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</p:sldMasterIdLst>
  <p:notesMasterIdLst>
    <p:notesMasterId r:id="rId82"/>
  </p:notesMasterIdLst>
  <p:handoutMasterIdLst>
    <p:handoutMasterId r:id="rId83"/>
  </p:handoutMasterIdLst>
  <p:sldIdLst>
    <p:sldId id="291" r:id="rId3"/>
    <p:sldId id="292" r:id="rId4"/>
    <p:sldId id="293" r:id="rId5"/>
    <p:sldId id="294" r:id="rId6"/>
    <p:sldId id="295" r:id="rId7"/>
    <p:sldId id="296" r:id="rId8"/>
    <p:sldId id="297" r:id="rId9"/>
    <p:sldId id="372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73" r:id="rId24"/>
    <p:sldId id="376" r:id="rId25"/>
    <p:sldId id="377" r:id="rId26"/>
    <p:sldId id="313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4" r:id="rId74"/>
    <p:sldId id="365" r:id="rId75"/>
    <p:sldId id="366" r:id="rId76"/>
    <p:sldId id="367" r:id="rId77"/>
    <p:sldId id="368" r:id="rId78"/>
    <p:sldId id="369" r:id="rId79"/>
    <p:sldId id="370" r:id="rId80"/>
    <p:sldId id="371" r:id="rId81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2208">
          <p15:clr>
            <a:srgbClr val="A4A3A4"/>
          </p15:clr>
        </p15:guide>
        <p15:guide id="4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8" autoAdjust="0"/>
    <p:restoredTop sz="81371" autoAdjust="0"/>
  </p:normalViewPr>
  <p:slideViewPr>
    <p:cSldViewPr snapToGrid="0">
      <p:cViewPr varScale="1">
        <p:scale>
          <a:sx n="90" d="100"/>
          <a:sy n="90" d="100"/>
        </p:scale>
        <p:origin x="88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2982" y="-78"/>
      </p:cViewPr>
      <p:guideLst>
        <p:guide orient="horz" pos="2932"/>
        <p:guide pos="2212"/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87234042553192"/>
          <c:y val="0.23870967741935484"/>
          <c:w val="0.31702127659574469"/>
          <c:h val="0.4806451612903225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055-4CE4-A563-F17E14937313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055-4CE4-A563-F17E149373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D055-4CE4-A563-F17E14937313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055-4CE4-A563-F17E14937313}"/>
              </c:ext>
            </c:extLst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spc="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D055-4CE4-A563-F17E14937313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spc="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055-4CE4-A563-F17E14937313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spc="0" baseline="0">
                      <a:solidFill>
                        <a:schemeClr val="accent3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D055-4CE4-A563-F17E14937313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spc="0" baseline="0">
                      <a:solidFill>
                        <a:schemeClr val="bg2">
                          <a:lumMod val="50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D055-4CE4-A563-F17E1493731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spc="0" baseline="0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Concrete</c:v>
                </c:pt>
                <c:pt idx="1">
                  <c:v>Prestress Conc</c:v>
                </c:pt>
                <c:pt idx="2">
                  <c:v>Steel</c:v>
                </c:pt>
                <c:pt idx="3">
                  <c:v>Timber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15599527</c:v>
                </c:pt>
                <c:pt idx="1">
                  <c:v>18660284</c:v>
                </c:pt>
                <c:pt idx="2">
                  <c:v>10541858</c:v>
                </c:pt>
                <c:pt idx="3">
                  <c:v>244867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055-4CE4-A563-F17E1493731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89343033180154E-2"/>
          <c:y val="0.42349246284009778"/>
          <c:w val="0.31702127659574469"/>
          <c:h val="0.48064516129032259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7F-4E8C-AD5E-1AC2E8257233}"/>
              </c:ext>
            </c:extLst>
          </c:dPt>
          <c:dPt>
            <c:idx val="1"/>
            <c:bubble3D val="0"/>
            <c:spPr>
              <a:solidFill>
                <a:srgbClr val="1EA2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7F-4E8C-AD5E-1AC2E825723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7F-4E8C-AD5E-1AC2E82572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B7F-4E8C-AD5E-1AC2E8257233}"/>
              </c:ext>
            </c:extLst>
          </c:dPt>
          <c:cat>
            <c:strRef>
              <c:f>Sheet1!$B$1:$D$1</c:f>
              <c:strCache>
                <c:ptCount val="3"/>
                <c:pt idx="0">
                  <c:v>Fair</c:v>
                </c:pt>
                <c:pt idx="1">
                  <c:v>Good</c:v>
                </c:pt>
                <c:pt idx="2">
                  <c:v>Poor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6985675</c:v>
                </c:pt>
                <c:pt idx="1">
                  <c:v>6484091</c:v>
                </c:pt>
                <c:pt idx="2">
                  <c:v>624777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7F-4E8C-AD5E-1AC2E8257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89343033180154E-2"/>
          <c:y val="0.42349246284009778"/>
          <c:w val="0.31702127659574469"/>
          <c:h val="0.48064516129032259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dPt>
            <c:idx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7F-4E8C-AD5E-1AC2E8257233}"/>
              </c:ext>
            </c:extLst>
          </c:dPt>
          <c:dPt>
            <c:idx val="1"/>
            <c:bubble3D val="0"/>
            <c:spPr>
              <a:solidFill>
                <a:srgbClr val="1EA2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7F-4E8C-AD5E-1AC2E825723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7F-4E8C-AD5E-1AC2E82572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B7F-4E8C-AD5E-1AC2E8257233}"/>
              </c:ext>
            </c:extLst>
          </c:dPt>
          <c:cat>
            <c:strRef>
              <c:f>Sheet1!$B$1:$D$1</c:f>
              <c:strCache>
                <c:ptCount val="3"/>
                <c:pt idx="0">
                  <c:v>Fair</c:v>
                </c:pt>
                <c:pt idx="1">
                  <c:v>Good</c:v>
                </c:pt>
                <c:pt idx="2">
                  <c:v>Poor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533471</c:v>
                </c:pt>
                <c:pt idx="1">
                  <c:v>277748</c:v>
                </c:pt>
                <c:pt idx="2">
                  <c:v>26573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7F-4E8C-AD5E-1AC2E8257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642915699996574E-2"/>
          <c:y val="5.3469728254691533E-2"/>
          <c:w val="0.93487287273334174"/>
          <c:h val="0.72166450241576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3B-41EE-99AA-60CED453EFB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3B-41EE-99AA-60CED453EFB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93B-41EE-99AA-60CED453EFB9}"/>
              </c:ext>
            </c:extLst>
          </c:dPt>
          <c:cat>
            <c:strRef>
              <c:f>Sheet1!$B$1:$C$1</c:f>
              <c:strCache>
                <c:ptCount val="2"/>
                <c:pt idx="0">
                  <c:v>Cast-in-place Conc</c:v>
                </c:pt>
                <c:pt idx="1">
                  <c:v>Integral w/Beam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50599826</c:v>
                </c:pt>
                <c:pt idx="1">
                  <c:v>362497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3B-41EE-99AA-60CED453E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03288"/>
        <c:axId val="450802304"/>
      </c:barChart>
      <c:catAx>
        <c:axId val="450803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02304"/>
        <c:crosses val="autoZero"/>
        <c:auto val="1"/>
        <c:lblAlgn val="ctr"/>
        <c:lblOffset val="100"/>
        <c:noMultiLvlLbl val="0"/>
      </c:catAx>
      <c:valAx>
        <c:axId val="45080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50803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50000"/>
          <a:lumOff val="50000"/>
        </a:schemeClr>
      </a:solidFill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87234042553192"/>
          <c:y val="0.23870967741935484"/>
          <c:w val="0.31702127659574469"/>
          <c:h val="0.48064516129032259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dPt>
            <c:idx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055-4CE4-A563-F17E14937313}"/>
              </c:ext>
            </c:extLst>
          </c:dPt>
          <c:dPt>
            <c:idx val="1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055-4CE4-A563-F17E14937313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055-4CE4-A563-F17E149373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055-4CE4-A563-F17E14937313}"/>
              </c:ext>
            </c:extLst>
          </c:dPt>
          <c:cat>
            <c:strRef>
              <c:f>Sheet1!$B$1:$E$1</c:f>
              <c:strCache>
                <c:ptCount val="3"/>
                <c:pt idx="0">
                  <c:v>Fair</c:v>
                </c:pt>
                <c:pt idx="1">
                  <c:v>Poor</c:v>
                </c:pt>
                <c:pt idx="2">
                  <c:v>Good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17520876</c:v>
                </c:pt>
                <c:pt idx="1">
                  <c:v>1806934</c:v>
                </c:pt>
                <c:pt idx="2">
                  <c:v>26278454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055-4CE4-A563-F17E14937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89343033180154E-2"/>
          <c:y val="0.42349246284009778"/>
          <c:w val="0.31702127659574469"/>
          <c:h val="0.48064516129032259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dPt>
            <c:idx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1F-44C6-8793-8670E9111734}"/>
              </c:ext>
            </c:extLst>
          </c:dPt>
          <c:dPt>
            <c:idx val="1"/>
            <c:bubble3D val="0"/>
            <c:spPr>
              <a:solidFill>
                <a:srgbClr val="1EA23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1F-44C6-8793-8670E911173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1F-44C6-8793-8670E91117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1F-44C6-8793-8670E9111734}"/>
              </c:ext>
            </c:extLst>
          </c:dPt>
          <c:cat>
            <c:strRef>
              <c:f>Sheet1!$B$1:$D$1</c:f>
              <c:strCache>
                <c:ptCount val="3"/>
                <c:pt idx="0">
                  <c:v>Fair</c:v>
                </c:pt>
                <c:pt idx="1">
                  <c:v>Good</c:v>
                </c:pt>
                <c:pt idx="2">
                  <c:v>Poor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5283780</c:v>
                </c:pt>
                <c:pt idx="1">
                  <c:v>2497055</c:v>
                </c:pt>
                <c:pt idx="2">
                  <c:v>1055706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1F-44C6-8793-8670E9111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89343033180154E-2"/>
          <c:y val="0.42349246284009778"/>
          <c:w val="0.31702127659574469"/>
          <c:h val="0.48064516129032259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>
              <a:solidFill>
                <a:srgbClr val="1EA23D"/>
              </a:solidFill>
            </a:ln>
          </c:spPr>
          <c:dPt>
            <c:idx val="0"/>
            <c:bubble3D val="0"/>
            <c:explosion val="1"/>
            <c:spPr>
              <a:solidFill>
                <a:srgbClr val="FFFF99"/>
              </a:solidFill>
              <a:ln>
                <a:solidFill>
                  <a:srgbClr val="1EA23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36-4075-85D5-C3FF9579A991}"/>
              </c:ext>
            </c:extLst>
          </c:dPt>
          <c:dPt>
            <c:idx val="1"/>
            <c:bubble3D val="0"/>
            <c:spPr>
              <a:solidFill>
                <a:srgbClr val="1EA23D"/>
              </a:solidFill>
              <a:ln>
                <a:solidFill>
                  <a:srgbClr val="1EA23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36-4075-85D5-C3FF9579A991}"/>
              </c:ext>
            </c:extLst>
          </c:dPt>
          <c:dPt>
            <c:idx val="2"/>
            <c:bubble3D val="0"/>
            <c:spPr>
              <a:solidFill>
                <a:srgbClr val="339933"/>
              </a:solidFill>
              <a:ln>
                <a:solidFill>
                  <a:srgbClr val="1EA23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6-4075-85D5-C3FF9579A9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rgbClr val="1EA23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36-4075-85D5-C3FF9579A991}"/>
              </c:ext>
            </c:extLst>
          </c:dPt>
          <c:cat>
            <c:strRef>
              <c:f>Sheet1!$B$1:$D$1</c:f>
              <c:strCache>
                <c:ptCount val="2"/>
                <c:pt idx="0">
                  <c:v>Fair</c:v>
                </c:pt>
                <c:pt idx="1">
                  <c:v>Good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2216498</c:v>
                </c:pt>
                <c:pt idx="1">
                  <c:v>11147973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36-4075-85D5-C3FF9579A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74766355140193E-2"/>
          <c:y val="2.7310924369747889E-2"/>
          <c:w val="0.81783575157038002"/>
          <c:h val="0.94747899159663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Deck Area</c:v>
                </c:pt>
              </c:strCache>
            </c:strRef>
          </c:tx>
          <c:spPr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5C2-407B-B42E-1151EE9BD602}"/>
              </c:ext>
            </c:extLst>
          </c:dPt>
          <c:dPt>
            <c:idx val="2"/>
            <c:invertIfNegative val="0"/>
            <c:bubble3D val="0"/>
            <c:explosion val="18"/>
            <c:spPr>
              <a:solidFill>
                <a:schemeClr val="bg2">
                  <a:lumMod val="60000"/>
                  <a:lumOff val="4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5C2-407B-B42E-1151EE9BD602}"/>
              </c:ext>
            </c:extLst>
          </c:dPt>
          <c:dPt>
            <c:idx val="3"/>
            <c:invertIfNegative val="0"/>
            <c:bubble3D val="0"/>
            <c:explosion val="17"/>
            <c:spPr>
              <a:solidFill>
                <a:schemeClr val="tx1">
                  <a:lumMod val="75000"/>
                  <a:lumOff val="25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5C2-407B-B42E-1151EE9BD60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rgbClr val="FFCCCC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8845361</c:v>
                </c:pt>
                <c:pt idx="1">
                  <c:v>13219991</c:v>
                </c:pt>
                <c:pt idx="2">
                  <c:v>13278192</c:v>
                </c:pt>
                <c:pt idx="3">
                  <c:v>8521431</c:v>
                </c:pt>
                <c:pt idx="4">
                  <c:v>742661</c:v>
                </c:pt>
                <c:pt idx="5">
                  <c:v>388783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C2-407B-B42E-1151EE9BD6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55C2-407B-B42E-1151EE9BD60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2">
                  <c:v>816351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C2-407B-B42E-1151EE9BD6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5C2-407B-B42E-1151EE9BD602}"/>
              </c:ext>
            </c:extLst>
          </c:dPt>
          <c:dPt>
            <c:idx val="3"/>
            <c:invertIfNegative val="0"/>
            <c:bubble3D val="0"/>
            <c:spPr>
              <a:solidFill>
                <a:schemeClr val="fol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C-55C2-407B-B42E-1151EE9BD6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07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55C2-407B-B42E-1151EE9BD60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55C2-407B-B42E-1151EE9BD602}"/>
              </c:ext>
            </c:extLst>
          </c:dPt>
          <c:dPt>
            <c:idx val="2"/>
            <c:invertIfNegative val="0"/>
            <c:bubble3D val="0"/>
            <c:spPr>
              <a:solidFill>
                <a:schemeClr val="hlink"/>
              </a:solidFill>
              <a:ln w="13079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55C2-407B-B42E-1151EE9BD602}"/>
              </c:ext>
            </c:extLst>
          </c:dPt>
          <c:cat>
            <c:strRef>
              <c:f>Sheet1!$B$1:$G$1</c:f>
              <c:strCache>
                <c:ptCount val="6"/>
                <c:pt idx="0">
                  <c:v>Bare Conc</c:v>
                </c:pt>
                <c:pt idx="1">
                  <c:v>Bare Conc-ECR</c:v>
                </c:pt>
                <c:pt idx="2">
                  <c:v>Conc Overlays</c:v>
                </c:pt>
                <c:pt idx="3">
                  <c:v>Asphalt</c:v>
                </c:pt>
                <c:pt idx="4">
                  <c:v>Polyester</c:v>
                </c:pt>
                <c:pt idx="5">
                  <c:v>Polymer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3-55C2-407B-B42E-1151EE9BD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489088"/>
        <c:axId val="34490624"/>
      </c:barChart>
      <c:catAx>
        <c:axId val="344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490624"/>
        <c:crosses val="autoZero"/>
        <c:auto val="1"/>
        <c:lblAlgn val="ctr"/>
        <c:lblOffset val="100"/>
        <c:noMultiLvlLbl val="0"/>
      </c:catAx>
      <c:valAx>
        <c:axId val="34490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4489088"/>
        <c:crosses val="autoZero"/>
        <c:crossBetween val="between"/>
      </c:valAx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25883772593278"/>
          <c:y val="0.17056074766355137"/>
          <c:w val="0.8405600145869857"/>
          <c:h val="0.705607476635514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08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6-4898-8E52-739577416814}"/>
            </c:ext>
          </c:extLst>
        </c:ser>
        <c:ser>
          <c:idx val="1"/>
          <c:order val="1"/>
          <c:spPr>
            <a:solidFill>
              <a:srgbClr val="999933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PowerPoint]All'!$B$2:$B$33</c:f>
              <c:numCache>
                <c:formatCode>#,##0</c:formatCode>
                <c:ptCount val="32"/>
                <c:pt idx="0">
                  <c:v>13186</c:v>
                </c:pt>
                <c:pt idx="1">
                  <c:v>0</c:v>
                </c:pt>
                <c:pt idx="2">
                  <c:v>61261</c:v>
                </c:pt>
                <c:pt idx="3">
                  <c:v>164558</c:v>
                </c:pt>
                <c:pt idx="4">
                  <c:v>187026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6-4898-8E52-739577416814}"/>
            </c:ext>
          </c:extLst>
        </c:ser>
        <c:ser>
          <c:idx val="2"/>
          <c:order val="2"/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All!#REF!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6-4898-8E52-739577416814}"/>
            </c:ext>
          </c:extLst>
        </c:ser>
        <c:ser>
          <c:idx val="3"/>
          <c:order val="3"/>
          <c:spPr>
            <a:solidFill>
              <a:srgbClr val="CC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PowerPoint]All'!$C$2:$C$33</c:f>
              <c:numCache>
                <c:formatCode>#,##0</c:formatCode>
                <c:ptCount val="32"/>
                <c:pt idx="0">
                  <c:v>112981</c:v>
                </c:pt>
                <c:pt idx="1">
                  <c:v>269382</c:v>
                </c:pt>
                <c:pt idx="2">
                  <c:v>145531</c:v>
                </c:pt>
                <c:pt idx="3">
                  <c:v>10752</c:v>
                </c:pt>
                <c:pt idx="4">
                  <c:v>104070</c:v>
                </c:pt>
                <c:pt idx="5">
                  <c:v>570847</c:v>
                </c:pt>
                <c:pt idx="6">
                  <c:v>2292149</c:v>
                </c:pt>
                <c:pt idx="7">
                  <c:v>415361</c:v>
                </c:pt>
                <c:pt idx="8">
                  <c:v>476817</c:v>
                </c:pt>
                <c:pt idx="9">
                  <c:v>1280841</c:v>
                </c:pt>
                <c:pt idx="10">
                  <c:v>1424179</c:v>
                </c:pt>
                <c:pt idx="11">
                  <c:v>531574</c:v>
                </c:pt>
                <c:pt idx="12">
                  <c:v>447630</c:v>
                </c:pt>
                <c:pt idx="13">
                  <c:v>273627</c:v>
                </c:pt>
                <c:pt idx="14">
                  <c:v>205193</c:v>
                </c:pt>
                <c:pt idx="15">
                  <c:v>14653</c:v>
                </c:pt>
                <c:pt idx="16">
                  <c:v>64489</c:v>
                </c:pt>
                <c:pt idx="17">
                  <c:v>56445</c:v>
                </c:pt>
                <c:pt idx="18">
                  <c:v>8700</c:v>
                </c:pt>
                <c:pt idx="19">
                  <c:v>13056</c:v>
                </c:pt>
                <c:pt idx="20">
                  <c:v>21082</c:v>
                </c:pt>
                <c:pt idx="21">
                  <c:v>0</c:v>
                </c:pt>
                <c:pt idx="22">
                  <c:v>20620</c:v>
                </c:pt>
                <c:pt idx="23">
                  <c:v>3120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06-4898-8E52-739577416814}"/>
            </c:ext>
          </c:extLst>
        </c:ser>
        <c:ser>
          <c:idx val="4"/>
          <c:order val="4"/>
          <c:spPr>
            <a:solidFill>
              <a:srgbClr val="A6CAF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PowerPoint]All'!$E$2:$E$33</c:f>
              <c:numCache>
                <c:formatCode>#,##0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14760</c:v>
                </c:pt>
                <c:pt idx="9">
                  <c:v>15964</c:v>
                </c:pt>
                <c:pt idx="10">
                  <c:v>27960</c:v>
                </c:pt>
                <c:pt idx="11">
                  <c:v>6120</c:v>
                </c:pt>
                <c:pt idx="12">
                  <c:v>205892</c:v>
                </c:pt>
                <c:pt idx="13">
                  <c:v>217181</c:v>
                </c:pt>
                <c:pt idx="14">
                  <c:v>770001</c:v>
                </c:pt>
                <c:pt idx="15">
                  <c:v>74341</c:v>
                </c:pt>
                <c:pt idx="16">
                  <c:v>647790</c:v>
                </c:pt>
                <c:pt idx="17">
                  <c:v>534596</c:v>
                </c:pt>
                <c:pt idx="18">
                  <c:v>489776</c:v>
                </c:pt>
                <c:pt idx="19">
                  <c:v>168669</c:v>
                </c:pt>
                <c:pt idx="20">
                  <c:v>217618</c:v>
                </c:pt>
                <c:pt idx="21">
                  <c:v>83254</c:v>
                </c:pt>
                <c:pt idx="22">
                  <c:v>26098</c:v>
                </c:pt>
                <c:pt idx="23">
                  <c:v>40766</c:v>
                </c:pt>
                <c:pt idx="25">
                  <c:v>129038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06-4898-8E52-739577416814}"/>
            </c:ext>
          </c:extLst>
        </c:ser>
        <c:ser>
          <c:idx val="5"/>
          <c:order val="5"/>
          <c:spPr>
            <a:solidFill>
              <a:srgbClr val="80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PowerPoint]All'!$F$2:$F$33</c:f>
              <c:numCache>
                <c:formatCode>#,##0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6804</c:v>
                </c:pt>
                <c:pt idx="17">
                  <c:v>0</c:v>
                </c:pt>
                <c:pt idx="18">
                  <c:v>23370</c:v>
                </c:pt>
                <c:pt idx="19">
                  <c:v>2816</c:v>
                </c:pt>
                <c:pt idx="20">
                  <c:v>0</c:v>
                </c:pt>
                <c:pt idx="21">
                  <c:v>60840</c:v>
                </c:pt>
                <c:pt idx="22">
                  <c:v>183916</c:v>
                </c:pt>
                <c:pt idx="23">
                  <c:v>68768</c:v>
                </c:pt>
                <c:pt idx="24">
                  <c:v>52583</c:v>
                </c:pt>
                <c:pt idx="25">
                  <c:v>18235</c:v>
                </c:pt>
                <c:pt idx="27">
                  <c:v>24046</c:v>
                </c:pt>
                <c:pt idx="28">
                  <c:v>567640</c:v>
                </c:pt>
                <c:pt idx="29">
                  <c:v>14896</c:v>
                </c:pt>
                <c:pt idx="30">
                  <c:v>35226</c:v>
                </c:pt>
                <c:pt idx="31">
                  <c:v>59387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06-4898-8E52-739577416814}"/>
            </c:ext>
          </c:extLst>
        </c:ser>
        <c:ser>
          <c:idx val="6"/>
          <c:order val="6"/>
          <c:tx>
            <c:strRef>
              <c:f>'[Chart in Microsoft Office PowerPoint]All'!$D$1</c:f>
              <c:strCache>
                <c:ptCount val="1"/>
                <c:pt idx="0">
                  <c:v>RSLMC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'[Chart in Microsoft Office PowerPoint]All'!$A$2:$A$33</c:f>
              <c:numCache>
                <c:formatCode>General</c:formatCode>
                <c:ptCount val="32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</c:numCache>
            </c:numRef>
          </c:cat>
          <c:val>
            <c:numRef>
              <c:f>'[Chart in Microsoft Office PowerPoint]All'!$D$2:$D$33</c:f>
              <c:numCache>
                <c:formatCode>General</c:formatCode>
                <c:ptCount val="32"/>
                <c:pt idx="23" formatCode="#,##0">
                  <c:v>3120</c:v>
                </c:pt>
                <c:pt idx="25" formatCode="#,##0">
                  <c:v>58310</c:v>
                </c:pt>
                <c:pt idx="27" formatCode="#,##0">
                  <c:v>3762</c:v>
                </c:pt>
                <c:pt idx="29" formatCode="#,##0">
                  <c:v>8446</c:v>
                </c:pt>
                <c:pt idx="30" formatCode="#,##0">
                  <c:v>18174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06-4898-8E52-739577416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155181824"/>
        <c:axId val="155183360"/>
      </c:barChart>
      <c:catAx>
        <c:axId val="15518182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51833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5183360"/>
        <c:scaling>
          <c:orientation val="minMax"/>
          <c:max val="23000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Deck Area</a:t>
                </a:r>
              </a:p>
            </c:rich>
          </c:tx>
          <c:layout>
            <c:manualLayout>
              <c:xMode val="edge"/>
              <c:yMode val="edge"/>
              <c:x val="2.2377637659553716E-2"/>
              <c:y val="0.4415887850467291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5181824"/>
        <c:crosses val="autoZero"/>
        <c:crossBetween val="between"/>
      </c:valAx>
      <c:spPr>
        <a:solidFill>
          <a:srgbClr val="E3E3E3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0.43052</cdr:x>
      <cdr:y>0.69083</cdr:y>
    </cdr:from>
    <cdr:to>
      <cdr:x>0.49803</cdr:x>
      <cdr:y>0.74771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4530673" y="4485964"/>
          <a:ext cx="7104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 smtClean="0"/>
            <a:t>3.9%</a:t>
          </a:r>
          <a:endParaRPr lang="en-US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0.30329</cdr:x>
      <cdr:y>0.39852</cdr:y>
    </cdr:from>
    <cdr:to>
      <cdr:x>0.33585</cdr:x>
      <cdr:y>0.4454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2773322" y="2273398"/>
          <a:ext cx="297682" cy="26741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FF99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0.28643</cdr:x>
      <cdr:y>0.88999</cdr:y>
    </cdr:from>
    <cdr:to>
      <cdr:x>0.34315</cdr:x>
      <cdr:y>0.92309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H="1" flipV="1">
          <a:off x="2619074" y="5076983"/>
          <a:ext cx="518654" cy="188823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1EA23D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0.71147</cdr:x>
      <cdr:y>0.00569</cdr:y>
    </cdr:from>
    <cdr:to>
      <cdr:x>0.92409</cdr:x>
      <cdr:y>0.15542</cdr:y>
    </cdr:to>
    <cdr:sp macro="" textlink="">
      <cdr:nvSpPr>
        <cdr:cNvPr id="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74186" y="26901"/>
          <a:ext cx="2592376" cy="7078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Total # Brgs = 584</a:t>
          </a:r>
        </a:p>
        <a:p xmlns:a="http://schemas.openxmlformats.org/drawingml/2006/main">
          <a:pPr algn="ctr" eaLnBrk="1" hangingPunct="1"/>
          <a:r>
            <a: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Deck area = 14.1 mil SF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41FC355A-FAD5-41A8-AD6D-8105EC703743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0AA7E21E-9E20-45B8-ABC7-FB9FA2965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93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5071E6AF-B22B-4143-9390-C4A5D102DA0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4"/>
            <a:ext cx="4028440" cy="3505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FC332C78-65C9-4AB8-B170-FE7BEE4F2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4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32C78-65C9-4AB8-B170-FE7BEE4F27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50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4AF6BF01-FDD0-4BD3-B256-D7A3EB1853A9}" type="slidenum">
              <a:rPr lang="en-US"/>
              <a:pPr/>
              <a:t>14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22275" y="704850"/>
            <a:ext cx="6167438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67" tIns="45284" rIns="90567" bIns="452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0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735" y="8830661"/>
            <a:ext cx="3038145" cy="464205"/>
          </a:xfrm>
          <a:prstGeom prst="rect">
            <a:avLst/>
          </a:prstGeom>
          <a:ln/>
        </p:spPr>
        <p:txBody>
          <a:bodyPr lIns="87299" tIns="43649" rIns="87299" bIns="43649"/>
          <a:lstStyle/>
          <a:p>
            <a:fld id="{357AF175-0362-4760-BD6B-48C92FD706A7}" type="slidenum">
              <a:rPr lang="en-US"/>
              <a:pPr/>
              <a:t>23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1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735" y="8830661"/>
            <a:ext cx="3038145" cy="464205"/>
          </a:xfrm>
          <a:prstGeom prst="rect">
            <a:avLst/>
          </a:prstGeom>
          <a:ln/>
        </p:spPr>
        <p:txBody>
          <a:bodyPr lIns="87299" tIns="43649" rIns="87299" bIns="43649"/>
          <a:lstStyle/>
          <a:p>
            <a:fld id="{357AF175-0362-4760-BD6B-48C92FD706A7}" type="slidenum">
              <a:rPr lang="en-US"/>
              <a:pPr/>
              <a:t>24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5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ln/>
        </p:spPr>
        <p:txBody>
          <a:bodyPr lIns="92585" tIns="46292" rIns="92585" bIns="46292"/>
          <a:lstStyle/>
          <a:p>
            <a:fld id="{10B08CB6-5707-4049-A992-7A4790B27FA0}" type="slidenum">
              <a:rPr lang="en-US"/>
              <a:pPr/>
              <a:t>25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6962" cy="3475037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703" tIns="45352" rIns="90703" bIns="4535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02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27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1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30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97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25C6F372-21BF-4AB5-BC28-5D4D73D46486}" type="slidenum">
              <a:rPr lang="en-US"/>
              <a:pPr/>
              <a:t>32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284" tIns="45642" rIns="91284" bIns="456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29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39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4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1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Washington State has three distinctive areas, Eastern, Western Washington and the Cascade Mountains.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32C78-65C9-4AB8-B170-FE7BEE4F27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1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52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69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40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32168136-B9A0-43A5-A62C-B436E7AB727C}" type="slidenum">
              <a:rPr lang="en-US"/>
              <a:pPr/>
              <a:t>73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5" tIns="45283" rIns="90565" bIns="4528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47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4E1481E5-F650-4A8D-A397-96115E2361C0}" type="slidenum">
              <a:rPr lang="en-US"/>
              <a:pPr/>
              <a:t>78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22275" y="704850"/>
            <a:ext cx="6167438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84" tIns="45642" rIns="91284" bIns="456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87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ヒラギノ角ゴ Pro W3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4620" indent="-286392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5569" indent="-229114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3796" indent="-229114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62023" indent="-229114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20250" indent="-229114" defTabSz="458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8477" indent="-229114" defTabSz="458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36704" indent="-229114" defTabSz="458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94932" indent="-229114" defTabSz="458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7B403623-8A5A-4794-B1A0-C9A8A27A4A35}" type="slidenum">
              <a:rPr lang="en-US" altLang="en-US" sz="1200">
                <a:latin typeface="Calibri" pitchFamily="34" charset="0"/>
              </a:rPr>
              <a:pPr eaLnBrk="1" hangingPunct="1"/>
              <a:t>79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4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3971069" y="0"/>
            <a:ext cx="3039333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3971069" y="8832377"/>
            <a:ext cx="3039333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257" tIns="0" rIns="19257" bIns="0" anchor="b"/>
          <a:lstStyle/>
          <a:p>
            <a:pPr algn="r" defTabSz="963077"/>
            <a:r>
              <a:rPr lang="en-US" sz="1000" i="1" dirty="0"/>
              <a:t>3</a:t>
            </a: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" y="8832377"/>
            <a:ext cx="3036975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1" y="0"/>
            <a:ext cx="3036975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3263"/>
            <a:ext cx="6173787" cy="3473450"/>
          </a:xfrm>
          <a:ln cap="flat"/>
        </p:spPr>
      </p:sp>
      <p:sp>
        <p:nvSpPr>
          <p:cNvPr id="319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2912" y="4414205"/>
            <a:ext cx="5142218" cy="4184173"/>
          </a:xfrm>
          <a:ln/>
        </p:spPr>
        <p:txBody>
          <a:bodyPr lIns="94679" tIns="48142" rIns="94679" bIns="481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3971069" y="0"/>
            <a:ext cx="3039333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3971069" y="8832377"/>
            <a:ext cx="3039333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257" tIns="0" rIns="19257" bIns="0" anchor="b"/>
          <a:lstStyle/>
          <a:p>
            <a:pPr algn="r" defTabSz="963077"/>
            <a:r>
              <a:rPr lang="en-US" sz="1000" i="1" dirty="0"/>
              <a:t>3</a:t>
            </a: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" y="8832377"/>
            <a:ext cx="3036975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1" y="0"/>
            <a:ext cx="3036975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3263"/>
            <a:ext cx="6173787" cy="3473450"/>
          </a:xfrm>
          <a:ln cap="flat"/>
        </p:spPr>
      </p:sp>
      <p:sp>
        <p:nvSpPr>
          <p:cNvPr id="319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2912" y="4414205"/>
            <a:ext cx="5142218" cy="4184173"/>
          </a:xfrm>
          <a:ln/>
        </p:spPr>
        <p:txBody>
          <a:bodyPr lIns="94679" tIns="48142" rIns="94679" bIns="481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7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3971069" y="0"/>
            <a:ext cx="3039333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3971069" y="8832377"/>
            <a:ext cx="3039333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257" tIns="0" rIns="19257" bIns="0" anchor="b"/>
          <a:lstStyle/>
          <a:p>
            <a:pPr algn="r" defTabSz="963077"/>
            <a:r>
              <a:rPr lang="en-US" sz="1000" i="1" dirty="0"/>
              <a:t>3</a:t>
            </a: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" y="8832377"/>
            <a:ext cx="3036975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1" y="0"/>
            <a:ext cx="3036975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3263"/>
            <a:ext cx="6173787" cy="3473450"/>
          </a:xfrm>
          <a:ln cap="flat"/>
        </p:spPr>
      </p:sp>
      <p:sp>
        <p:nvSpPr>
          <p:cNvPr id="319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2912" y="4414205"/>
            <a:ext cx="5142218" cy="4184173"/>
          </a:xfrm>
          <a:ln/>
        </p:spPr>
        <p:txBody>
          <a:bodyPr lIns="94679" tIns="48142" rIns="94679" bIns="481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6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3971069" y="0"/>
            <a:ext cx="3039333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3971069" y="8832377"/>
            <a:ext cx="3039333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257" tIns="0" rIns="19257" bIns="0" anchor="b"/>
          <a:lstStyle/>
          <a:p>
            <a:pPr algn="r" defTabSz="963077"/>
            <a:r>
              <a:rPr lang="en-US" sz="1000" i="1" dirty="0"/>
              <a:t>3</a:t>
            </a: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" y="8832377"/>
            <a:ext cx="3036975" cy="46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1" y="0"/>
            <a:ext cx="3036975" cy="4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0826" tIns="30413" rIns="60826" bIns="30413" anchor="ctr"/>
          <a:lstStyle/>
          <a:p>
            <a:endParaRPr lang="en-US"/>
          </a:p>
        </p:txBody>
      </p:sp>
      <p:sp>
        <p:nvSpPr>
          <p:cNvPr id="3194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3263"/>
            <a:ext cx="6173787" cy="3473450"/>
          </a:xfrm>
          <a:ln cap="flat"/>
        </p:spPr>
      </p:sp>
      <p:sp>
        <p:nvSpPr>
          <p:cNvPr id="319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2912" y="4414205"/>
            <a:ext cx="5142218" cy="4184173"/>
          </a:xfrm>
          <a:ln/>
        </p:spPr>
        <p:txBody>
          <a:bodyPr lIns="94679" tIns="48142" rIns="94679" bIns="4814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C44ABAF6-F027-41D6-9835-516B2E1924F7}" type="slidenum">
              <a:rPr lang="en-US"/>
              <a:pPr/>
              <a:t>10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7" tIns="45284" rIns="90567" bIns="452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8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C44ABAF6-F027-41D6-9835-516B2E1924F7}" type="slidenum">
              <a:rPr lang="en-US"/>
              <a:pPr/>
              <a:t>11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4850"/>
            <a:ext cx="6167438" cy="3470275"/>
          </a:xfrm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567" tIns="45284" rIns="90567" bIns="452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ln/>
        </p:spPr>
        <p:txBody>
          <a:bodyPr lIns="92446" tIns="46223" rIns="92446" bIns="46223"/>
          <a:lstStyle/>
          <a:p>
            <a:fld id="{4AF6BF01-FDD0-4BD3-B256-D7A3EB1853A9}" type="slidenum">
              <a:rPr lang="en-US"/>
              <a:pPr/>
              <a:t>13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22275" y="704850"/>
            <a:ext cx="6167438" cy="3470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67" tIns="45284" rIns="90567" bIns="452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7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7228" y="506502"/>
            <a:ext cx="5055685" cy="595917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8965" y="517343"/>
            <a:ext cx="5362265" cy="553868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87229" y="1102418"/>
            <a:ext cx="5055684" cy="4960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4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on Left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7228" y="506502"/>
            <a:ext cx="5055685" cy="595917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8965" y="517344"/>
            <a:ext cx="5362265" cy="27052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87229" y="1102418"/>
            <a:ext cx="5055684" cy="4960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576620" y="3354676"/>
            <a:ext cx="5362265" cy="27069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865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Top, Three Photo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483" y="506502"/>
            <a:ext cx="11060279" cy="595917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7485" y="1262592"/>
            <a:ext cx="11060279" cy="3156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491763" y="4556788"/>
            <a:ext cx="3240644" cy="14974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564489" y="4555034"/>
            <a:ext cx="3240644" cy="14974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8394774" y="4555035"/>
            <a:ext cx="3240644" cy="14974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342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" y="429"/>
            <a:ext cx="12190477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3352800" y="4724401"/>
            <a:ext cx="8258755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524000" y="3048001"/>
            <a:ext cx="10103752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B7F37-DD20-47C9-B06B-1740AAB980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5969000"/>
            <a:ext cx="12201906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6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064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2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6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0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6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3600" dirty="0">
                <a:solidFill>
                  <a:srgbClr val="1D7D5B"/>
                </a:solidFill>
                <a:latin typeface="Arial Black"/>
                <a:cs typeface="Arial Black"/>
              </a:rPr>
              <a:t>CLICK TO ADD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3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on Left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of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3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6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50362"/>
            <a:ext cx="7315200" cy="566738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1" kern="1200" dirty="0">
                <a:solidFill>
                  <a:srgbClr val="1D7D5B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007499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1117100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Content can go here.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8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48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38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84798"/>
            <a:ext cx="10911840" cy="1143000"/>
          </a:xfrm>
        </p:spPr>
        <p:txBody>
          <a:bodyPr/>
          <a:lstStyle/>
          <a:p>
            <a:r>
              <a:rPr lang="en-US" dirty="0" smtClean="0"/>
              <a:t>Part 2: WSDOT’s Bridge Deck    									   Preservation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B390-8C00-49C7-BEED-470B249615B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>
          <a:xfrm>
            <a:off x="3839399" y="1603101"/>
            <a:ext cx="2384199" cy="2263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0" y="4059536"/>
            <a:ext cx="3197058" cy="239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77" y="4059536"/>
            <a:ext cx="3197056" cy="2397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13" y="3980771"/>
            <a:ext cx="3197056" cy="239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3" y="1620874"/>
            <a:ext cx="4705037" cy="2245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21036"/>
          <a:stretch/>
        </p:blipFill>
        <p:spPr>
          <a:xfrm>
            <a:off x="522290" y="1603101"/>
            <a:ext cx="2791270" cy="2229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3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0501" r="17663"/>
          <a:stretch/>
        </p:blipFill>
        <p:spPr>
          <a:xfrm>
            <a:off x="0" y="-3294"/>
            <a:ext cx="12192000" cy="686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777429"/>
            <a:ext cx="2209451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US2 Geiger Blvd OC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Spokane, Wa</a:t>
            </a:r>
          </a:p>
        </p:txBody>
      </p:sp>
      <p:sp>
        <p:nvSpPr>
          <p:cNvPr id="7" name="Text Box 197"/>
          <p:cNvSpPr txBox="1">
            <a:spLocks noChangeArrowheads="1"/>
          </p:cNvSpPr>
          <p:nvPr/>
        </p:nvSpPr>
        <p:spPr bwMode="auto">
          <a:xfrm>
            <a:off x="9059361" y="617628"/>
            <a:ext cx="3113273" cy="70788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Rutting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1" t="24508" r="15598"/>
          <a:stretch/>
        </p:blipFill>
        <p:spPr>
          <a:xfrm rot="16200000">
            <a:off x="80638" y="4415163"/>
            <a:ext cx="2380888" cy="2237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77429"/>
            <a:ext cx="3124200" cy="2238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5363384"/>
            <a:ext cx="3090526" cy="13234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Prestress Conc Girder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Deck – 5.75”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Year Built – 1964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54yrs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Conc Overlay – 1987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31yrs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5965997"/>
            <a:ext cx="4346383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WSDOT Maintenance crews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Applied urethane to wheel ruts in 2017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44" b="322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Box 197"/>
          <p:cNvSpPr txBox="1">
            <a:spLocks noChangeArrowheads="1"/>
          </p:cNvSpPr>
          <p:nvPr/>
        </p:nvSpPr>
        <p:spPr bwMode="auto">
          <a:xfrm>
            <a:off x="7772400" y="838200"/>
            <a:ext cx="4283075" cy="70788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Rutting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274" y="5181600"/>
            <a:ext cx="2209451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US2 Geiger Blvd OC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Spokane, Wa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</p:spTree>
    <p:extLst>
      <p:ext uri="{BB962C8B-B14F-4D97-AF65-F5344CB8AC3E}">
        <p14:creationId xmlns:p14="http://schemas.microsoft.com/office/powerpoint/2010/main" val="2612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43"/>
            <a:ext cx="12192000" cy="6910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7229475" cy="187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362200"/>
            <a:ext cx="64008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3072110"/>
            <a:ext cx="5791200" cy="619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4093338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only states that explicitly prohibit studded tires for residents year round are Hawaii, Minnesota, Mississippi and Wisconsin.</a:t>
            </a:r>
          </a:p>
        </p:txBody>
      </p:sp>
    </p:spTree>
    <p:extLst>
      <p:ext uri="{BB962C8B-B14F-4D97-AF65-F5344CB8AC3E}">
        <p14:creationId xmlns:p14="http://schemas.microsoft.com/office/powerpoint/2010/main" val="33405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1752600" y="381000"/>
            <a:ext cx="8686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 99/540 Alaskan Way Viaduct</a:t>
            </a:r>
          </a:p>
        </p:txBody>
      </p:sp>
      <p:pic>
        <p:nvPicPr>
          <p:cNvPr id="8775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0000" b="15556"/>
          <a:stretch/>
        </p:blipFill>
        <p:spPr bwMode="auto">
          <a:xfrm>
            <a:off x="0" y="55722"/>
            <a:ext cx="12192000" cy="68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7"/>
          <p:cNvSpPr txBox="1">
            <a:spLocks noChangeArrowheads="1"/>
          </p:cNvSpPr>
          <p:nvPr/>
        </p:nvSpPr>
        <p:spPr bwMode="auto">
          <a:xfrm>
            <a:off x="8686800" y="762000"/>
            <a:ext cx="3216275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Rebar Cover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</p:spTree>
    <p:extLst>
      <p:ext uri="{BB962C8B-B14F-4D97-AF65-F5344CB8AC3E}">
        <p14:creationId xmlns:p14="http://schemas.microsoft.com/office/powerpoint/2010/main" val="1061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31" y="1960598"/>
            <a:ext cx="6542570" cy="4906927"/>
          </a:xfrm>
          <a:prstGeom prst="rect">
            <a:avLst/>
          </a:prstGeom>
        </p:spPr>
      </p:pic>
      <p:sp>
        <p:nvSpPr>
          <p:cNvPr id="6" name="Text Box 197"/>
          <p:cNvSpPr txBox="1">
            <a:spLocks noChangeArrowheads="1"/>
          </p:cNvSpPr>
          <p:nvPr/>
        </p:nvSpPr>
        <p:spPr bwMode="auto">
          <a:xfrm>
            <a:off x="7879355" y="643633"/>
            <a:ext cx="4283075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Poor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Quality Concrete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7" b="18728"/>
          <a:stretch/>
        </p:blipFill>
        <p:spPr>
          <a:xfrm>
            <a:off x="0" y="211365"/>
            <a:ext cx="5649430" cy="2400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929"/>
            <a:ext cx="5649430" cy="4237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9430" y="5410200"/>
            <a:ext cx="269208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SR10 Bristol Fill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Near Cle Elum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Built in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1937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(Deck Replaced in 2012)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2617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</p:spTree>
    <p:extLst>
      <p:ext uri="{BB962C8B-B14F-4D97-AF65-F5344CB8AC3E}">
        <p14:creationId xmlns:p14="http://schemas.microsoft.com/office/powerpoint/2010/main" val="4945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 descr="C:\DLW Files\Other Pictures\UBIT\5_670W.jpg"/>
          <p:cNvPicPr>
            <a:picLocks noChangeAspect="1" noChangeArrowheads="1"/>
          </p:cNvPicPr>
          <p:nvPr/>
        </p:nvPicPr>
        <p:blipFill rotWithShape="1">
          <a:blip r:embed="rId2" cstate="print"/>
          <a:srcRect t="25555" b="10000"/>
          <a:stretch/>
        </p:blipFill>
        <p:spPr bwMode="auto">
          <a:xfrm>
            <a:off x="0" y="968115"/>
            <a:ext cx="12173004" cy="590112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6" name="Picture 5" descr="C:\DLW Files\Other Pictures\WSDOT-People\Brg Preservation\Bridge Inspector.JPG"/>
          <p:cNvPicPr>
            <a:picLocks noChangeAspect="1" noChangeArrowheads="1"/>
          </p:cNvPicPr>
          <p:nvPr/>
        </p:nvPicPr>
        <p:blipFill>
          <a:blip r:embed="rId3" cstate="print"/>
          <a:srcRect l="26471" b="9804"/>
          <a:stretch>
            <a:fillRect/>
          </a:stretch>
        </p:blipFill>
        <p:spPr bwMode="auto">
          <a:xfrm>
            <a:off x="9982200" y="4960665"/>
            <a:ext cx="2062716" cy="1897335"/>
          </a:xfrm>
          <a:prstGeom prst="rect">
            <a:avLst/>
          </a:prstGeom>
          <a:noFill/>
        </p:spPr>
      </p:pic>
      <p:sp>
        <p:nvSpPr>
          <p:cNvPr id="73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73004" cy="5334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WSDOT’s Deck Evaluation Process</a:t>
            </a:r>
          </a:p>
        </p:txBody>
      </p:sp>
      <p:sp>
        <p:nvSpPr>
          <p:cNvPr id="732164" name="Text Box 4"/>
          <p:cNvSpPr txBox="1">
            <a:spLocks noChangeArrowheads="1"/>
          </p:cNvSpPr>
          <p:nvPr/>
        </p:nvSpPr>
        <p:spPr bwMode="auto">
          <a:xfrm>
            <a:off x="0" y="500921"/>
            <a:ext cx="12173004" cy="5794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60000"/>
              </a:spcBef>
            </a:pPr>
            <a:r>
              <a:rPr lang="en-US" sz="3200" dirty="0"/>
              <a:t>Inspect </a:t>
            </a:r>
            <a:r>
              <a:rPr lang="en-US" sz="3200" dirty="0" smtClean="0"/>
              <a:t>and </a:t>
            </a:r>
            <a:r>
              <a:rPr lang="en-US" sz="3200" dirty="0"/>
              <a:t>Rate Deck Condition</a:t>
            </a:r>
          </a:p>
        </p:txBody>
      </p:sp>
    </p:spTree>
    <p:extLst>
      <p:ext uri="{BB962C8B-B14F-4D97-AF65-F5344CB8AC3E}">
        <p14:creationId xmlns:p14="http://schemas.microsoft.com/office/powerpoint/2010/main" val="10360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19850" r="5033" b="5973"/>
          <a:stretch/>
        </p:blipFill>
        <p:spPr bwMode="auto">
          <a:xfrm>
            <a:off x="0" y="685800"/>
            <a:ext cx="12192000" cy="617219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2BCBF-015F-48D8-BA59-8B40C6ACD91B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4784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>
                <a:latin typeface="Arial" pitchFamily="34" charset="0"/>
              </a:rPr>
              <a:t>WSDOT Bridge Deck </a:t>
            </a:r>
            <a:r>
              <a:rPr lang="en-US" sz="2800" dirty="0" smtClean="0">
                <a:latin typeface="Arial" pitchFamily="34" charset="0"/>
              </a:rPr>
              <a:t>BMS Inspection</a:t>
            </a:r>
            <a:endParaRPr lang="en-US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0" y="556844"/>
            <a:ext cx="12195786" cy="630115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"/>
            <a:ext cx="12192000" cy="4784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WSDOT Bridge Deck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BMS Inspection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382"/>
          <p:cNvSpPr txBox="1">
            <a:spLocks noChangeArrowheads="1"/>
          </p:cNvSpPr>
          <p:nvPr/>
        </p:nvSpPr>
        <p:spPr bwMode="auto">
          <a:xfrm>
            <a:off x="1698716" y="525905"/>
            <a:ext cx="2228000" cy="33855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Condition State 1</a:t>
            </a:r>
          </a:p>
        </p:txBody>
      </p:sp>
      <p:sp>
        <p:nvSpPr>
          <p:cNvPr id="11" name="Text Box 382"/>
          <p:cNvSpPr txBox="1">
            <a:spLocks noChangeArrowheads="1"/>
          </p:cNvSpPr>
          <p:nvPr/>
        </p:nvSpPr>
        <p:spPr bwMode="auto">
          <a:xfrm>
            <a:off x="4289450" y="512317"/>
            <a:ext cx="5780949" cy="584775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deck surface has no spalls/delaminations or previous repairs.  May have cracking or rutting.</a:t>
            </a:r>
          </a:p>
        </p:txBody>
      </p:sp>
      <p:sp>
        <p:nvSpPr>
          <p:cNvPr id="12" name="Text Box 382"/>
          <p:cNvSpPr txBox="1">
            <a:spLocks noChangeArrowheads="1"/>
          </p:cNvSpPr>
          <p:nvPr/>
        </p:nvSpPr>
        <p:spPr bwMode="auto">
          <a:xfrm>
            <a:off x="1698716" y="1097091"/>
            <a:ext cx="2228000" cy="338554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Condition State 2</a:t>
            </a:r>
          </a:p>
        </p:txBody>
      </p:sp>
      <p:sp>
        <p:nvSpPr>
          <p:cNvPr id="13" name="Text Box 382"/>
          <p:cNvSpPr txBox="1">
            <a:spLocks noChangeArrowheads="1"/>
          </p:cNvSpPr>
          <p:nvPr/>
        </p:nvSpPr>
        <p:spPr bwMode="auto">
          <a:xfrm>
            <a:off x="4289450" y="1083502"/>
            <a:ext cx="5780949" cy="338554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deck surface has previous repairs.  </a:t>
            </a:r>
          </a:p>
        </p:txBody>
      </p:sp>
      <p:sp>
        <p:nvSpPr>
          <p:cNvPr id="14" name="Text Box 382"/>
          <p:cNvSpPr txBox="1">
            <a:spLocks noChangeArrowheads="1"/>
          </p:cNvSpPr>
          <p:nvPr/>
        </p:nvSpPr>
        <p:spPr bwMode="auto">
          <a:xfrm>
            <a:off x="1698716" y="1435645"/>
            <a:ext cx="2228000" cy="338554"/>
          </a:xfrm>
          <a:prstGeom prst="rect">
            <a:avLst/>
          </a:prstGeom>
          <a:solidFill>
            <a:srgbClr val="FFCC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Condition State 3</a:t>
            </a:r>
          </a:p>
        </p:txBody>
      </p:sp>
      <p:sp>
        <p:nvSpPr>
          <p:cNvPr id="15" name="Text Box 382"/>
          <p:cNvSpPr txBox="1">
            <a:spLocks noChangeArrowheads="1"/>
          </p:cNvSpPr>
          <p:nvPr/>
        </p:nvSpPr>
        <p:spPr bwMode="auto">
          <a:xfrm>
            <a:off x="4289450" y="1422056"/>
            <a:ext cx="5780949" cy="338554"/>
          </a:xfrm>
          <a:prstGeom prst="rect">
            <a:avLst/>
          </a:prstGeom>
          <a:solidFill>
            <a:srgbClr val="FFCCCC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deck surface has spalling.  </a:t>
            </a:r>
          </a:p>
        </p:txBody>
      </p:sp>
      <p:sp>
        <p:nvSpPr>
          <p:cNvPr id="16" name="Text Box 382"/>
          <p:cNvSpPr txBox="1">
            <a:spLocks noChangeArrowheads="1"/>
          </p:cNvSpPr>
          <p:nvPr/>
        </p:nvSpPr>
        <p:spPr bwMode="auto">
          <a:xfrm>
            <a:off x="1698716" y="1774199"/>
            <a:ext cx="2228000" cy="338554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Condition State 4</a:t>
            </a:r>
          </a:p>
        </p:txBody>
      </p:sp>
      <p:sp>
        <p:nvSpPr>
          <p:cNvPr id="17" name="Text Box 382"/>
          <p:cNvSpPr txBox="1">
            <a:spLocks noChangeArrowheads="1"/>
          </p:cNvSpPr>
          <p:nvPr/>
        </p:nvSpPr>
        <p:spPr bwMode="auto">
          <a:xfrm>
            <a:off x="4289450" y="1760610"/>
            <a:ext cx="5780949" cy="338554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Delamination Test Results.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85656" y="4613643"/>
          <a:ext cx="6556746" cy="148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48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3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1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State1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State2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State3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State4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Conc. Deck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2,774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Soffit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Delam Testing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3,827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4822216" y="4992280"/>
            <a:ext cx="606056" cy="35087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311315" y="4481918"/>
            <a:ext cx="321921" cy="510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6315606" y="4995824"/>
            <a:ext cx="606056" cy="350874"/>
          </a:xfrm>
          <a:prstGeom prst="ellipse">
            <a:avLst/>
          </a:prstGeom>
          <a:noFill/>
          <a:ln w="127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3615" y="5268770"/>
            <a:ext cx="65434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(4%)</a:t>
            </a:r>
          </a:p>
        </p:txBody>
      </p:sp>
      <p:cxnSp>
        <p:nvCxnSpPr>
          <p:cNvPr id="22" name="Straight Arrow Connector 21"/>
          <p:cNvCxnSpPr>
            <a:stCxn id="21" idx="1"/>
            <a:endCxn id="20" idx="5"/>
          </p:cNvCxnSpPr>
          <p:nvPr/>
        </p:nvCxnSpPr>
        <p:spPr bwMode="auto">
          <a:xfrm flipH="1" flipV="1">
            <a:off x="6832907" y="5295314"/>
            <a:ext cx="220708" cy="1735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154364" y="3755914"/>
            <a:ext cx="38320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  <a:cs typeface="Calibri" pitchFamily="34" charset="0"/>
              </a:rPr>
              <a:t>90/316N Paha Rd OC - milepost 215.24</a:t>
            </a:r>
          </a:p>
        </p:txBody>
      </p:sp>
      <p:sp>
        <p:nvSpPr>
          <p:cNvPr id="24" name="Text Box 382"/>
          <p:cNvSpPr txBox="1">
            <a:spLocks noChangeArrowheads="1"/>
          </p:cNvSpPr>
          <p:nvPr/>
        </p:nvSpPr>
        <p:spPr bwMode="auto">
          <a:xfrm>
            <a:off x="5311315" y="6167863"/>
            <a:ext cx="2327481" cy="307777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Delam Test - October 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17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3918" y="4912272"/>
            <a:ext cx="8729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itchFamily="34" charset="0"/>
              </a:rPr>
              <a:t>2012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75031" y="4203624"/>
            <a:ext cx="259073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itchFamily="34" charset="0"/>
              </a:rPr>
              <a:t>Year Built – 1972 (</a:t>
            </a:r>
            <a:r>
              <a:rPr lang="en-US" i="1" dirty="0" smtClean="0">
                <a:latin typeface="Calibri" panose="020F0502020204030204" pitchFamily="34" charset="0"/>
                <a:cs typeface="Calibri" pitchFamily="34" charset="0"/>
              </a:rPr>
              <a:t>46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yrs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Deck Thickness – 7”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6275976" y="5728879"/>
            <a:ext cx="606056" cy="350874"/>
          </a:xfrm>
          <a:prstGeom prst="ellipse">
            <a:avLst/>
          </a:prstGeom>
          <a:noFill/>
          <a:ln w="127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stCxn id="21" idx="1"/>
          </p:cNvCxnSpPr>
          <p:nvPr/>
        </p:nvCxnSpPr>
        <p:spPr bwMode="auto">
          <a:xfrm flipH="1">
            <a:off x="6842403" y="5468825"/>
            <a:ext cx="211212" cy="3166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382"/>
          <p:cNvSpPr txBox="1">
            <a:spLocks noChangeArrowheads="1"/>
          </p:cNvSpPr>
          <p:nvPr/>
        </p:nvSpPr>
        <p:spPr bwMode="auto">
          <a:xfrm>
            <a:off x="4768061" y="4156891"/>
            <a:ext cx="1730350" cy="307777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CS2- Patching (26%)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r="59150" b="17592"/>
          <a:stretch/>
        </p:blipFill>
        <p:spPr>
          <a:xfrm>
            <a:off x="1355388" y="1346846"/>
            <a:ext cx="5369956" cy="4314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2BCBF-015F-48D8-BA59-8B40C6ACD91B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785"/>
          <a:stretch/>
        </p:blipFill>
        <p:spPr>
          <a:xfrm>
            <a:off x="6629400" y="1346846"/>
            <a:ext cx="4075951" cy="52310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17936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WSDOT Concrete Deck Evaluation/Rating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7128" y="3289744"/>
            <a:ext cx="708848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6729" y="4113697"/>
            <a:ext cx="54534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4506" y="4984064"/>
            <a:ext cx="629788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2438" y="700515"/>
            <a:ext cx="16103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BMS Condition</a:t>
            </a:r>
          </a:p>
          <a:p>
            <a:pPr algn="ctr"/>
            <a:r>
              <a:rPr lang="en-US" dirty="0"/>
              <a:t>(Top of Deck)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977514"/>
            <a:ext cx="16039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NBI Deck Code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82408"/>
          <a:stretch/>
        </p:blipFill>
        <p:spPr>
          <a:xfrm>
            <a:off x="0" y="5712972"/>
            <a:ext cx="12192000" cy="1032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963" y="3048000"/>
            <a:ext cx="8774800" cy="89772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41963" y="3939125"/>
            <a:ext cx="8774800" cy="7582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641963" y="4716147"/>
            <a:ext cx="8774800" cy="8977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29600" y="685800"/>
            <a:ext cx="38320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  <a:cs typeface="Calibri" pitchFamily="34" charset="0"/>
              </a:rPr>
              <a:t>90/316N Paha Rd OC - milepost 215.24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19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15400" y="1143000"/>
            <a:ext cx="276526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 panose="020F0502020204030204" pitchFamily="34" charset="0"/>
                <a:cs typeface="Calibri" pitchFamily="34" charset="0"/>
              </a:rPr>
              <a:t>Modified Concrete Overlay </a:t>
            </a:r>
          </a:p>
          <a:p>
            <a:pPr algn="ctr"/>
            <a:r>
              <a:rPr lang="en-US" i="1" dirty="0" smtClean="0">
                <a:latin typeface="Calibri" panose="020F0502020204030204" pitchFamily="34" charset="0"/>
                <a:cs typeface="Calibri" pitchFamily="34" charset="0"/>
              </a:rPr>
              <a:t>Applied 2013</a:t>
            </a:r>
            <a:endParaRPr lang="en-US" i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"/>
            <a:ext cx="12192000" cy="4784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WSDOT Bridge Deck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BMS Inspection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505200" y="5121214"/>
          <a:ext cx="6556746" cy="148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48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3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1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State1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State2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State3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State4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Conc. Deck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2,774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Soffit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Delam Testing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3,827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Box 382"/>
          <p:cNvSpPr txBox="1">
            <a:spLocks noChangeArrowheads="1"/>
          </p:cNvSpPr>
          <p:nvPr/>
        </p:nvSpPr>
        <p:spPr bwMode="auto">
          <a:xfrm>
            <a:off x="9638770" y="2041934"/>
            <a:ext cx="1718078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Condition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4800" y="5119774"/>
            <a:ext cx="1447800" cy="1143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164715" y="609600"/>
            <a:ext cx="3124200" cy="1957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1528" y="2134750"/>
            <a:ext cx="65274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382"/>
          <p:cNvSpPr txBox="1">
            <a:spLocks noChangeArrowheads="1"/>
          </p:cNvSpPr>
          <p:nvPr/>
        </p:nvSpPr>
        <p:spPr bwMode="auto">
          <a:xfrm>
            <a:off x="1447800" y="1702144"/>
            <a:ext cx="1600200" cy="36933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Poor Condition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46" y="673858"/>
            <a:ext cx="174972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Calibri" panose="020F0502020204030204" pitchFamily="34" charset="0"/>
                <a:cs typeface="Calibri" pitchFamily="34" charset="0"/>
              </a:rPr>
              <a:t>90/316N Paha Rd </a:t>
            </a:r>
            <a:r>
              <a:rPr lang="en-US" sz="1400" i="1" dirty="0" smtClean="0">
                <a:latin typeface="Calibri" panose="020F0502020204030204" pitchFamily="34" charset="0"/>
                <a:cs typeface="Calibri" pitchFamily="34" charset="0"/>
              </a:rPr>
              <a:t>OC</a:t>
            </a:r>
            <a:endParaRPr lang="en-US" sz="1400" i="1" dirty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5434818"/>
            <a:ext cx="1409700" cy="866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46" y="5212061"/>
            <a:ext cx="2600325" cy="12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05"/>
            <a:ext cx="12192000" cy="6837495"/>
          </a:xfrm>
          <a:prstGeom prst="rect">
            <a:avLst/>
          </a:prstGeom>
        </p:spPr>
      </p:pic>
      <p:sp>
        <p:nvSpPr>
          <p:cNvPr id="3" name="Rectangle 2054"/>
          <p:cNvSpPr>
            <a:spLocks noChangeArrowheads="1"/>
          </p:cNvSpPr>
          <p:nvPr/>
        </p:nvSpPr>
        <p:spPr bwMode="auto">
          <a:xfrm>
            <a:off x="0" y="0"/>
            <a:ext cx="12192000" cy="5794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Washington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Map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953000" y="579438"/>
            <a:ext cx="950724" cy="6278562"/>
          </a:xfrm>
          <a:custGeom>
            <a:avLst/>
            <a:gdLst>
              <a:gd name="connsiteX0" fmla="*/ 215361 w 1026924"/>
              <a:gd name="connsiteY0" fmla="*/ 6219825 h 6219825"/>
              <a:gd name="connsiteX1" fmla="*/ 43911 w 1026924"/>
              <a:gd name="connsiteY1" fmla="*/ 4905375 h 6219825"/>
              <a:gd name="connsiteX2" fmla="*/ 929736 w 1026924"/>
              <a:gd name="connsiteY2" fmla="*/ 2286000 h 6219825"/>
              <a:gd name="connsiteX3" fmla="*/ 986886 w 1026924"/>
              <a:gd name="connsiteY3" fmla="*/ 600075 h 6219825"/>
              <a:gd name="connsiteX4" fmla="*/ 777336 w 1026924"/>
              <a:gd name="connsiteY4" fmla="*/ 57150 h 6219825"/>
              <a:gd name="connsiteX5" fmla="*/ 748761 w 1026924"/>
              <a:gd name="connsiteY5" fmla="*/ 19050 h 6219825"/>
              <a:gd name="connsiteX6" fmla="*/ 748761 w 1026924"/>
              <a:gd name="connsiteY6" fmla="*/ 0 h 6219825"/>
              <a:gd name="connsiteX7" fmla="*/ 758286 w 1026924"/>
              <a:gd name="connsiteY7" fmla="*/ 19050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924" h="6219825">
                <a:moveTo>
                  <a:pt x="215361" y="6219825"/>
                </a:moveTo>
                <a:cubicBezTo>
                  <a:pt x="70104" y="5890419"/>
                  <a:pt x="-75152" y="5561013"/>
                  <a:pt x="43911" y="4905375"/>
                </a:cubicBezTo>
                <a:cubicBezTo>
                  <a:pt x="162974" y="4249737"/>
                  <a:pt x="772574" y="3003550"/>
                  <a:pt x="929736" y="2286000"/>
                </a:cubicBezTo>
                <a:cubicBezTo>
                  <a:pt x="1086898" y="1568450"/>
                  <a:pt x="1012286" y="971550"/>
                  <a:pt x="986886" y="600075"/>
                </a:cubicBezTo>
                <a:cubicBezTo>
                  <a:pt x="961486" y="228600"/>
                  <a:pt x="817023" y="153987"/>
                  <a:pt x="777336" y="57150"/>
                </a:cubicBezTo>
                <a:cubicBezTo>
                  <a:pt x="737649" y="-39687"/>
                  <a:pt x="748761" y="19050"/>
                  <a:pt x="748761" y="19050"/>
                </a:cubicBezTo>
                <a:cubicBezTo>
                  <a:pt x="743998" y="9525"/>
                  <a:pt x="747174" y="0"/>
                  <a:pt x="748761" y="0"/>
                </a:cubicBezTo>
                <a:cubicBezTo>
                  <a:pt x="750348" y="0"/>
                  <a:pt x="754317" y="9525"/>
                  <a:pt x="758286" y="190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05800" y="882134"/>
            <a:ext cx="210230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Eastern Washington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4729" y="2362200"/>
            <a:ext cx="217239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Western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2BCBF-015F-48D8-BA59-8B40C6ACD91B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73"/>
            <a:ext cx="12192000" cy="688317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276600" y="1524000"/>
            <a:ext cx="750498" cy="3048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Good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1" y="1835989"/>
            <a:ext cx="750498" cy="304800"/>
          </a:xfrm>
          <a:prstGeom prst="rect">
            <a:avLst/>
          </a:prstGeom>
          <a:solidFill>
            <a:srgbClr val="FFFF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Fair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6600" y="2147979"/>
            <a:ext cx="733247" cy="2652621"/>
          </a:xfrm>
          <a:prstGeom prst="rect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27139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2192000" cy="690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WSDOT Concrete Deck – 10 yr Preservation Needs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1658" y="3002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5%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4594" y="3407477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3866" y="3907443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4594" y="2883966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4640" y="350763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2% - 5%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639" y="407557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1% - 2%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01" y="4407409"/>
            <a:ext cx="146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Overlay 30+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95" y="789491"/>
            <a:ext cx="9356605" cy="55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81" y="1"/>
            <a:ext cx="9143935" cy="68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76" y="-2"/>
            <a:ext cx="912982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15139" y="685801"/>
            <a:ext cx="32004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2018 Planned Construction</a:t>
            </a:r>
          </a:p>
          <a:p>
            <a:pPr algn="ctr"/>
            <a:r>
              <a:rPr lang="en-US" dirty="0" smtClean="0"/>
              <a:t>14 bridges (225,175 SF)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24000" y="1"/>
            <a:ext cx="9144000" cy="5847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</a:rPr>
              <a:t>WSDOT Concrete Deck Rehab – 2018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9805776" y="5179346"/>
            <a:ext cx="527773" cy="8736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229600" y="6400800"/>
            <a:ext cx="2362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945603" y="6053003"/>
            <a:ext cx="172034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SR128 Snake R</a:t>
            </a:r>
          </a:p>
          <a:p>
            <a:pPr algn="ctr"/>
            <a:r>
              <a:rPr lang="en-US" sz="1200" dirty="0"/>
              <a:t>128/10 - C9201</a:t>
            </a:r>
          </a:p>
          <a:p>
            <a:pPr algn="ctr"/>
            <a:r>
              <a:rPr lang="en-US" sz="1200" dirty="0"/>
              <a:t>Mod Conc – 46,400SF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4047" y="1524001"/>
            <a:ext cx="155844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3rd Ave OC</a:t>
            </a:r>
          </a:p>
          <a:p>
            <a:pPr algn="ctr"/>
            <a:r>
              <a:rPr lang="en-US" sz="1200" dirty="0"/>
              <a:t>290/1W-W – C9264</a:t>
            </a:r>
          </a:p>
          <a:p>
            <a:pPr algn="ctr"/>
            <a:r>
              <a:rPr lang="en-US" sz="1200" dirty="0"/>
              <a:t>4,000D – 19,684 SF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2921" y="2322732"/>
            <a:ext cx="1530035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2nd Ave OC</a:t>
            </a:r>
          </a:p>
          <a:p>
            <a:pPr algn="ctr"/>
            <a:r>
              <a:rPr lang="en-US" sz="1200" dirty="0"/>
              <a:t>290/2W-W – C9264</a:t>
            </a:r>
          </a:p>
          <a:p>
            <a:pPr algn="ctr"/>
            <a:r>
              <a:rPr lang="en-US" sz="1200" dirty="0"/>
              <a:t>4,000D – 6,346SF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07444" y="2170332"/>
            <a:ext cx="350956" cy="798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423764" y="2645896"/>
            <a:ext cx="459158" cy="323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44675" y="685801"/>
            <a:ext cx="1675267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US97 Okanogan R</a:t>
            </a:r>
          </a:p>
          <a:p>
            <a:pPr algn="ctr"/>
            <a:r>
              <a:rPr lang="en-US" sz="1200" dirty="0"/>
              <a:t>97/534 – C9279</a:t>
            </a:r>
          </a:p>
          <a:p>
            <a:pPr algn="ctr"/>
            <a:r>
              <a:rPr lang="en-US" sz="1200" dirty="0"/>
              <a:t>Mod Conc - 11,704SF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82308" y="1332131"/>
            <a:ext cx="585292" cy="5150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72835" y="5179346"/>
            <a:ext cx="167706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Yakima R</a:t>
            </a:r>
          </a:p>
          <a:p>
            <a:pPr algn="ctr"/>
            <a:r>
              <a:rPr lang="en-US" sz="1200" dirty="0"/>
              <a:t>90/154N &amp; S – C9214</a:t>
            </a:r>
          </a:p>
          <a:p>
            <a:pPr algn="ctr"/>
            <a:r>
              <a:rPr lang="en-US" sz="1200" dirty="0"/>
              <a:t>4,000D - 35,700SF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11366" y="4343400"/>
            <a:ext cx="737034" cy="8359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81180" y="4109244"/>
            <a:ext cx="167706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Yakima R</a:t>
            </a:r>
          </a:p>
          <a:p>
            <a:pPr algn="ctr"/>
            <a:r>
              <a:rPr lang="en-US" sz="1200" dirty="0"/>
              <a:t>90/140N &amp; S – C9214</a:t>
            </a:r>
          </a:p>
          <a:p>
            <a:pPr algn="ctr"/>
            <a:r>
              <a:rPr lang="en-US" sz="1200" dirty="0"/>
              <a:t>4,000D – 23,400SF</a:t>
            </a: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 flipV="1">
            <a:off x="5858242" y="4203625"/>
            <a:ext cx="390158" cy="2287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3964" y="6077635"/>
            <a:ext cx="159165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US195 </a:t>
            </a:r>
          </a:p>
          <a:p>
            <a:pPr algn="ctr"/>
            <a:r>
              <a:rPr lang="en-US" sz="1200" dirty="0"/>
              <a:t>195/52 &amp; 60 - C9204</a:t>
            </a:r>
          </a:p>
          <a:p>
            <a:pPr algn="ctr"/>
            <a:r>
              <a:rPr lang="en-US" sz="1200" dirty="0"/>
              <a:t>4,000D – 28,720SF</a:t>
            </a:r>
          </a:p>
        </p:txBody>
      </p:sp>
      <p:cxnSp>
        <p:nvCxnSpPr>
          <p:cNvPr id="27" name="Straight Arrow Connector 26"/>
          <p:cNvCxnSpPr>
            <a:stCxn id="24" idx="3"/>
          </p:cNvCxnSpPr>
          <p:nvPr/>
        </p:nvCxnSpPr>
        <p:spPr>
          <a:xfrm flipV="1">
            <a:off x="8695618" y="3877138"/>
            <a:ext cx="1255448" cy="2523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64131" y="4203626"/>
            <a:ext cx="159165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US195 RR OC</a:t>
            </a:r>
          </a:p>
          <a:p>
            <a:pPr algn="ctr"/>
            <a:r>
              <a:rPr lang="en-US" sz="1200" dirty="0"/>
              <a:t>195/34 - C9204</a:t>
            </a:r>
          </a:p>
          <a:p>
            <a:pPr algn="ctr"/>
            <a:r>
              <a:rPr lang="en-US" sz="1200" dirty="0"/>
              <a:t>4,000D – 6,080SF</a:t>
            </a: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9155785" y="3508203"/>
            <a:ext cx="831376" cy="1018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61857" y="4923672"/>
            <a:ext cx="159165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US195 </a:t>
            </a:r>
          </a:p>
          <a:p>
            <a:pPr algn="ctr"/>
            <a:r>
              <a:rPr lang="en-US" sz="1200" dirty="0"/>
              <a:t>195/46 &amp; 49 - C9204</a:t>
            </a:r>
          </a:p>
          <a:p>
            <a:pPr algn="ctr"/>
            <a:r>
              <a:rPr lang="en-US" sz="1200" dirty="0"/>
              <a:t>4,000D – 19,685SF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8848018" y="3715155"/>
            <a:ext cx="1103048" cy="1531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68097" y="2021702"/>
            <a:ext cx="160172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Winery Rd</a:t>
            </a:r>
          </a:p>
          <a:p>
            <a:pPr algn="ctr"/>
            <a:r>
              <a:rPr lang="en-US" sz="1200" dirty="0"/>
              <a:t>90/80S – C9213</a:t>
            </a:r>
          </a:p>
          <a:p>
            <a:pPr algn="ctr"/>
            <a:r>
              <a:rPr lang="en-US" sz="1200" dirty="0"/>
              <a:t>Mod Conc - 7,020SF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257801" y="2668033"/>
            <a:ext cx="622083" cy="794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39859" y="3277358"/>
            <a:ext cx="172034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Raging River</a:t>
            </a:r>
          </a:p>
          <a:p>
            <a:pPr algn="ctr"/>
            <a:r>
              <a:rPr lang="en-US" sz="1200" dirty="0"/>
              <a:t>90/77N – C9213</a:t>
            </a:r>
          </a:p>
          <a:p>
            <a:pPr algn="ctr"/>
            <a:r>
              <a:rPr lang="en-US" sz="1200" dirty="0"/>
              <a:t>Mod Conc – 20,436SF</a:t>
            </a:r>
          </a:p>
        </p:txBody>
      </p:sp>
      <p:cxnSp>
        <p:nvCxnSpPr>
          <p:cNvPr id="35" name="Straight Arrow Connector 34"/>
          <p:cNvCxnSpPr>
            <a:stCxn id="32" idx="3"/>
          </p:cNvCxnSpPr>
          <p:nvPr/>
        </p:nvCxnSpPr>
        <p:spPr>
          <a:xfrm flipV="1">
            <a:off x="4660204" y="3455519"/>
            <a:ext cx="292797" cy="1450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76" y="-9145"/>
            <a:ext cx="912982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15139" y="685801"/>
            <a:ext cx="32004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2019 Planned Construction</a:t>
            </a:r>
          </a:p>
          <a:p>
            <a:pPr algn="ctr"/>
            <a:r>
              <a:rPr lang="en-US" dirty="0" smtClean="0"/>
              <a:t>5 bridges (55,665 SF)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24000" y="1"/>
            <a:ext cx="9144000" cy="5847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</a:rPr>
              <a:t>WSDOT Concrete Deck Rehab – 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3068" y="5179346"/>
            <a:ext cx="185659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I-90 Cle </a:t>
            </a:r>
            <a:r>
              <a:rPr lang="en-US" sz="1200" dirty="0" err="1"/>
              <a:t>Elum</a:t>
            </a:r>
            <a:r>
              <a:rPr lang="en-US" sz="1200" dirty="0"/>
              <a:t> R</a:t>
            </a:r>
          </a:p>
          <a:p>
            <a:pPr algn="ctr"/>
            <a:r>
              <a:rPr lang="en-US" sz="1200" dirty="0"/>
              <a:t>90/134N &amp; S – Jan 2019</a:t>
            </a:r>
          </a:p>
          <a:p>
            <a:pPr algn="ctr"/>
            <a:r>
              <a:rPr lang="en-US" sz="1200" dirty="0"/>
              <a:t>4,000D – 17,582SF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11366" y="4038600"/>
            <a:ext cx="432234" cy="11407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957962" y="4285808"/>
            <a:ext cx="151515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SR18 Holder Cr</a:t>
            </a:r>
          </a:p>
          <a:p>
            <a:pPr algn="ctr"/>
            <a:r>
              <a:rPr lang="en-US" sz="1200" dirty="0"/>
              <a:t>18/31N – Oct 2018</a:t>
            </a:r>
          </a:p>
          <a:p>
            <a:pPr algn="ctr"/>
            <a:r>
              <a:rPr lang="en-US" sz="1200" dirty="0"/>
              <a:t>4,000D – 12,251SF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715538" y="3581400"/>
            <a:ext cx="161262" cy="704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47549" y="2800318"/>
            <a:ext cx="164961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SR302 Purdy Br</a:t>
            </a:r>
          </a:p>
          <a:p>
            <a:pPr algn="ctr"/>
            <a:r>
              <a:rPr lang="en-US" sz="1200" dirty="0"/>
              <a:t>302/105 – Oct 2018</a:t>
            </a:r>
          </a:p>
          <a:p>
            <a:pPr algn="ctr"/>
            <a:r>
              <a:rPr lang="en-US" sz="1200" dirty="0"/>
              <a:t>Polyester – 11,000SF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572358" y="3446648"/>
            <a:ext cx="932842" cy="51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41841" y="5873865"/>
            <a:ext cx="16610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I-5 Toutle R</a:t>
            </a:r>
          </a:p>
          <a:p>
            <a:pPr algn="ctr"/>
            <a:r>
              <a:rPr lang="en-US" sz="1200" dirty="0"/>
              <a:t>5/140W – Apr 2018</a:t>
            </a:r>
          </a:p>
          <a:p>
            <a:pPr algn="ctr"/>
            <a:r>
              <a:rPr lang="en-US" sz="1200" dirty="0"/>
              <a:t>Polyester – 14,832SF</a:t>
            </a:r>
          </a:p>
        </p:txBody>
      </p: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3402873" y="5715000"/>
            <a:ext cx="323540" cy="4820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1780" name="Text Box 1028"/>
          <p:cNvSpPr txBox="1">
            <a:spLocks noChangeArrowheads="1"/>
          </p:cNvSpPr>
          <p:nvPr/>
        </p:nvSpPr>
        <p:spPr bwMode="auto">
          <a:xfrm>
            <a:off x="-18691" y="6334780"/>
            <a:ext cx="1221069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Bridge Deck Repair by WSDOT Maintenance Forces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2192000" cy="609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WSDOT Concrete Deck – 10 yr Preservation Needs</a:t>
            </a:r>
          </a:p>
        </p:txBody>
      </p:sp>
    </p:spTree>
    <p:extLst>
      <p:ext uri="{BB962C8B-B14F-4D97-AF65-F5344CB8AC3E}">
        <p14:creationId xmlns:p14="http://schemas.microsoft.com/office/powerpoint/2010/main" val="33727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85" r="7785"/>
          <a:stretch/>
        </p:blipFill>
        <p:spPr>
          <a:xfrm>
            <a:off x="0" y="823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84891"/>
            <a:ext cx="405117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With constrained Funding for Deck Rehab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the new “Normal”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2192000" cy="690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WSDOT Concrete Deck – 10 yr Preservation Needs</a:t>
            </a:r>
          </a:p>
        </p:txBody>
      </p:sp>
    </p:spTree>
    <p:extLst>
      <p:ext uri="{BB962C8B-B14F-4D97-AF65-F5344CB8AC3E}">
        <p14:creationId xmlns:p14="http://schemas.microsoft.com/office/powerpoint/2010/main" val="30850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949" y="1261368"/>
            <a:ext cx="1394044" cy="55276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0085" y="1615384"/>
            <a:ext cx="75296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 prior to 1980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64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189"/>
          <a:stretch/>
        </p:blipFill>
        <p:spPr>
          <a:xfrm>
            <a:off x="-1" y="0"/>
            <a:ext cx="12248605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6799" y="-761524"/>
            <a:ext cx="7832685" cy="4755862"/>
            <a:chOff x="1608244" y="-756948"/>
            <a:chExt cx="7832685" cy="4755862"/>
          </a:xfrm>
        </p:grpSpPr>
        <p:graphicFrame>
          <p:nvGraphicFramePr>
            <p:cNvPr id="7" name="Object 3072"/>
            <p:cNvGraphicFramePr>
              <a:graphicFrameLocks noChangeAspect="1"/>
            </p:cNvGraphicFramePr>
            <p:nvPr>
              <p:extLst/>
            </p:nvPr>
          </p:nvGraphicFramePr>
          <p:xfrm>
            <a:off x="2101971" y="-756948"/>
            <a:ext cx="7338958" cy="4578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5313940" y="1893003"/>
              <a:ext cx="1188146" cy="83099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286 Bridges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5.3 M SF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(59.8%)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32694" y="2212828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6109" y="2123834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Good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22192" y="1328581"/>
              <a:ext cx="629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Poor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852581" y="2308500"/>
              <a:ext cx="398031" cy="0"/>
            </a:xfrm>
            <a:prstGeom prst="straightConnector1">
              <a:avLst/>
            </a:prstGeom>
            <a:ln w="57150">
              <a:solidFill>
                <a:srgbClr val="FFFF9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890571" y="1025227"/>
              <a:ext cx="334343" cy="19338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749672" y="628583"/>
              <a:ext cx="1069524" cy="8309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43 Bridges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1.0 M SF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(11.9%)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08244" y="3167917"/>
              <a:ext cx="1174103" cy="830997"/>
            </a:xfrm>
            <a:prstGeom prst="rect">
              <a:avLst/>
            </a:prstGeom>
            <a:solidFill>
              <a:srgbClr val="1EA23D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259 Bridges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2.5 M SF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(28.3%)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195295" y="2723999"/>
              <a:ext cx="398381" cy="397750"/>
            </a:xfrm>
            <a:prstGeom prst="straightConnector1">
              <a:avLst/>
            </a:prstGeom>
            <a:ln w="57150">
              <a:solidFill>
                <a:srgbClr val="1EA23D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0336048" y="1616407"/>
            <a:ext cx="168328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 Age –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53yrs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Oldest –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95yrs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97401" y="2475418"/>
            <a:ext cx="116057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 bridges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 75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95999" y="798754"/>
            <a:ext cx="130195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589 Bridges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8.8 M SF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" y="1"/>
            <a:ext cx="1219199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WSDOT Bare Concrete Decks</a:t>
            </a:r>
          </a:p>
        </p:txBody>
      </p:sp>
    </p:spTree>
    <p:extLst>
      <p:ext uri="{BB962C8B-B14F-4D97-AF65-F5344CB8AC3E}">
        <p14:creationId xmlns:p14="http://schemas.microsoft.com/office/powerpoint/2010/main" val="48826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 b="20282"/>
          <a:stretch/>
        </p:blipFill>
        <p:spPr>
          <a:xfrm>
            <a:off x="1" y="1"/>
            <a:ext cx="12191998" cy="5791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"/>
            <a:ext cx="1219199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WSDOT Bare Concrete Decks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54136"/>
            <a:ext cx="12191999" cy="2050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5" y="709228"/>
            <a:ext cx="290017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Year Built – 1923 (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95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yrs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Deck Thickness – 10”</a:t>
            </a:r>
          </a:p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Width 20 feet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2550" y="718824"/>
            <a:ext cx="250689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SR155 – Okanogan River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Located in Omak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86907" y="718824"/>
            <a:ext cx="223085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ADT – 6,884 /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34600" y="1622313"/>
            <a:ext cx="1774845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NBI Deck – 6</a:t>
            </a:r>
          </a:p>
          <a:p>
            <a:pPr algn="ctr"/>
            <a:r>
              <a:rPr lang="en-US" dirty="0"/>
              <a:t>“Fair” Condition</a:t>
            </a:r>
          </a:p>
        </p:txBody>
      </p:sp>
    </p:spTree>
    <p:extLst>
      <p:ext uri="{BB962C8B-B14F-4D97-AF65-F5344CB8AC3E}">
        <p14:creationId xmlns:p14="http://schemas.microsoft.com/office/powerpoint/2010/main" val="3931706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072"/>
          <p:cNvGraphicFramePr>
            <a:graphicFrameLocks noChangeAspect="1"/>
          </p:cNvGraphicFramePr>
          <p:nvPr>
            <p:extLst/>
          </p:nvPr>
        </p:nvGraphicFramePr>
        <p:xfrm>
          <a:off x="315364" y="1174335"/>
          <a:ext cx="6847435" cy="530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5027" name="Text Box 2051"/>
          <p:cNvSpPr txBox="1">
            <a:spLocks noChangeArrowheads="1"/>
          </p:cNvSpPr>
          <p:nvPr/>
        </p:nvSpPr>
        <p:spPr bwMode="auto">
          <a:xfrm>
            <a:off x="0" y="6159968"/>
            <a:ext cx="121920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Nearly 90% of WSDOT bridges built in the past 10 years</a:t>
            </a:r>
          </a:p>
          <a:p>
            <a:pPr algn="ctr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are precast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prestressed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/post-tensioned concrete</a:t>
            </a:r>
          </a:p>
        </p:txBody>
      </p:sp>
      <p:sp>
        <p:nvSpPr>
          <p:cNvPr id="385029" name="Text Box 2053"/>
          <p:cNvSpPr txBox="1">
            <a:spLocks noChangeArrowheads="1"/>
          </p:cNvSpPr>
          <p:nvPr/>
        </p:nvSpPr>
        <p:spPr bwMode="auto">
          <a:xfrm>
            <a:off x="3429000" y="5386269"/>
            <a:ext cx="31750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% based on bridge deck area</a:t>
            </a:r>
          </a:p>
        </p:txBody>
      </p:sp>
      <p:sp>
        <p:nvSpPr>
          <p:cNvPr id="385030" name="Rectangle 2054"/>
          <p:cNvSpPr>
            <a:spLocks noChangeArrowheads="1"/>
          </p:cNvSpPr>
          <p:nvPr/>
        </p:nvSpPr>
        <p:spPr bwMode="auto">
          <a:xfrm>
            <a:off x="0" y="0"/>
            <a:ext cx="12192000" cy="5794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Washington State’s Bridge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3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5954" y="1221737"/>
            <a:ext cx="286597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Superstructure Types</a:t>
            </a:r>
          </a:p>
        </p:txBody>
      </p:sp>
      <p:graphicFrame>
        <p:nvGraphicFramePr>
          <p:cNvPr id="8" name="Object 3072"/>
          <p:cNvGraphicFramePr>
            <a:graphicFrameLocks noChangeAspect="1"/>
          </p:cNvGraphicFramePr>
          <p:nvPr>
            <p:extLst/>
          </p:nvPr>
        </p:nvGraphicFramePr>
        <p:xfrm>
          <a:off x="6934200" y="2061023"/>
          <a:ext cx="4290071" cy="3325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422670" y="1140631"/>
            <a:ext cx="157812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Deck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654395" y="3581400"/>
            <a:ext cx="7963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72399" y="3023344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Integral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565904" y="3927807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Non-Integral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650065" y="22106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2,964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0772" y="42048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286"/>
          <p:cNvSpPr txBox="1">
            <a:spLocks noChangeArrowheads="1"/>
          </p:cNvSpPr>
          <p:nvPr/>
        </p:nvSpPr>
        <p:spPr bwMode="auto">
          <a:xfrm>
            <a:off x="4931731" y="810867"/>
            <a:ext cx="283231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3,132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bridges (53.5 M SF)</a:t>
            </a:r>
          </a:p>
          <a:p>
            <a:pPr algn="ctr"/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 $58 Billion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7257" y="1577370"/>
            <a:ext cx="147694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Ave Age -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94730" y="1168948"/>
            <a:ext cx="1754446" cy="56585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9068" y="1867832"/>
            <a:ext cx="75296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 after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1980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49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46650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Concrete Decks with Epoxy Coated Rebar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5772"/>
            <a:ext cx="12198458" cy="68616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66604" y="779867"/>
            <a:ext cx="1216325" cy="612648"/>
            <a:chOff x="301923" y="5322497"/>
            <a:chExt cx="1216325" cy="612648"/>
          </a:xfrm>
        </p:grpSpPr>
        <p:sp>
          <p:nvSpPr>
            <p:cNvPr id="2" name="Flowchart: Stored Data 1"/>
            <p:cNvSpPr/>
            <p:nvPr/>
          </p:nvSpPr>
          <p:spPr>
            <a:xfrm rot="10800000">
              <a:off x="301923" y="5322497"/>
              <a:ext cx="1216325" cy="612648"/>
            </a:xfrm>
            <a:prstGeom prst="flowChartOnlineStorage">
              <a:avLst/>
            </a:prstGeom>
            <a:solidFill>
              <a:schemeClr val="tx1"/>
            </a:solidFill>
            <a:ln w="1270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8572" y="5459544"/>
              <a:ext cx="1069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1910 - </a:t>
              </a:r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Flowchart: Stored Data 8"/>
          <p:cNvSpPr/>
          <p:nvPr/>
        </p:nvSpPr>
        <p:spPr>
          <a:xfrm rot="10800000">
            <a:off x="7067909" y="779867"/>
            <a:ext cx="1486876" cy="612648"/>
          </a:xfrm>
          <a:prstGeom prst="flowChartOnlineStorage">
            <a:avLst/>
          </a:prstGeom>
          <a:solidFill>
            <a:srgbClr val="00CC00"/>
          </a:solidFill>
          <a:ln w="12700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7818" y="916914"/>
            <a:ext cx="1290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- 2007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9645" y="1421082"/>
            <a:ext cx="101502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Uncoated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Rebar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6030" y="1417675"/>
            <a:ext cx="91063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Mat</a:t>
            </a:r>
          </a:p>
          <a:p>
            <a:pPr algn="ctr"/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Coated</a:t>
            </a:r>
          </a:p>
        </p:txBody>
      </p:sp>
      <p:sp>
        <p:nvSpPr>
          <p:cNvPr id="15" name="Flowchart: Stored Data 14"/>
          <p:cNvSpPr/>
          <p:nvPr/>
        </p:nvSpPr>
        <p:spPr>
          <a:xfrm rot="10800000">
            <a:off x="8426378" y="791262"/>
            <a:ext cx="1862060" cy="612648"/>
          </a:xfrm>
          <a:prstGeom prst="flowChartOnlineStorage">
            <a:avLst/>
          </a:prstGeom>
          <a:solidFill>
            <a:srgbClr val="339933"/>
          </a:solidFill>
          <a:ln w="12700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42937" y="928309"/>
            <a:ext cx="1549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2007 - present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5815" y="1417675"/>
            <a:ext cx="110318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Mats</a:t>
            </a:r>
          </a:p>
          <a:p>
            <a:pPr algn="ctr"/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259" y="5965573"/>
            <a:ext cx="1402435" cy="707886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 Bridges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13.2 M SF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2841"/>
            <a:ext cx="12192000" cy="58477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Concrete Decks with Epoxy Coated Rebar</a:t>
            </a:r>
          </a:p>
        </p:txBody>
      </p:sp>
    </p:spTree>
    <p:extLst>
      <p:ext uri="{BB962C8B-B14F-4D97-AF65-F5344CB8AC3E}">
        <p14:creationId xmlns:p14="http://schemas.microsoft.com/office/powerpoint/2010/main" val="2335187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333"/>
          <a:stretch/>
        </p:blipFill>
        <p:spPr>
          <a:xfrm>
            <a:off x="0" y="781264"/>
            <a:ext cx="12192000" cy="6076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2634" y="2428726"/>
            <a:ext cx="2154244" cy="830997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Ave Age –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22yrs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Oldest –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39yrs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bject 3072"/>
          <p:cNvGraphicFramePr>
            <a:graphicFrameLocks noChangeAspect="1"/>
          </p:cNvGraphicFramePr>
          <p:nvPr>
            <p:extLst/>
          </p:nvPr>
        </p:nvGraphicFramePr>
        <p:xfrm>
          <a:off x="1524000" y="1149589"/>
          <a:ext cx="9144000" cy="570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900958" y="1189497"/>
            <a:ext cx="1797596" cy="830997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792 Bridges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13.2 M SF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2604" y="2844225"/>
            <a:ext cx="1082348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84 Bridges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2.2 M SF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(16.6%)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5110" y="376344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2899" y="571014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2868" y="5844174"/>
            <a:ext cx="1172116" cy="830997"/>
          </a:xfrm>
          <a:prstGeom prst="rect">
            <a:avLst/>
          </a:prstGeom>
          <a:solidFill>
            <a:srgbClr val="1EA23D"/>
          </a:solidFill>
          <a:ln>
            <a:solidFill>
              <a:srgbClr val="1EA23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709 Bridges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11.0 M SF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(83.3%)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2841"/>
            <a:ext cx="12192000" cy="58477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Concrete Decks with Epoxy Coated Rebar</a:t>
            </a:r>
          </a:p>
        </p:txBody>
      </p:sp>
    </p:spTree>
    <p:extLst>
      <p:ext uri="{BB962C8B-B14F-4D97-AF65-F5344CB8AC3E}">
        <p14:creationId xmlns:p14="http://schemas.microsoft.com/office/powerpoint/2010/main" val="11444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33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70"/>
            <a:ext cx="12192000" cy="6783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78959" cy="10525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435" y="814457"/>
            <a:ext cx="259073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Prestress Girder Bridge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Year Built – 1979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39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yrs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Deck Thickness – 7”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2” Cover – Top Mat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814457"/>
            <a:ext cx="300723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SR22 – Yakima River Overflow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Located near Toppenish, 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52206" y="4160294"/>
            <a:ext cx="2659190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271 SF Patching and spalls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(0.9%)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32433" y="3276600"/>
            <a:ext cx="1698735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NBI Deck – 6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“Fair” Condition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3247"/>
            <a:ext cx="12192000" cy="58477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Concrete Decks with Epoxy Coated Rebar</a:t>
            </a:r>
          </a:p>
        </p:txBody>
      </p:sp>
      <p:sp>
        <p:nvSpPr>
          <p:cNvPr id="2" name="Rectangle 1"/>
          <p:cNvSpPr/>
          <p:nvPr/>
        </p:nvSpPr>
        <p:spPr>
          <a:xfrm>
            <a:off x="8610600" y="5486400"/>
            <a:ext cx="2286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753600" y="4806625"/>
            <a:ext cx="928201" cy="603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92758" y="986795"/>
            <a:ext cx="251863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Generation ECR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28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/>
          <a:stretch/>
        </p:blipFill>
        <p:spPr>
          <a:xfrm>
            <a:off x="0" y="-8123"/>
            <a:ext cx="12192000" cy="6847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3090" y="1418513"/>
            <a:ext cx="430538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SR303 Manette Bridge (Bremerton,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3352" y="2332119"/>
            <a:ext cx="14927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Built in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7942" y="1875316"/>
            <a:ext cx="378353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Length – 1,550’ (Max span of 250’)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466"/>
            <a:ext cx="12192000" cy="58477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Concrete Decks with Epoxy Coated Rebar</a:t>
            </a:r>
          </a:p>
        </p:txBody>
      </p:sp>
    </p:spTree>
    <p:extLst>
      <p:ext uri="{BB962C8B-B14F-4D97-AF65-F5344CB8AC3E}">
        <p14:creationId xmlns:p14="http://schemas.microsoft.com/office/powerpoint/2010/main" val="40843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z="2000" smtClean="0"/>
              <a:pPr>
                <a:defRPr/>
              </a:pPr>
              <a:t>35</a:t>
            </a:fld>
            <a:endParaRPr lang="en-US" alt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7778"/>
          <a:stretch/>
        </p:blipFill>
        <p:spPr>
          <a:xfrm>
            <a:off x="0" y="-2540"/>
            <a:ext cx="12192000" cy="6860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4326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SR303 Manette Bridge (Bremerton,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33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0" y="-19515"/>
            <a:ext cx="12192000" cy="683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131791"/>
            <a:ext cx="432618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SR303 Manette Bridge (Bremerton,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6131791"/>
            <a:ext cx="149271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Built in 2011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-21777"/>
            <a:ext cx="12192000" cy="1066800"/>
          </a:xfrm>
          <a:prstGeom prst="rect">
            <a:avLst/>
          </a:prstGeom>
          <a:solidFill>
            <a:srgbClr val="FFFFCC"/>
          </a:solidFill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0"/>
                <a:cs typeface="MS PGothic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Problem - WSDOT has observed abnormal cracking in many concrete bridge decks </a:t>
            </a:r>
            <a:r>
              <a:rPr lang="en-US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 between 2000 - 2013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83" y="1302224"/>
            <a:ext cx="6096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2" y="1295400"/>
            <a:ext cx="6096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9396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SR303 Manette Bridge (Bremerton,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34600" y="1524000"/>
            <a:ext cx="13628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Built in 2011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-19472" y="1"/>
            <a:ext cx="12211472" cy="1066800"/>
          </a:xfrm>
          <a:prstGeom prst="rect">
            <a:avLst/>
          </a:prstGeom>
          <a:solidFill>
            <a:srgbClr val="FFFFCC"/>
          </a:solidFill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0"/>
                <a:cs typeface="MS PGothic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Problem - WSDOT has observed abnormal cracking in many concrete bridge decks </a:t>
            </a:r>
            <a:r>
              <a:rPr lang="en-US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 between 2000 - 2013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18385"/>
          <a:stretch/>
        </p:blipFill>
        <p:spPr>
          <a:xfrm>
            <a:off x="9098" y="19735"/>
            <a:ext cx="12182902" cy="68382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63598"/>
            <a:ext cx="461825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Maintenance Deck Seal trial section - 2016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3048" y="687116"/>
            <a:ext cx="431406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Cost to seal entire deck about $200,000</a:t>
            </a:r>
          </a:p>
          <a:p>
            <a:pPr algn="ctr"/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 in 2018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SR303 Manette Bridge (Bremerton,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01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53489" y="1124411"/>
            <a:ext cx="1575306" cy="56585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88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072"/>
          <p:cNvGraphicFramePr>
            <a:graphicFrameLocks noChangeAspect="1"/>
          </p:cNvGraphicFramePr>
          <p:nvPr>
            <p:extLst/>
          </p:nvPr>
        </p:nvGraphicFramePr>
        <p:xfrm>
          <a:off x="1219200" y="289719"/>
          <a:ext cx="10523716" cy="649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1050" y="1552754"/>
            <a:ext cx="1152881" cy="1015663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807 brgs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17.5M SF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1882" y="2372309"/>
            <a:ext cx="126797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2,110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brgs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26.3M SF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20403" y="4638438"/>
            <a:ext cx="1074012" cy="1015663"/>
          </a:xfrm>
          <a:prstGeom prst="rect">
            <a:avLst/>
          </a:prstGeom>
          <a:solidFill>
            <a:srgbClr val="FF33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107 brgs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1.8M SF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6729" y="2880140"/>
            <a:ext cx="75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38.4%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9885" y="3214540"/>
            <a:ext cx="75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57.7%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9156" y="784930"/>
            <a:ext cx="4106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3,024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WSDOT Bridges with Conc Deck</a:t>
            </a:r>
          </a:p>
        </p:txBody>
      </p:sp>
      <p:sp>
        <p:nvSpPr>
          <p:cNvPr id="385030" name="Rectangle 2054"/>
          <p:cNvSpPr>
            <a:spLocks noChangeArrowheads="1"/>
          </p:cNvSpPr>
          <p:nvPr/>
        </p:nvSpPr>
        <p:spPr bwMode="auto">
          <a:xfrm>
            <a:off x="0" y="0"/>
            <a:ext cx="12192000" cy="57943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WSDOT Conc Bridge Deck Condition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3876" y="4961603"/>
            <a:ext cx="25077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$180M to Repair/overlay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499971"/>
            <a:ext cx="12211373" cy="1358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0" y="757913"/>
          <a:ext cx="12192000" cy="472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4661842" y="2139488"/>
            <a:ext cx="731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Latex</a:t>
            </a:r>
          </a:p>
        </p:txBody>
      </p:sp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2377460" y="3583351"/>
            <a:ext cx="10951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Slump</a:t>
            </a:r>
          </a:p>
        </p:txBody>
      </p:sp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6440848" y="3020239"/>
            <a:ext cx="1336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Microsilica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9995622" y="2864269"/>
            <a:ext cx="941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Fly-Ash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456068" y="4144175"/>
            <a:ext cx="773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Set</a:t>
            </a:r>
          </a:p>
          <a:p>
            <a:pPr algn="ctr" eaLnBrk="1" hangingPunct="1"/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40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4471" y="5506488"/>
            <a:ext cx="1216325" cy="612648"/>
            <a:chOff x="398033" y="5612182"/>
            <a:chExt cx="1216325" cy="612648"/>
          </a:xfrm>
        </p:grpSpPr>
        <p:sp>
          <p:nvSpPr>
            <p:cNvPr id="20" name="Flowchart: Stored Data 19"/>
            <p:cNvSpPr/>
            <p:nvPr/>
          </p:nvSpPr>
          <p:spPr>
            <a:xfrm rot="10800000">
              <a:off x="398033" y="5612182"/>
              <a:ext cx="1216325" cy="612648"/>
            </a:xfrm>
            <a:prstGeom prst="flowChartOnlineStorage">
              <a:avLst/>
            </a:prstGeom>
            <a:solidFill>
              <a:srgbClr val="D6FDCB"/>
            </a:solidFill>
            <a:ln w="1270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9624" y="5774066"/>
              <a:ext cx="647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1979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68419" y="5531325"/>
            <a:ext cx="1401631" cy="612648"/>
            <a:chOff x="2986813" y="5617406"/>
            <a:chExt cx="1401631" cy="612648"/>
          </a:xfrm>
        </p:grpSpPr>
        <p:sp>
          <p:nvSpPr>
            <p:cNvPr id="22" name="Flowchart: Stored Data 21"/>
            <p:cNvSpPr/>
            <p:nvPr/>
          </p:nvSpPr>
          <p:spPr>
            <a:xfrm rot="10800000">
              <a:off x="2986813" y="5617406"/>
              <a:ext cx="1401631" cy="612648"/>
            </a:xfrm>
            <a:prstGeom prst="flowChartOnlineStorage">
              <a:avLst/>
            </a:prstGeom>
            <a:solidFill>
              <a:srgbClr val="D6FDCB"/>
            </a:solidFill>
            <a:ln w="1270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96722" y="5754453"/>
              <a:ext cx="117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1983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0356" y="6288717"/>
            <a:ext cx="130997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Mod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 Overlay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5825" y="6354438"/>
            <a:ext cx="1205779" cy="523220"/>
          </a:xfrm>
          <a:prstGeom prst="rect">
            <a:avLst/>
          </a:prstGeom>
          <a:solidFill>
            <a:srgbClr val="8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Low Slump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Discontinued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1841" y="5765848"/>
            <a:ext cx="1549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2007 - present</a:t>
            </a:r>
          </a:p>
        </p:txBody>
      </p:sp>
      <p:sp>
        <p:nvSpPr>
          <p:cNvPr id="29" name="Flowchart: Stored Data 28"/>
          <p:cNvSpPr/>
          <p:nvPr/>
        </p:nvSpPr>
        <p:spPr>
          <a:xfrm rot="10800000">
            <a:off x="4486635" y="5505084"/>
            <a:ext cx="1216325" cy="612648"/>
          </a:xfrm>
          <a:prstGeom prst="flowChartOnlineStorag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4606" y="5629458"/>
            <a:ext cx="64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1987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97099" y="6301380"/>
            <a:ext cx="13227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Microsilica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 Overlay</a:t>
            </a:r>
          </a:p>
        </p:txBody>
      </p:sp>
      <p:sp>
        <p:nvSpPr>
          <p:cNvPr id="38" name="Flowchart: Stored Data 37"/>
          <p:cNvSpPr/>
          <p:nvPr/>
        </p:nvSpPr>
        <p:spPr>
          <a:xfrm rot="10800000">
            <a:off x="6310266" y="5531325"/>
            <a:ext cx="1216325" cy="612648"/>
          </a:xfrm>
          <a:prstGeom prst="flowChartOnlineStorag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0752" y="5665397"/>
            <a:ext cx="64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81313" y="6301379"/>
            <a:ext cx="130997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Fly-Ash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 Overlay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92519" y="6319494"/>
            <a:ext cx="1205779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Rapid Set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Discontinued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95180" y="5499972"/>
            <a:ext cx="1291608" cy="612648"/>
            <a:chOff x="7445615" y="5629944"/>
            <a:chExt cx="1291608" cy="612648"/>
          </a:xfrm>
        </p:grpSpPr>
        <p:sp>
          <p:nvSpPr>
            <p:cNvPr id="41" name="Flowchart: Stored Data 40"/>
            <p:cNvSpPr/>
            <p:nvPr/>
          </p:nvSpPr>
          <p:spPr>
            <a:xfrm rot="10800000">
              <a:off x="7445615" y="5629944"/>
              <a:ext cx="1216325" cy="612648"/>
            </a:xfrm>
            <a:prstGeom prst="flowChartOnlineStorage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89967" y="5754453"/>
              <a:ext cx="1047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2002-10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463202" y="6255213"/>
            <a:ext cx="174817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Perf Mix Design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 Overlay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894051" y="5499972"/>
            <a:ext cx="1083950" cy="612648"/>
            <a:chOff x="9252960" y="5659238"/>
            <a:chExt cx="1083950" cy="612648"/>
          </a:xfrm>
        </p:grpSpPr>
        <p:sp>
          <p:nvSpPr>
            <p:cNvPr id="26" name="Flowchart: Stored Data 25"/>
            <p:cNvSpPr/>
            <p:nvPr/>
          </p:nvSpPr>
          <p:spPr>
            <a:xfrm rot="10800000">
              <a:off x="9252960" y="5659238"/>
              <a:ext cx="1083950" cy="612648"/>
            </a:xfrm>
            <a:prstGeom prst="flowChartOnlineStorage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534539" y="5783886"/>
              <a:ext cx="647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12" y="-34084"/>
            <a:ext cx="1218848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Bridges with a Modified Concrete Overlay</a:t>
            </a:r>
          </a:p>
        </p:txBody>
      </p:sp>
    </p:spTree>
    <p:extLst>
      <p:ext uri="{BB962C8B-B14F-4D97-AF65-F5344CB8AC3E}">
        <p14:creationId xmlns:p14="http://schemas.microsoft.com/office/powerpoint/2010/main" val="40004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12083"/>
            <a:ext cx="3333750" cy="5383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199" y="1828800"/>
            <a:ext cx="4819333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Choose between Latex/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Microsilica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FlyAsh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Hydromill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deck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Overlay Concrete has typical 42hr 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Diamond grind grooves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5989" y="4334057"/>
            <a:ext cx="3961918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 mix (2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generation)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 day 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Diamond grind grooves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1118" y="1228543"/>
            <a:ext cx="148149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Section 6-09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1202" y="3657600"/>
            <a:ext cx="193149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 Provision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0" b="11112"/>
          <a:stretch/>
        </p:blipFill>
        <p:spPr>
          <a:xfrm>
            <a:off x="0" y="646419"/>
            <a:ext cx="12192000" cy="62115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01516" y="1910079"/>
            <a:ext cx="182844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Ave Age – 26yrs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Oldest –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39yrs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6928" y="2952392"/>
            <a:ext cx="1397627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187 bridges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(4.9M SF)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&gt; 30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33718" y="798626"/>
            <a:ext cx="140243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584 Bridges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14.1M SF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511" y="-304800"/>
            <a:ext cx="7902985" cy="4824495"/>
            <a:chOff x="1554896" y="-733248"/>
            <a:chExt cx="7902985" cy="4824495"/>
          </a:xfrm>
        </p:grpSpPr>
        <p:graphicFrame>
          <p:nvGraphicFramePr>
            <p:cNvPr id="18" name="Object 3072"/>
            <p:cNvGraphicFramePr>
              <a:graphicFrameLocks noChangeAspect="1"/>
            </p:cNvGraphicFramePr>
            <p:nvPr>
              <p:extLst/>
            </p:nvPr>
          </p:nvGraphicFramePr>
          <p:xfrm>
            <a:off x="2118923" y="-733248"/>
            <a:ext cx="7338958" cy="4578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1554896" y="628583"/>
              <a:ext cx="4993520" cy="3462664"/>
              <a:chOff x="1554896" y="628583"/>
              <a:chExt cx="4993520" cy="346266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>
                <a:off x="4852581" y="2308500"/>
                <a:ext cx="398031" cy="0"/>
              </a:xfrm>
              <a:prstGeom prst="straightConnector1">
                <a:avLst/>
              </a:prstGeom>
              <a:ln w="57150">
                <a:solidFill>
                  <a:srgbClr val="FFFF9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5267616" y="1893003"/>
                <a:ext cx="1280800" cy="9233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183 Bridges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7.0M SF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(49.6%)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232694" y="2212828"/>
                <a:ext cx="5689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Fair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16109" y="2123834"/>
                <a:ext cx="7505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Good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54896" y="3167917"/>
                <a:ext cx="1280800" cy="923330"/>
              </a:xfrm>
              <a:prstGeom prst="rect">
                <a:avLst/>
              </a:prstGeom>
              <a:solidFill>
                <a:srgbClr val="1EA23D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357 Bridges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6.5M SF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(46%)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02544" y="628583"/>
                <a:ext cx="1163780" cy="92333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44 Bridges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0.6M SF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(4.4%)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2890571" y="1025227"/>
                <a:ext cx="538499" cy="14569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195295" y="2723999"/>
                <a:ext cx="398381" cy="397750"/>
              </a:xfrm>
              <a:prstGeom prst="straightConnector1">
                <a:avLst/>
              </a:prstGeom>
              <a:ln w="57150">
                <a:solidFill>
                  <a:srgbClr val="1EA2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7781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91715" y="4953000"/>
            <a:ext cx="237238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Expected Service Life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25 – 30 years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79494" y="5827878"/>
            <a:ext cx="199682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Project Cost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$80 - $100 / SF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64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r="8780"/>
          <a:stretch/>
        </p:blipFill>
        <p:spPr>
          <a:xfrm>
            <a:off x="18196" y="43218"/>
            <a:ext cx="12173803" cy="6847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9200" y="838200"/>
            <a:ext cx="325634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WSDOT 1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 Conc Overlay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6229" y="1327744"/>
            <a:ext cx="17650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US2 Pine Creek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5350" y="1824477"/>
            <a:ext cx="7040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1979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14" y="1712136"/>
            <a:ext cx="1476375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638800"/>
            <a:ext cx="8296275" cy="600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954" y="6177669"/>
            <a:ext cx="8296275" cy="295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1053644"/>
            <a:ext cx="1849353" cy="369332"/>
          </a:xfrm>
          <a:prstGeom prst="rect">
            <a:avLst/>
          </a:prstGeom>
          <a:solidFill>
            <a:srgbClr val="1EA23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“Good” Condition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7781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2589398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7781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0" y="838200"/>
            <a:ext cx="325634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WSDOT 1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 Conc Overlay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6229" y="1327744"/>
            <a:ext cx="17650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US2 Pine Creek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6742" y="1817288"/>
            <a:ext cx="246400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Yr Built – 1949 (69yrs)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17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8889"/>
          <a:stretch/>
        </p:blipFill>
        <p:spPr>
          <a:xfrm>
            <a:off x="0" y="-50800"/>
            <a:ext cx="12192000" cy="6908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45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5966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5400" y="1066800"/>
            <a:ext cx="3082896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3617" y="2908899"/>
            <a:ext cx="3099310" cy="163121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Segmental Post-Tension Box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rebar in Deck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Year Built – 1980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38yrs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LMC Overlay – 1980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38yrs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Deck – 10”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8419" y="5237392"/>
            <a:ext cx="2209707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Length – 3,620 feet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Width – 52 feet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Repl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Value - $200M</a:t>
            </a:r>
          </a:p>
        </p:txBody>
      </p:sp>
    </p:spTree>
    <p:extLst>
      <p:ext uri="{BB962C8B-B14F-4D97-AF65-F5344CB8AC3E}">
        <p14:creationId xmlns:p14="http://schemas.microsoft.com/office/powerpoint/2010/main" val="34041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12192000" cy="622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1039" y="5605304"/>
            <a:ext cx="9188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 Feet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15861" y="5457484"/>
            <a:ext cx="23655" cy="10500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05610" y="5521298"/>
            <a:ext cx="23655" cy="82264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56624" y="5046391"/>
            <a:ext cx="23655" cy="170606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92389" y="5018855"/>
            <a:ext cx="23655" cy="170606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60329" y="5545509"/>
            <a:ext cx="116615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15’</a:t>
            </a: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cantilever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169" y="782407"/>
            <a:ext cx="1681844" cy="93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52 Feet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curb - curb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7479158" y="1109003"/>
            <a:ext cx="978843" cy="27984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3892391" y="1109003"/>
            <a:ext cx="918634" cy="31127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182" y="708893"/>
            <a:ext cx="308289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6800" y="4338505"/>
            <a:ext cx="3082896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Transverse Post Tensioning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3.5” below top of deck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0279" y="3733800"/>
            <a:ext cx="10197321" cy="1524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0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8889"/>
          <a:stretch/>
        </p:blipFill>
        <p:spPr>
          <a:xfrm>
            <a:off x="1" y="646982"/>
            <a:ext cx="12218396" cy="62110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47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5105735"/>
            <a:ext cx="12192000" cy="1769853"/>
            <a:chOff x="211483" y="5388993"/>
            <a:chExt cx="8219850" cy="10290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483" y="6062033"/>
              <a:ext cx="8219850" cy="3560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651" y="5388993"/>
              <a:ext cx="8147513" cy="7334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530925" y="3561922"/>
            <a:ext cx="2274149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Deck Patching / Spalls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1,871 SF (1.0%)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39869" y="1018697"/>
            <a:ext cx="1698735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NBI Deck – 6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“Fair” Condition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6" y="1018697"/>
            <a:ext cx="30828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33014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48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0" y="5334000"/>
            <a:ext cx="30828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4724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Bridge Deck Rehab</a:t>
            </a:r>
          </a:p>
          <a:p>
            <a:pPr algn="ctr"/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Hydromill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Concrete Overlay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8841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49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5400" y="1066800"/>
            <a:ext cx="30828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4724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Bridge Deck Rehab</a:t>
            </a:r>
          </a:p>
          <a:p>
            <a:pPr algn="ctr"/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Hydromill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Concrete Overlay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19831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4366"/>
            <a:ext cx="4005877" cy="3080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965"/>
            <a:ext cx="4005877" cy="3004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24" y="784366"/>
            <a:ext cx="4099884" cy="3074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75" y="784366"/>
            <a:ext cx="4078321" cy="3151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04451" y="3308123"/>
            <a:ext cx="120257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Steel Truss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1202" y="6294314"/>
            <a:ext cx="11587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Steel 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6131" y="3011156"/>
            <a:ext cx="16968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Prestress Girder</a:t>
            </a:r>
          </a:p>
        </p:txBody>
      </p:sp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-76200" y="0"/>
            <a:ext cx="12268200" cy="6683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</a:rPr>
              <a:t>WSDOT Concrete Bridge </a:t>
            </a:r>
            <a:r>
              <a:rPr lang="en-US" sz="3200" b="1" dirty="0" smtClean="0">
                <a:latin typeface="Arial" pitchFamily="34" charset="0"/>
              </a:rPr>
              <a:t>Decks (non-Integral)</a:t>
            </a:r>
            <a:endParaRPr lang="en-US" sz="3200" b="1" dirty="0">
              <a:latin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16" y="3864964"/>
            <a:ext cx="4107804" cy="29862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84" y="3864964"/>
            <a:ext cx="4068432" cy="2993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5429634" y="6294314"/>
            <a:ext cx="11587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Steel Arch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5105" y="6304956"/>
            <a:ext cx="153869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Concrete 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3107940"/>
            <a:ext cx="13121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Steel Girder</a:t>
            </a:r>
          </a:p>
        </p:txBody>
      </p:sp>
    </p:spTree>
    <p:extLst>
      <p:ext uri="{BB962C8B-B14F-4D97-AF65-F5344CB8AC3E}">
        <p14:creationId xmlns:p14="http://schemas.microsoft.com/office/powerpoint/2010/main" val="408437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50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1600" y="762000"/>
            <a:ext cx="30828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762000"/>
            <a:ext cx="4724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Bridge Deck Rehab</a:t>
            </a:r>
          </a:p>
          <a:p>
            <a:pPr algn="ctr"/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Hydromill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Concrete Overlay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17629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/>
          <a:stretch/>
        </p:blipFill>
        <p:spPr>
          <a:xfrm>
            <a:off x="0" y="-19051"/>
            <a:ext cx="12192000" cy="68770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51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5400" y="1066800"/>
            <a:ext cx="30828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I-90 Denny Creek Bridge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469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24519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89054" y="2719334"/>
            <a:ext cx="1394044" cy="40964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25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2"/>
            <a:ext cx="12220123" cy="6864272"/>
          </a:xfrm>
          <a:prstGeom prst="rect">
            <a:avLst/>
          </a:prstGeom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Paving Train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59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762000" y="1146315"/>
            <a:ext cx="5818452" cy="349455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Dump Truck</a:t>
            </a: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	</a:t>
            </a: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40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Ton		</a:t>
            </a: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3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axles</a:t>
            </a:r>
          </a:p>
          <a:p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Planer</a:t>
            </a:r>
            <a:r>
              <a:rPr lang="en-US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:		</a:t>
            </a:r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45 </a:t>
            </a:r>
            <a:r>
              <a:rPr lang="en-US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Ton		</a:t>
            </a:r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2 </a:t>
            </a:r>
            <a:r>
              <a:rPr lang="en-US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tracks</a:t>
            </a:r>
          </a:p>
          <a:p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Material Transfer:	70 Ton		2 axles</a:t>
            </a:r>
          </a:p>
          <a:p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Paver:		40 Ton		1 track</a:t>
            </a:r>
          </a:p>
          <a:p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Compactor:	  	15T+15T </a:t>
            </a:r>
            <a:r>
              <a:rPr lang="en-US" dirty="0" err="1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Vib</a:t>
            </a:r>
            <a:r>
              <a:rPr lang="en-US" dirty="0" smtClean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.	2 axles</a:t>
            </a:r>
          </a:p>
          <a:p>
            <a:pPr marL="0" indent="0">
              <a:buNone/>
              <a:defRPr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Dump trucks and pup are legal loads.</a:t>
            </a:r>
          </a:p>
          <a:p>
            <a:pPr lvl="1">
              <a:defRPr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Paving Equipment does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have Legal Axles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Posted bridges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limit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817945"/>
            <a:ext cx="100171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245" y="4897012"/>
            <a:ext cx="909638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4" name="Picture 9" descr="http://roadtec.com/images/uploads/category/SB-1500-ProductShot_lg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02162"/>
            <a:ext cx="4058108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0" descr="http://ramblingsfromearlyretirement.files.wordpress.com/2006/08/paver-pass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82" y="4604889"/>
            <a:ext cx="3766434" cy="22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:\Data\Bridge\Public\Design\Weston\TNB Paving Pics\TNB Base Paving 8Jun07\TNB Base on Bridge 8Jun07 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28560"/>
            <a:ext cx="2911025" cy="197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W:\Data\Bridge\Public\Design\Weston\TNB Paving Pics\TNB Base on Bridge 19Jun07\TNB Base on Bridge 19Jun07 0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21148"/>
            <a:ext cx="2911025" cy="21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060"/>
            <a:ext cx="5638800" cy="1143000"/>
          </a:xfrm>
        </p:spPr>
        <p:txBody>
          <a:bodyPr/>
          <a:lstStyle/>
          <a:p>
            <a:pPr algn="ctr"/>
            <a:r>
              <a:rPr lang="en-US" u="sng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Paving Equipment Loads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9" b="7111"/>
          <a:stretch/>
        </p:blipFill>
        <p:spPr>
          <a:xfrm>
            <a:off x="0" y="-76200"/>
            <a:ext cx="12192000" cy="6934200"/>
          </a:xfrm>
        </p:spPr>
      </p:pic>
    </p:spTree>
    <p:extLst>
      <p:ext uri="{BB962C8B-B14F-4D97-AF65-F5344CB8AC3E}">
        <p14:creationId xmlns:p14="http://schemas.microsoft.com/office/powerpoint/2010/main" val="17655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5295"/>
          <a:stretch/>
        </p:blipFill>
        <p:spPr>
          <a:xfrm>
            <a:off x="-1" y="359465"/>
            <a:ext cx="12184751" cy="6498535"/>
          </a:xfrm>
        </p:spPr>
      </p:pic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/>
              <a:t> Asphalt Removal – </a:t>
            </a:r>
            <a:r>
              <a:rPr lang="en-US" sz="3200" dirty="0" smtClean="0"/>
              <a:t>Tacoma Narrows Bridge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0439400" y="1905000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Older bridge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 - 1949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9" y="1874045"/>
            <a:ext cx="1177079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7817" y="2416374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3617" y="2143840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517" y="2605802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29k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3617" y="2605802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29k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11817" y="2143840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34k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54817" y="2139077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52k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9" y="1905000"/>
            <a:ext cx="1177079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1689277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4388" y="1704212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8413" y="2455680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7854" y="2459854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6083" y="2359461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51590" y="1704212"/>
            <a:ext cx="86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52k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/>
              <a:t> Asphalt Removal – </a:t>
            </a:r>
            <a:r>
              <a:rPr lang="en-US" sz="3200" dirty="0" smtClean="0"/>
              <a:t>Tacoma Narrows Bridge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19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terex.com/roadbuilding/en/idc03/groups/webcontent/@web/@rb/documents/web_content/ucm03_047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4"/>
            <a:ext cx="12192000" cy="683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228600" y="5562600"/>
            <a:ext cx="3200400" cy="10643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b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Rotomill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121293"/>
            <a:ext cx="6705601" cy="129904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r>
              <a:rPr lang="en-US" sz="2400" dirty="0"/>
              <a:t>5/8” Planer Head Tooth Spacing.</a:t>
            </a:r>
          </a:p>
          <a:p>
            <a:r>
              <a:rPr lang="en-US" sz="2400" dirty="0" smtClean="0"/>
              <a:t>Most common method used to remove asphalt.</a:t>
            </a:r>
          </a:p>
          <a:p>
            <a:r>
              <a:rPr lang="en-US" sz="2400" dirty="0" smtClean="0"/>
              <a:t>New spec allows for Partial Removal only.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540398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89" y="2848282"/>
            <a:ext cx="3054211" cy="4009718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60606"/>
            <a:ext cx="3733800" cy="419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6248400"/>
            <a:ext cx="1066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Edges will break off     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Typical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Surface – 5/8” Spacing      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Replacing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435492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Standard Rotary Mill Head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0" y="5352"/>
            <a:ext cx="12192000" cy="6071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b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200" kern="0" dirty="0" smtClean="0"/>
              <a:t> Asphalt Removal – Milling Machine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4694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52" y="3887885"/>
            <a:ext cx="3888447" cy="2957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887885"/>
            <a:ext cx="3960154" cy="2970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9" y="1025117"/>
            <a:ext cx="3985544" cy="285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53" y="973351"/>
            <a:ext cx="3877074" cy="2907806"/>
          </a:xfrm>
          <a:prstGeom prst="rect">
            <a:avLst/>
          </a:prstGeom>
        </p:spPr>
      </p:pic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0" y="0"/>
            <a:ext cx="12192000" cy="6683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</a:rPr>
              <a:t>WSDOT Concrete Bridge </a:t>
            </a:r>
            <a:r>
              <a:rPr lang="en-US" sz="3200" b="1" dirty="0" smtClean="0">
                <a:latin typeface="Arial" pitchFamily="34" charset="0"/>
              </a:rPr>
              <a:t>Decks (Integral)</a:t>
            </a:r>
            <a:endParaRPr lang="en-US" sz="3200" b="1" dirty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27410"/>
          <a:stretch/>
        </p:blipFill>
        <p:spPr>
          <a:xfrm>
            <a:off x="0" y="3919115"/>
            <a:ext cx="4343399" cy="2938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9" name="TextBox 18"/>
          <p:cNvSpPr txBox="1"/>
          <p:nvPr/>
        </p:nvSpPr>
        <p:spPr>
          <a:xfrm>
            <a:off x="152400" y="6077200"/>
            <a:ext cx="96853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Floating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Bridge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76492" y="6400366"/>
            <a:ext cx="251280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Segmental Post-Tension Box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39400" y="6343952"/>
            <a:ext cx="157607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Prestress Bulb-T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9643"/>
            <a:ext cx="4343400" cy="28592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38060" y="3220775"/>
            <a:ext cx="107914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Conc Box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0935" y="3344131"/>
            <a:ext cx="22757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Precast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Prestress Slab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0" y="3159465"/>
            <a:ext cx="14593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Conc T-Beam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9-117_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256"/>
            <a:ext cx="12192000" cy="5950744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828800" y="682824"/>
            <a:ext cx="8839200" cy="61257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Rotary milling has the risk of damaging the concrete deck.</a:t>
            </a:r>
          </a:p>
        </p:txBody>
      </p:sp>
      <p:pic>
        <p:nvPicPr>
          <p:cNvPr id="16391" name="Picture 7" descr="9-117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89667"/>
            <a:ext cx="6006077" cy="262334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71" y="3989667"/>
            <a:ext cx="4487101" cy="265046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/>
              <a:t> Asphalt Removal – Milling Machine</a:t>
            </a:r>
          </a:p>
        </p:txBody>
      </p:sp>
    </p:spTree>
    <p:extLst>
      <p:ext uri="{BB962C8B-B14F-4D97-AF65-F5344CB8AC3E}">
        <p14:creationId xmlns:p14="http://schemas.microsoft.com/office/powerpoint/2010/main" val="16166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445500" cy="4525963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Scraping with Loader, Grader, Bob Cat</a:t>
            </a:r>
          </a:p>
          <a:p>
            <a:r>
              <a:rPr lang="en-US" sz="2400" dirty="0">
                <a:latin typeface="Calibri" panose="020F0502020204030204" pitchFamily="34" charset="0"/>
                <a:ea typeface="ヒラギノ角ゴ Pro W3" pitchFamily="-128" charset="-128"/>
                <a:cs typeface="Calibri" panose="020F0502020204030204" pitchFamily="34" charset="0"/>
              </a:rPr>
              <a:t>Backhoe with a welded bar on the bucket</a:t>
            </a:r>
          </a:p>
        </p:txBody>
      </p:sp>
      <p:pic>
        <p:nvPicPr>
          <p:cNvPr id="57351" name="Picture 7" descr="O:\Bridges by SR (incl pics)\SR 005\5_717 OC Cook Rd\BackhoeRemovingH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9"/>
          <a:stretch/>
        </p:blipFill>
        <p:spPr bwMode="auto">
          <a:xfrm>
            <a:off x="-1" y="612476"/>
            <a:ext cx="12192001" cy="624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Removal - Scraping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2264" y="5476419"/>
            <a:ext cx="520796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Scraping to remove ACP Required when: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Bridges over 100 feet 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Bridges with integral bridge decks </a:t>
            </a:r>
          </a:p>
        </p:txBody>
      </p:sp>
    </p:spTree>
    <p:extLst>
      <p:ext uri="{BB962C8B-B14F-4D97-AF65-F5344CB8AC3E}">
        <p14:creationId xmlns:p14="http://schemas.microsoft.com/office/powerpoint/2010/main" val="18947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62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 descr="http://i48.tinypic.com/vzx17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08" b="26156"/>
          <a:stretch/>
        </p:blipFill>
        <p:spPr bwMode="auto">
          <a:xfrm>
            <a:off x="-2876" y="-152399"/>
            <a:ext cx="1218797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294" y="1403020"/>
            <a:ext cx="290017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itchFamily="34" charset="0"/>
              </a:rPr>
              <a:t>Open – Sept 1978 </a:t>
            </a:r>
            <a:r>
              <a:rPr lang="en-US" sz="2000" i="1" dirty="0" smtClean="0">
                <a:latin typeface="Calibri" panose="020F0502020204030204" pitchFamily="34" charset="0"/>
                <a:cs typeface="Calibri" pitchFamily="34" charset="0"/>
              </a:rPr>
              <a:t>(40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yrs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9200" y="679745"/>
            <a:ext cx="321883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Located near Pasco/Kennewick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85096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with Membrane Overlay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76" y="838200"/>
            <a:ext cx="3812876" cy="36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1</a:t>
            </a:r>
            <a:r>
              <a:rPr lang="en-US" i="1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st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Major Cable 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Stayed Bridge in 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294" y="1998618"/>
            <a:ext cx="290017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Length – 2,503 feet</a:t>
            </a:r>
          </a:p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Max Span – 981 feet</a:t>
            </a:r>
          </a:p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Deck Width – 60 feet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95185" y="5833130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 Cost - $30M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0" y="6202462"/>
            <a:ext cx="281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Replacement Cost - $120M+</a:t>
            </a:r>
          </a:p>
        </p:txBody>
      </p:sp>
    </p:spTree>
    <p:extLst>
      <p:ext uri="{BB962C8B-B14F-4D97-AF65-F5344CB8AC3E}">
        <p14:creationId xmlns:p14="http://schemas.microsoft.com/office/powerpoint/2010/main" val="38613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43600" y="2971800"/>
            <a:ext cx="838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58200" y="381000"/>
            <a:ext cx="321883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Located near Pasco/Kennewick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6781800" y="1304330"/>
            <a:ext cx="3285817" cy="18198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64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526"/>
          <a:stretch/>
        </p:blipFill>
        <p:spPr>
          <a:xfrm>
            <a:off x="0" y="418087"/>
            <a:ext cx="12192000" cy="6439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914400"/>
            <a:ext cx="263931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Asphalt History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1978 - 1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ACP Overlay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1986 – Mill Fill 0.15’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1998 – New ACP w/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– New ACP w/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with Membrane Overlay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29800" y="843307"/>
            <a:ext cx="21146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7437" y="1702318"/>
            <a:ext cx="195937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itchFamily="34" charset="0"/>
              </a:rPr>
              <a:t>ADT – 16,129</a:t>
            </a:r>
          </a:p>
        </p:txBody>
      </p:sp>
    </p:spTree>
    <p:extLst>
      <p:ext uri="{BB962C8B-B14F-4D97-AF65-F5344CB8AC3E}">
        <p14:creationId xmlns:p14="http://schemas.microsoft.com/office/powerpoint/2010/main" val="23018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4"/>
            <a:ext cx="12192000" cy="68131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/>
              <a:t> Asphalt with Membrane Overlay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82200" y="762000"/>
            <a:ext cx="21146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5" y="671572"/>
            <a:ext cx="211465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8” Top Deck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2” Conc Cover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Standard Rebar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2199" y="1676400"/>
            <a:ext cx="211465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Each Segment is 27 x 80 feet</a:t>
            </a:r>
          </a:p>
          <a:p>
            <a:pPr algn="ctr"/>
            <a:r>
              <a:rPr lang="en-US" sz="2000" i="1" dirty="0">
                <a:latin typeface="Calibri" pitchFamily="34" charset="0"/>
                <a:cs typeface="Calibri" pitchFamily="34" charset="0"/>
              </a:rPr>
              <a:t>Weight -  300 tons</a:t>
            </a:r>
          </a:p>
        </p:txBody>
      </p:sp>
    </p:spTree>
    <p:extLst>
      <p:ext uri="{BB962C8B-B14F-4D97-AF65-F5344CB8AC3E}">
        <p14:creationId xmlns:p14="http://schemas.microsoft.com/office/powerpoint/2010/main" val="28421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66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445"/>
          <a:stretch/>
        </p:blipFill>
        <p:spPr>
          <a:xfrm>
            <a:off x="0" y="-4445"/>
            <a:ext cx="12192000" cy="6852920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with Membrane Overlay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0" y="762000"/>
            <a:ext cx="21146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5207" y="6244388"/>
            <a:ext cx="360701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Scraping to remove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Asphalt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67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448"/>
          <a:stretch/>
        </p:blipFill>
        <p:spPr>
          <a:xfrm>
            <a:off x="-1" y="612477"/>
            <a:ext cx="12192001" cy="6245524"/>
          </a:xfrm>
          <a:prstGeom prst="rect">
            <a:avLst/>
          </a:prstGeo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with Membrane Overlay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0" y="762000"/>
            <a:ext cx="21146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</p:txBody>
      </p:sp>
    </p:spTree>
    <p:extLst>
      <p:ext uri="{BB962C8B-B14F-4D97-AF65-F5344CB8AC3E}">
        <p14:creationId xmlns:p14="http://schemas.microsoft.com/office/powerpoint/2010/main" val="30472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0" y="355600"/>
            <a:ext cx="12192000" cy="6502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903FD1F-669D-476C-9798-3F944AB3BE98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68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0" y="5352"/>
            <a:ext cx="12192000" cy="6071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Asphalt with Membrane Overlay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0" y="762000"/>
            <a:ext cx="21146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SR397 – Columbia R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Ed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Hendler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78058"/>
            <a:ext cx="25146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itchFamily="34" charset="0"/>
              </a:rPr>
              <a:t>Applying Membrane</a:t>
            </a:r>
          </a:p>
        </p:txBody>
      </p:sp>
    </p:spTree>
    <p:extLst>
      <p:ext uri="{BB962C8B-B14F-4D97-AF65-F5344CB8AC3E}">
        <p14:creationId xmlns:p14="http://schemas.microsoft.com/office/powerpoint/2010/main" val="32708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06750" y="5053699"/>
            <a:ext cx="1394044" cy="1679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86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361815" y="1772630"/>
            <a:ext cx="4518226" cy="2494570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6695" y="1903588"/>
            <a:ext cx="4022341" cy="2985183"/>
            <a:chOff x="752014" y="1895161"/>
            <a:chExt cx="4755651" cy="3538076"/>
          </a:xfrm>
        </p:grpSpPr>
        <p:sp>
          <p:nvSpPr>
            <p:cNvPr id="318467" name="AutoShape 3"/>
            <p:cNvSpPr>
              <a:spLocks noChangeArrowheads="1"/>
            </p:cNvSpPr>
            <p:nvPr/>
          </p:nvSpPr>
          <p:spPr bwMode="auto">
            <a:xfrm>
              <a:off x="3939686" y="4973775"/>
              <a:ext cx="626778" cy="452803"/>
            </a:xfrm>
            <a:prstGeom prst="cube">
              <a:avLst>
                <a:gd name="adj" fmla="val 24977"/>
              </a:avLst>
            </a:prstGeom>
            <a:solidFill>
              <a:srgbClr val="CECECE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8" name="AutoShape 4"/>
            <p:cNvSpPr>
              <a:spLocks noChangeArrowheads="1"/>
            </p:cNvSpPr>
            <p:nvPr/>
          </p:nvSpPr>
          <p:spPr bwMode="auto">
            <a:xfrm>
              <a:off x="1480152" y="4980434"/>
              <a:ext cx="626778" cy="452803"/>
            </a:xfrm>
            <a:prstGeom prst="cube">
              <a:avLst>
                <a:gd name="adj" fmla="val 24977"/>
              </a:avLst>
            </a:prstGeom>
            <a:solidFill>
              <a:srgbClr val="CECECE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9" name="AutoShape 5"/>
            <p:cNvSpPr>
              <a:spLocks noChangeArrowheads="1"/>
            </p:cNvSpPr>
            <p:nvPr/>
          </p:nvSpPr>
          <p:spPr bwMode="auto">
            <a:xfrm>
              <a:off x="1021963" y="3057132"/>
              <a:ext cx="4124736" cy="387324"/>
            </a:xfrm>
            <a:prstGeom prst="cube">
              <a:avLst>
                <a:gd name="adj" fmla="val 24977"/>
              </a:avLst>
            </a:prstGeom>
            <a:solidFill>
              <a:srgbClr val="CECECE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70" name="Rectangle 6"/>
            <p:cNvSpPr>
              <a:spLocks noChangeArrowheads="1"/>
            </p:cNvSpPr>
            <p:nvPr/>
          </p:nvSpPr>
          <p:spPr bwMode="auto">
            <a:xfrm>
              <a:off x="1675632" y="3436687"/>
              <a:ext cx="203755" cy="1577041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2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71" name="Rectangle 7"/>
            <p:cNvSpPr>
              <a:spLocks noChangeArrowheads="1"/>
            </p:cNvSpPr>
            <p:nvPr/>
          </p:nvSpPr>
          <p:spPr bwMode="auto">
            <a:xfrm>
              <a:off x="4166195" y="3445566"/>
              <a:ext cx="203755" cy="1577041"/>
            </a:xfrm>
            <a:prstGeom prst="rect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2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8472" name="Group 8"/>
            <p:cNvGrpSpPr>
              <a:grpSpLocks/>
            </p:cNvGrpSpPr>
            <p:nvPr/>
          </p:nvGrpSpPr>
          <p:grpSpPr bwMode="auto">
            <a:xfrm>
              <a:off x="1065403" y="2400124"/>
              <a:ext cx="600921" cy="644800"/>
              <a:chOff x="509" y="1487"/>
              <a:chExt cx="693" cy="686"/>
            </a:xfrm>
          </p:grpSpPr>
          <p:sp>
            <p:nvSpPr>
              <p:cNvPr id="318473" name="Freeform 9"/>
              <p:cNvSpPr>
                <a:spLocks/>
              </p:cNvSpPr>
              <p:nvPr/>
            </p:nvSpPr>
            <p:spPr bwMode="auto">
              <a:xfrm>
                <a:off x="509" y="1487"/>
                <a:ext cx="347" cy="686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280" y="67"/>
                  </a:cxn>
                  <a:cxn ang="0">
                    <a:pos x="312" y="104"/>
                  </a:cxn>
                  <a:cxn ang="0">
                    <a:pos x="312" y="564"/>
                  </a:cxn>
                  <a:cxn ang="0">
                    <a:pos x="193" y="599"/>
                  </a:cxn>
                  <a:cxn ang="0">
                    <a:pos x="193" y="675"/>
                  </a:cxn>
                  <a:cxn ang="0">
                    <a:pos x="203" y="685"/>
                  </a:cxn>
                  <a:cxn ang="0">
                    <a:pos x="320" y="685"/>
                  </a:cxn>
                  <a:cxn ang="0">
                    <a:pos x="346" y="685"/>
                  </a:cxn>
                </a:cxnLst>
                <a:rect l="0" t="0" r="r" b="b"/>
                <a:pathLst>
                  <a:path w="347" h="686">
                    <a:moveTo>
                      <a:pt x="34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80" y="67"/>
                    </a:lnTo>
                    <a:lnTo>
                      <a:pt x="312" y="104"/>
                    </a:lnTo>
                    <a:lnTo>
                      <a:pt x="312" y="564"/>
                    </a:lnTo>
                    <a:lnTo>
                      <a:pt x="193" y="599"/>
                    </a:lnTo>
                    <a:lnTo>
                      <a:pt x="193" y="675"/>
                    </a:lnTo>
                    <a:lnTo>
                      <a:pt x="203" y="685"/>
                    </a:lnTo>
                    <a:lnTo>
                      <a:pt x="320" y="685"/>
                    </a:lnTo>
                    <a:lnTo>
                      <a:pt x="346" y="68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474" name="Group 10"/>
              <p:cNvGrpSpPr>
                <a:grpSpLocks/>
              </p:cNvGrpSpPr>
              <p:nvPr/>
            </p:nvGrpSpPr>
            <p:grpSpPr bwMode="auto">
              <a:xfrm>
                <a:off x="855" y="1487"/>
                <a:ext cx="347" cy="686"/>
                <a:chOff x="855" y="1487"/>
                <a:chExt cx="347" cy="686"/>
              </a:xfrm>
            </p:grpSpPr>
            <p:sp>
              <p:nvSpPr>
                <p:cNvPr id="318475" name="Freeform 11"/>
                <p:cNvSpPr>
                  <a:spLocks/>
                </p:cNvSpPr>
                <p:nvPr/>
              </p:nvSpPr>
              <p:spPr bwMode="auto">
                <a:xfrm>
                  <a:off x="855" y="1487"/>
                  <a:ext cx="347" cy="6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" y="0"/>
                    </a:cxn>
                    <a:cxn ang="0">
                      <a:pos x="346" y="35"/>
                    </a:cxn>
                    <a:cxn ang="0">
                      <a:pos x="65" y="67"/>
                    </a:cxn>
                    <a:cxn ang="0">
                      <a:pos x="33" y="104"/>
                    </a:cxn>
                    <a:cxn ang="0">
                      <a:pos x="33" y="564"/>
                    </a:cxn>
                    <a:cxn ang="0">
                      <a:pos x="152" y="599"/>
                    </a:cxn>
                    <a:cxn ang="0">
                      <a:pos x="152" y="675"/>
                    </a:cxn>
                    <a:cxn ang="0">
                      <a:pos x="142" y="685"/>
                    </a:cxn>
                    <a:cxn ang="0">
                      <a:pos x="25" y="685"/>
                    </a:cxn>
                    <a:cxn ang="0">
                      <a:pos x="0" y="685"/>
                    </a:cxn>
                  </a:cxnLst>
                  <a:rect l="0" t="0" r="r" b="b"/>
                  <a:pathLst>
                    <a:path w="347" h="686">
                      <a:moveTo>
                        <a:pt x="0" y="0"/>
                      </a:moveTo>
                      <a:lnTo>
                        <a:pt x="346" y="0"/>
                      </a:lnTo>
                      <a:lnTo>
                        <a:pt x="346" y="35"/>
                      </a:lnTo>
                      <a:lnTo>
                        <a:pt x="65" y="67"/>
                      </a:lnTo>
                      <a:lnTo>
                        <a:pt x="33" y="104"/>
                      </a:lnTo>
                      <a:lnTo>
                        <a:pt x="33" y="564"/>
                      </a:lnTo>
                      <a:lnTo>
                        <a:pt x="152" y="599"/>
                      </a:lnTo>
                      <a:lnTo>
                        <a:pt x="152" y="675"/>
                      </a:lnTo>
                      <a:lnTo>
                        <a:pt x="142" y="685"/>
                      </a:lnTo>
                      <a:lnTo>
                        <a:pt x="25" y="685"/>
                      </a:lnTo>
                      <a:lnTo>
                        <a:pt x="0" y="685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476" name="Group 12"/>
                <p:cNvGrpSpPr>
                  <a:grpSpLocks/>
                </p:cNvGrpSpPr>
                <p:nvPr/>
              </p:nvGrpSpPr>
              <p:grpSpPr bwMode="auto">
                <a:xfrm>
                  <a:off x="875" y="2085"/>
                  <a:ext cx="116" cy="63"/>
                  <a:chOff x="875" y="2085"/>
                  <a:chExt cx="116" cy="63"/>
                </a:xfrm>
              </p:grpSpPr>
              <p:sp>
                <p:nvSpPr>
                  <p:cNvPr id="318477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7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7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875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983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904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983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489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957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490" name="Group 26"/>
              <p:cNvGrpSpPr>
                <a:grpSpLocks/>
              </p:cNvGrpSpPr>
              <p:nvPr/>
            </p:nvGrpSpPr>
            <p:grpSpPr bwMode="auto">
              <a:xfrm>
                <a:off x="841" y="1527"/>
                <a:ext cx="32" cy="130"/>
                <a:chOff x="841" y="1527"/>
                <a:chExt cx="32" cy="130"/>
              </a:xfrm>
            </p:grpSpPr>
            <p:sp>
              <p:nvSpPr>
                <p:cNvPr id="318491" name="Oval 27"/>
                <p:cNvSpPr>
                  <a:spLocks noChangeArrowheads="1"/>
                </p:cNvSpPr>
                <p:nvPr/>
              </p:nvSpPr>
              <p:spPr bwMode="auto">
                <a:xfrm>
                  <a:off x="865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2" name="Oval 28"/>
                <p:cNvSpPr>
                  <a:spLocks noChangeArrowheads="1"/>
                </p:cNvSpPr>
                <p:nvPr/>
              </p:nvSpPr>
              <p:spPr bwMode="auto">
                <a:xfrm>
                  <a:off x="865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3" name="Oval 29"/>
                <p:cNvSpPr>
                  <a:spLocks noChangeArrowheads="1"/>
                </p:cNvSpPr>
                <p:nvPr/>
              </p:nvSpPr>
              <p:spPr bwMode="auto">
                <a:xfrm>
                  <a:off x="865" y="15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4" name="Oval 30"/>
                <p:cNvSpPr>
                  <a:spLocks noChangeArrowheads="1"/>
                </p:cNvSpPr>
                <p:nvPr/>
              </p:nvSpPr>
              <p:spPr bwMode="auto">
                <a:xfrm>
                  <a:off x="865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5" name="Oval 31"/>
                <p:cNvSpPr>
                  <a:spLocks noChangeArrowheads="1"/>
                </p:cNvSpPr>
                <p:nvPr/>
              </p:nvSpPr>
              <p:spPr bwMode="auto">
                <a:xfrm>
                  <a:off x="865" y="161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6" name="Oval 32"/>
                <p:cNvSpPr>
                  <a:spLocks noChangeArrowheads="1"/>
                </p:cNvSpPr>
                <p:nvPr/>
              </p:nvSpPr>
              <p:spPr bwMode="auto">
                <a:xfrm>
                  <a:off x="841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7" name="Oval 33"/>
                <p:cNvSpPr>
                  <a:spLocks noChangeArrowheads="1"/>
                </p:cNvSpPr>
                <p:nvPr/>
              </p:nvSpPr>
              <p:spPr bwMode="auto">
                <a:xfrm>
                  <a:off x="841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8" name="Oval 34"/>
                <p:cNvSpPr>
                  <a:spLocks noChangeArrowheads="1"/>
                </p:cNvSpPr>
                <p:nvPr/>
              </p:nvSpPr>
              <p:spPr bwMode="auto">
                <a:xfrm>
                  <a:off x="841" y="152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99" name="Oval 35"/>
                <p:cNvSpPr>
                  <a:spLocks noChangeArrowheads="1"/>
                </p:cNvSpPr>
                <p:nvPr/>
              </p:nvSpPr>
              <p:spPr bwMode="auto">
                <a:xfrm>
                  <a:off x="841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0" name="Oval 36"/>
                <p:cNvSpPr>
                  <a:spLocks noChangeArrowheads="1"/>
                </p:cNvSpPr>
                <p:nvPr/>
              </p:nvSpPr>
              <p:spPr bwMode="auto">
                <a:xfrm>
                  <a:off x="841" y="161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01" name="Group 37"/>
              <p:cNvGrpSpPr>
                <a:grpSpLocks/>
              </p:cNvGrpSpPr>
              <p:nvPr/>
            </p:nvGrpSpPr>
            <p:grpSpPr bwMode="auto">
              <a:xfrm>
                <a:off x="841" y="1679"/>
                <a:ext cx="32" cy="39"/>
                <a:chOff x="841" y="1679"/>
                <a:chExt cx="32" cy="39"/>
              </a:xfrm>
            </p:grpSpPr>
            <p:sp>
              <p:nvSpPr>
                <p:cNvPr id="318502" name="Oval 38"/>
                <p:cNvSpPr>
                  <a:spLocks noChangeArrowheads="1"/>
                </p:cNvSpPr>
                <p:nvPr/>
              </p:nvSpPr>
              <p:spPr bwMode="auto">
                <a:xfrm>
                  <a:off x="865" y="170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3" name="Oval 39"/>
                <p:cNvSpPr>
                  <a:spLocks noChangeArrowheads="1"/>
                </p:cNvSpPr>
                <p:nvPr/>
              </p:nvSpPr>
              <p:spPr bwMode="auto">
                <a:xfrm>
                  <a:off x="865" y="167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4" name="Oval 40"/>
                <p:cNvSpPr>
                  <a:spLocks noChangeArrowheads="1"/>
                </p:cNvSpPr>
                <p:nvPr/>
              </p:nvSpPr>
              <p:spPr bwMode="auto">
                <a:xfrm>
                  <a:off x="841" y="171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5" name="Oval 41"/>
                <p:cNvSpPr>
                  <a:spLocks noChangeArrowheads="1"/>
                </p:cNvSpPr>
                <p:nvPr/>
              </p:nvSpPr>
              <p:spPr bwMode="auto">
                <a:xfrm>
                  <a:off x="841" y="168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06" name="Group 42"/>
              <p:cNvGrpSpPr>
                <a:grpSpLocks/>
              </p:cNvGrpSpPr>
              <p:nvPr/>
            </p:nvGrpSpPr>
            <p:grpSpPr bwMode="auto">
              <a:xfrm>
                <a:off x="721" y="2085"/>
                <a:ext cx="117" cy="63"/>
                <a:chOff x="721" y="2085"/>
                <a:chExt cx="117" cy="63"/>
              </a:xfrm>
            </p:grpSpPr>
            <p:sp>
              <p:nvSpPr>
                <p:cNvPr id="318507" name="Oval 43"/>
                <p:cNvSpPr>
                  <a:spLocks noChangeArrowheads="1"/>
                </p:cNvSpPr>
                <p:nvPr/>
              </p:nvSpPr>
              <p:spPr bwMode="auto">
                <a:xfrm>
                  <a:off x="775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8" name="Oval 44"/>
                <p:cNvSpPr>
                  <a:spLocks noChangeArrowheads="1"/>
                </p:cNvSpPr>
                <p:nvPr/>
              </p:nvSpPr>
              <p:spPr bwMode="auto">
                <a:xfrm>
                  <a:off x="802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09" name="Oval 45"/>
                <p:cNvSpPr>
                  <a:spLocks noChangeArrowheads="1"/>
                </p:cNvSpPr>
                <p:nvPr/>
              </p:nvSpPr>
              <p:spPr bwMode="auto">
                <a:xfrm>
                  <a:off x="830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0" name="Oval 46"/>
                <p:cNvSpPr>
                  <a:spLocks noChangeArrowheads="1"/>
                </p:cNvSpPr>
                <p:nvPr/>
              </p:nvSpPr>
              <p:spPr bwMode="auto">
                <a:xfrm>
                  <a:off x="775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1" name="Oval 47"/>
                <p:cNvSpPr>
                  <a:spLocks noChangeArrowheads="1"/>
                </p:cNvSpPr>
                <p:nvPr/>
              </p:nvSpPr>
              <p:spPr bwMode="auto">
                <a:xfrm>
                  <a:off x="802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2" name="Oval 48"/>
                <p:cNvSpPr>
                  <a:spLocks noChangeArrowheads="1"/>
                </p:cNvSpPr>
                <p:nvPr/>
              </p:nvSpPr>
              <p:spPr bwMode="auto">
                <a:xfrm>
                  <a:off x="830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3" name="Oval 49"/>
                <p:cNvSpPr>
                  <a:spLocks noChangeArrowheads="1"/>
                </p:cNvSpPr>
                <p:nvPr/>
              </p:nvSpPr>
              <p:spPr bwMode="auto">
                <a:xfrm>
                  <a:off x="722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4" name="Oval 50"/>
                <p:cNvSpPr>
                  <a:spLocks noChangeArrowheads="1"/>
                </p:cNvSpPr>
                <p:nvPr/>
              </p:nvSpPr>
              <p:spPr bwMode="auto">
                <a:xfrm>
                  <a:off x="748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5" name="Oval 51"/>
                <p:cNvSpPr>
                  <a:spLocks noChangeArrowheads="1"/>
                </p:cNvSpPr>
                <p:nvPr/>
              </p:nvSpPr>
              <p:spPr bwMode="auto">
                <a:xfrm>
                  <a:off x="775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6" name="Oval 52"/>
                <p:cNvSpPr>
                  <a:spLocks noChangeArrowheads="1"/>
                </p:cNvSpPr>
                <p:nvPr/>
              </p:nvSpPr>
              <p:spPr bwMode="auto">
                <a:xfrm>
                  <a:off x="802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7" name="Oval 53"/>
                <p:cNvSpPr>
                  <a:spLocks noChangeArrowheads="1"/>
                </p:cNvSpPr>
                <p:nvPr/>
              </p:nvSpPr>
              <p:spPr bwMode="auto">
                <a:xfrm>
                  <a:off x="830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8" name="Oval 54"/>
                <p:cNvSpPr>
                  <a:spLocks noChangeArrowheads="1"/>
                </p:cNvSpPr>
                <p:nvPr/>
              </p:nvSpPr>
              <p:spPr bwMode="auto">
                <a:xfrm>
                  <a:off x="721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9" name="Oval 55"/>
                <p:cNvSpPr>
                  <a:spLocks noChangeArrowheads="1"/>
                </p:cNvSpPr>
                <p:nvPr/>
              </p:nvSpPr>
              <p:spPr bwMode="auto">
                <a:xfrm>
                  <a:off x="748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20" name="Group 56"/>
              <p:cNvGrpSpPr>
                <a:grpSpLocks/>
              </p:cNvGrpSpPr>
              <p:nvPr/>
            </p:nvGrpSpPr>
            <p:grpSpPr bwMode="auto">
              <a:xfrm>
                <a:off x="850" y="2085"/>
                <a:ext cx="23" cy="18"/>
                <a:chOff x="850" y="2085"/>
                <a:chExt cx="23" cy="18"/>
              </a:xfrm>
            </p:grpSpPr>
            <p:sp>
              <p:nvSpPr>
                <p:cNvPr id="318521" name="Oval 57"/>
                <p:cNvSpPr>
                  <a:spLocks noChangeArrowheads="1"/>
                </p:cNvSpPr>
                <p:nvPr/>
              </p:nvSpPr>
              <p:spPr bwMode="auto">
                <a:xfrm>
                  <a:off x="850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2" name="Oval 58"/>
                <p:cNvSpPr>
                  <a:spLocks noChangeArrowheads="1"/>
                </p:cNvSpPr>
                <p:nvPr/>
              </p:nvSpPr>
              <p:spPr bwMode="auto">
                <a:xfrm>
                  <a:off x="852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3" name="Oval 59"/>
                <p:cNvSpPr>
                  <a:spLocks noChangeArrowheads="1"/>
                </p:cNvSpPr>
                <p:nvPr/>
              </p:nvSpPr>
              <p:spPr bwMode="auto">
                <a:xfrm>
                  <a:off x="857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4" name="Oval 60"/>
                <p:cNvSpPr>
                  <a:spLocks noChangeArrowheads="1"/>
                </p:cNvSpPr>
                <p:nvPr/>
              </p:nvSpPr>
              <p:spPr bwMode="auto">
                <a:xfrm>
                  <a:off x="855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5" name="Oval 61"/>
                <p:cNvSpPr>
                  <a:spLocks noChangeArrowheads="1"/>
                </p:cNvSpPr>
                <p:nvPr/>
              </p:nvSpPr>
              <p:spPr bwMode="auto">
                <a:xfrm>
                  <a:off x="855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6" name="Oval 62"/>
                <p:cNvSpPr>
                  <a:spLocks noChangeArrowheads="1"/>
                </p:cNvSpPr>
                <p:nvPr/>
              </p:nvSpPr>
              <p:spPr bwMode="auto">
                <a:xfrm>
                  <a:off x="865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7" name="Oval 63"/>
                <p:cNvSpPr>
                  <a:spLocks noChangeArrowheads="1"/>
                </p:cNvSpPr>
                <p:nvPr/>
              </p:nvSpPr>
              <p:spPr bwMode="auto">
                <a:xfrm>
                  <a:off x="862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8" name="Oval 64"/>
                <p:cNvSpPr>
                  <a:spLocks noChangeArrowheads="1"/>
                </p:cNvSpPr>
                <p:nvPr/>
              </p:nvSpPr>
              <p:spPr bwMode="auto">
                <a:xfrm>
                  <a:off x="860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29" name="Oval 65"/>
                <p:cNvSpPr>
                  <a:spLocks noChangeArrowheads="1"/>
                </p:cNvSpPr>
                <p:nvPr/>
              </p:nvSpPr>
              <p:spPr bwMode="auto">
                <a:xfrm>
                  <a:off x="860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30" name="Group 66"/>
              <p:cNvGrpSpPr>
                <a:grpSpLocks/>
              </p:cNvGrpSpPr>
              <p:nvPr/>
            </p:nvGrpSpPr>
            <p:grpSpPr bwMode="auto">
              <a:xfrm>
                <a:off x="850" y="2124"/>
                <a:ext cx="23" cy="22"/>
                <a:chOff x="850" y="2124"/>
                <a:chExt cx="23" cy="22"/>
              </a:xfrm>
            </p:grpSpPr>
            <p:sp>
              <p:nvSpPr>
                <p:cNvPr id="318531" name="Oval 67"/>
                <p:cNvSpPr>
                  <a:spLocks noChangeArrowheads="1"/>
                </p:cNvSpPr>
                <p:nvPr/>
              </p:nvSpPr>
              <p:spPr bwMode="auto">
                <a:xfrm>
                  <a:off x="850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32" name="Oval 68"/>
                <p:cNvSpPr>
                  <a:spLocks noChangeArrowheads="1"/>
                </p:cNvSpPr>
                <p:nvPr/>
              </p:nvSpPr>
              <p:spPr bwMode="auto">
                <a:xfrm>
                  <a:off x="852" y="212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33" name="Oval 69"/>
                <p:cNvSpPr>
                  <a:spLocks noChangeArrowheads="1"/>
                </p:cNvSpPr>
                <p:nvPr/>
              </p:nvSpPr>
              <p:spPr bwMode="auto">
                <a:xfrm>
                  <a:off x="856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34" name="Oval 70"/>
                <p:cNvSpPr>
                  <a:spLocks noChangeArrowheads="1"/>
                </p:cNvSpPr>
                <p:nvPr/>
              </p:nvSpPr>
              <p:spPr bwMode="auto">
                <a:xfrm>
                  <a:off x="855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535" name="Group 71"/>
                <p:cNvGrpSpPr>
                  <a:grpSpLocks/>
                </p:cNvGrpSpPr>
                <p:nvPr/>
              </p:nvGrpSpPr>
              <p:grpSpPr bwMode="auto">
                <a:xfrm>
                  <a:off x="850" y="2135"/>
                  <a:ext cx="13" cy="8"/>
                  <a:chOff x="850" y="2135"/>
                  <a:chExt cx="13" cy="8"/>
                </a:xfrm>
              </p:grpSpPr>
              <p:sp>
                <p:nvSpPr>
                  <p:cNvPr id="31853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850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37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855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538" name="Oval 74"/>
                <p:cNvSpPr>
                  <a:spLocks noChangeArrowheads="1"/>
                </p:cNvSpPr>
                <p:nvPr/>
              </p:nvSpPr>
              <p:spPr bwMode="auto">
                <a:xfrm>
                  <a:off x="857" y="213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39" name="Oval 75"/>
                <p:cNvSpPr>
                  <a:spLocks noChangeArrowheads="1"/>
                </p:cNvSpPr>
                <p:nvPr/>
              </p:nvSpPr>
              <p:spPr bwMode="auto">
                <a:xfrm>
                  <a:off x="865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40" name="Oval 76"/>
                <p:cNvSpPr>
                  <a:spLocks noChangeArrowheads="1"/>
                </p:cNvSpPr>
                <p:nvPr/>
              </p:nvSpPr>
              <p:spPr bwMode="auto">
                <a:xfrm>
                  <a:off x="862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41" name="Oval 77"/>
                <p:cNvSpPr>
                  <a:spLocks noChangeArrowheads="1"/>
                </p:cNvSpPr>
                <p:nvPr/>
              </p:nvSpPr>
              <p:spPr bwMode="auto">
                <a:xfrm>
                  <a:off x="859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542" name="Group 78"/>
                <p:cNvGrpSpPr>
                  <a:grpSpLocks/>
                </p:cNvGrpSpPr>
                <p:nvPr/>
              </p:nvGrpSpPr>
              <p:grpSpPr bwMode="auto">
                <a:xfrm>
                  <a:off x="860" y="2134"/>
                  <a:ext cx="13" cy="8"/>
                  <a:chOff x="860" y="2134"/>
                  <a:chExt cx="13" cy="8"/>
                </a:xfrm>
              </p:grpSpPr>
              <p:sp>
                <p:nvSpPr>
                  <p:cNvPr id="31854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865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4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860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18545" name="Group 81"/>
            <p:cNvGrpSpPr>
              <a:grpSpLocks/>
            </p:cNvGrpSpPr>
            <p:nvPr/>
          </p:nvGrpSpPr>
          <p:grpSpPr bwMode="auto">
            <a:xfrm>
              <a:off x="4607835" y="2401234"/>
              <a:ext cx="600920" cy="645910"/>
              <a:chOff x="4589" y="1489"/>
              <a:chExt cx="692" cy="686"/>
            </a:xfrm>
          </p:grpSpPr>
          <p:sp>
            <p:nvSpPr>
              <p:cNvPr id="318546" name="Freeform 82"/>
              <p:cNvSpPr>
                <a:spLocks/>
              </p:cNvSpPr>
              <p:nvPr/>
            </p:nvSpPr>
            <p:spPr bwMode="auto">
              <a:xfrm>
                <a:off x="4589" y="1489"/>
                <a:ext cx="347" cy="686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280" y="67"/>
                  </a:cxn>
                  <a:cxn ang="0">
                    <a:pos x="312" y="104"/>
                  </a:cxn>
                  <a:cxn ang="0">
                    <a:pos x="312" y="564"/>
                  </a:cxn>
                  <a:cxn ang="0">
                    <a:pos x="193" y="599"/>
                  </a:cxn>
                  <a:cxn ang="0">
                    <a:pos x="193" y="675"/>
                  </a:cxn>
                  <a:cxn ang="0">
                    <a:pos x="203" y="685"/>
                  </a:cxn>
                  <a:cxn ang="0">
                    <a:pos x="320" y="685"/>
                  </a:cxn>
                  <a:cxn ang="0">
                    <a:pos x="346" y="685"/>
                  </a:cxn>
                </a:cxnLst>
                <a:rect l="0" t="0" r="r" b="b"/>
                <a:pathLst>
                  <a:path w="347" h="686">
                    <a:moveTo>
                      <a:pt x="34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80" y="67"/>
                    </a:lnTo>
                    <a:lnTo>
                      <a:pt x="312" y="104"/>
                    </a:lnTo>
                    <a:lnTo>
                      <a:pt x="312" y="564"/>
                    </a:lnTo>
                    <a:lnTo>
                      <a:pt x="193" y="599"/>
                    </a:lnTo>
                    <a:lnTo>
                      <a:pt x="193" y="675"/>
                    </a:lnTo>
                    <a:lnTo>
                      <a:pt x="203" y="685"/>
                    </a:lnTo>
                    <a:lnTo>
                      <a:pt x="320" y="685"/>
                    </a:lnTo>
                    <a:lnTo>
                      <a:pt x="346" y="68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547" name="Group 83"/>
              <p:cNvGrpSpPr>
                <a:grpSpLocks/>
              </p:cNvGrpSpPr>
              <p:nvPr/>
            </p:nvGrpSpPr>
            <p:grpSpPr bwMode="auto">
              <a:xfrm>
                <a:off x="4935" y="1489"/>
                <a:ext cx="346" cy="686"/>
                <a:chOff x="4935" y="1489"/>
                <a:chExt cx="346" cy="686"/>
              </a:xfrm>
            </p:grpSpPr>
            <p:sp>
              <p:nvSpPr>
                <p:cNvPr id="318548" name="Freeform 84"/>
                <p:cNvSpPr>
                  <a:spLocks/>
                </p:cNvSpPr>
                <p:nvPr/>
              </p:nvSpPr>
              <p:spPr bwMode="auto">
                <a:xfrm>
                  <a:off x="4935" y="1489"/>
                  <a:ext cx="346" cy="6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5" y="0"/>
                    </a:cxn>
                    <a:cxn ang="0">
                      <a:pos x="345" y="35"/>
                    </a:cxn>
                    <a:cxn ang="0">
                      <a:pos x="65" y="67"/>
                    </a:cxn>
                    <a:cxn ang="0">
                      <a:pos x="33" y="104"/>
                    </a:cxn>
                    <a:cxn ang="0">
                      <a:pos x="33" y="564"/>
                    </a:cxn>
                    <a:cxn ang="0">
                      <a:pos x="152" y="599"/>
                    </a:cxn>
                    <a:cxn ang="0">
                      <a:pos x="152" y="675"/>
                    </a:cxn>
                    <a:cxn ang="0">
                      <a:pos x="141" y="685"/>
                    </a:cxn>
                    <a:cxn ang="0">
                      <a:pos x="25" y="685"/>
                    </a:cxn>
                    <a:cxn ang="0">
                      <a:pos x="0" y="685"/>
                    </a:cxn>
                  </a:cxnLst>
                  <a:rect l="0" t="0" r="r" b="b"/>
                  <a:pathLst>
                    <a:path w="346" h="686">
                      <a:moveTo>
                        <a:pt x="0" y="0"/>
                      </a:moveTo>
                      <a:lnTo>
                        <a:pt x="345" y="0"/>
                      </a:lnTo>
                      <a:lnTo>
                        <a:pt x="345" y="35"/>
                      </a:lnTo>
                      <a:lnTo>
                        <a:pt x="65" y="67"/>
                      </a:lnTo>
                      <a:lnTo>
                        <a:pt x="33" y="104"/>
                      </a:lnTo>
                      <a:lnTo>
                        <a:pt x="33" y="564"/>
                      </a:lnTo>
                      <a:lnTo>
                        <a:pt x="152" y="599"/>
                      </a:lnTo>
                      <a:lnTo>
                        <a:pt x="152" y="675"/>
                      </a:lnTo>
                      <a:lnTo>
                        <a:pt x="141" y="685"/>
                      </a:lnTo>
                      <a:lnTo>
                        <a:pt x="25" y="685"/>
                      </a:lnTo>
                      <a:lnTo>
                        <a:pt x="0" y="685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549" name="Group 85"/>
                <p:cNvGrpSpPr>
                  <a:grpSpLocks/>
                </p:cNvGrpSpPr>
                <p:nvPr/>
              </p:nvGrpSpPr>
              <p:grpSpPr bwMode="auto">
                <a:xfrm>
                  <a:off x="4955" y="2087"/>
                  <a:ext cx="115" cy="63"/>
                  <a:chOff x="4955" y="2087"/>
                  <a:chExt cx="115" cy="63"/>
                </a:xfrm>
              </p:grpSpPr>
              <p:sp>
                <p:nvSpPr>
                  <p:cNvPr id="31855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5009" y="2087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983" y="2087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4956" y="2087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5009" y="211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4983" y="211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955" y="211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5062" y="211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11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5009" y="214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5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983" y="214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6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4956" y="214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6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5062" y="214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6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5037" y="214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563" name="Group 99"/>
              <p:cNvGrpSpPr>
                <a:grpSpLocks/>
              </p:cNvGrpSpPr>
              <p:nvPr/>
            </p:nvGrpSpPr>
            <p:grpSpPr bwMode="auto">
              <a:xfrm>
                <a:off x="4920" y="1529"/>
                <a:ext cx="32" cy="130"/>
                <a:chOff x="4920" y="1529"/>
                <a:chExt cx="32" cy="130"/>
              </a:xfrm>
            </p:grpSpPr>
            <p:sp>
              <p:nvSpPr>
                <p:cNvPr id="318564" name="Oval 100"/>
                <p:cNvSpPr>
                  <a:spLocks noChangeArrowheads="1"/>
                </p:cNvSpPr>
                <p:nvPr/>
              </p:nvSpPr>
              <p:spPr bwMode="auto">
                <a:xfrm>
                  <a:off x="4944" y="15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65" name="Oval 101"/>
                <p:cNvSpPr>
                  <a:spLocks noChangeArrowheads="1"/>
                </p:cNvSpPr>
                <p:nvPr/>
              </p:nvSpPr>
              <p:spPr bwMode="auto">
                <a:xfrm>
                  <a:off x="4944" y="156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66" name="Oval 102"/>
                <p:cNvSpPr>
                  <a:spLocks noChangeArrowheads="1"/>
                </p:cNvSpPr>
                <p:nvPr/>
              </p:nvSpPr>
              <p:spPr bwMode="auto">
                <a:xfrm>
                  <a:off x="4944" y="15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67" name="Oval 103"/>
                <p:cNvSpPr>
                  <a:spLocks noChangeArrowheads="1"/>
                </p:cNvSpPr>
                <p:nvPr/>
              </p:nvSpPr>
              <p:spPr bwMode="auto">
                <a:xfrm>
                  <a:off x="4944" y="165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68" name="Oval 104"/>
                <p:cNvSpPr>
                  <a:spLocks noChangeArrowheads="1"/>
                </p:cNvSpPr>
                <p:nvPr/>
              </p:nvSpPr>
              <p:spPr bwMode="auto">
                <a:xfrm>
                  <a:off x="4944" y="162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69" name="Oval 105"/>
                <p:cNvSpPr>
                  <a:spLocks noChangeArrowheads="1"/>
                </p:cNvSpPr>
                <p:nvPr/>
              </p:nvSpPr>
              <p:spPr bwMode="auto">
                <a:xfrm>
                  <a:off x="4920" y="15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0" name="Oval 106"/>
                <p:cNvSpPr>
                  <a:spLocks noChangeArrowheads="1"/>
                </p:cNvSpPr>
                <p:nvPr/>
              </p:nvSpPr>
              <p:spPr bwMode="auto">
                <a:xfrm>
                  <a:off x="4920" y="156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1" name="Oval 107"/>
                <p:cNvSpPr>
                  <a:spLocks noChangeArrowheads="1"/>
                </p:cNvSpPr>
                <p:nvPr/>
              </p:nvSpPr>
              <p:spPr bwMode="auto">
                <a:xfrm>
                  <a:off x="4920" y="153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2" name="Oval 108"/>
                <p:cNvSpPr>
                  <a:spLocks noChangeArrowheads="1"/>
                </p:cNvSpPr>
                <p:nvPr/>
              </p:nvSpPr>
              <p:spPr bwMode="auto">
                <a:xfrm>
                  <a:off x="4920" y="165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3" name="Oval 109"/>
                <p:cNvSpPr>
                  <a:spLocks noChangeArrowheads="1"/>
                </p:cNvSpPr>
                <p:nvPr/>
              </p:nvSpPr>
              <p:spPr bwMode="auto">
                <a:xfrm>
                  <a:off x="4920" y="162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74" name="Group 110"/>
              <p:cNvGrpSpPr>
                <a:grpSpLocks/>
              </p:cNvGrpSpPr>
              <p:nvPr/>
            </p:nvGrpSpPr>
            <p:grpSpPr bwMode="auto">
              <a:xfrm>
                <a:off x="4920" y="1681"/>
                <a:ext cx="32" cy="39"/>
                <a:chOff x="4920" y="1681"/>
                <a:chExt cx="32" cy="39"/>
              </a:xfrm>
            </p:grpSpPr>
            <p:sp>
              <p:nvSpPr>
                <p:cNvPr id="318575" name="Oval 111"/>
                <p:cNvSpPr>
                  <a:spLocks noChangeArrowheads="1"/>
                </p:cNvSpPr>
                <p:nvPr/>
              </p:nvSpPr>
              <p:spPr bwMode="auto">
                <a:xfrm>
                  <a:off x="4944" y="171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6" name="Oval 112"/>
                <p:cNvSpPr>
                  <a:spLocks noChangeArrowheads="1"/>
                </p:cNvSpPr>
                <p:nvPr/>
              </p:nvSpPr>
              <p:spPr bwMode="auto">
                <a:xfrm>
                  <a:off x="4944" y="168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7" name="Oval 113"/>
                <p:cNvSpPr>
                  <a:spLocks noChangeArrowheads="1"/>
                </p:cNvSpPr>
                <p:nvPr/>
              </p:nvSpPr>
              <p:spPr bwMode="auto">
                <a:xfrm>
                  <a:off x="4920" y="17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78" name="Oval 114"/>
                <p:cNvSpPr>
                  <a:spLocks noChangeArrowheads="1"/>
                </p:cNvSpPr>
                <p:nvPr/>
              </p:nvSpPr>
              <p:spPr bwMode="auto">
                <a:xfrm>
                  <a:off x="4920" y="168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79" name="Group 115"/>
              <p:cNvGrpSpPr>
                <a:grpSpLocks/>
              </p:cNvGrpSpPr>
              <p:nvPr/>
            </p:nvGrpSpPr>
            <p:grpSpPr bwMode="auto">
              <a:xfrm>
                <a:off x="4800" y="2087"/>
                <a:ext cx="117" cy="63"/>
                <a:chOff x="4800" y="2087"/>
                <a:chExt cx="117" cy="63"/>
              </a:xfrm>
            </p:grpSpPr>
            <p:sp>
              <p:nvSpPr>
                <p:cNvPr id="318580" name="Oval 116"/>
                <p:cNvSpPr>
                  <a:spLocks noChangeArrowheads="1"/>
                </p:cNvSpPr>
                <p:nvPr/>
              </p:nvSpPr>
              <p:spPr bwMode="auto">
                <a:xfrm>
                  <a:off x="4855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1" name="Oval 117"/>
                <p:cNvSpPr>
                  <a:spLocks noChangeArrowheads="1"/>
                </p:cNvSpPr>
                <p:nvPr/>
              </p:nvSpPr>
              <p:spPr bwMode="auto">
                <a:xfrm>
                  <a:off x="4881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2" name="Oval 118"/>
                <p:cNvSpPr>
                  <a:spLocks noChangeArrowheads="1"/>
                </p:cNvSpPr>
                <p:nvPr/>
              </p:nvSpPr>
              <p:spPr bwMode="auto">
                <a:xfrm>
                  <a:off x="4909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3" name="Oval 119"/>
                <p:cNvSpPr>
                  <a:spLocks noChangeArrowheads="1"/>
                </p:cNvSpPr>
                <p:nvPr/>
              </p:nvSpPr>
              <p:spPr bwMode="auto">
                <a:xfrm>
                  <a:off x="4855" y="211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4" name="Oval 120"/>
                <p:cNvSpPr>
                  <a:spLocks noChangeArrowheads="1"/>
                </p:cNvSpPr>
                <p:nvPr/>
              </p:nvSpPr>
              <p:spPr bwMode="auto">
                <a:xfrm>
                  <a:off x="4881" y="211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5" name="Oval 121"/>
                <p:cNvSpPr>
                  <a:spLocks noChangeArrowheads="1"/>
                </p:cNvSpPr>
                <p:nvPr/>
              </p:nvSpPr>
              <p:spPr bwMode="auto">
                <a:xfrm>
                  <a:off x="4909" y="211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6" name="Oval 122"/>
                <p:cNvSpPr>
                  <a:spLocks noChangeArrowheads="1"/>
                </p:cNvSpPr>
                <p:nvPr/>
              </p:nvSpPr>
              <p:spPr bwMode="auto">
                <a:xfrm>
                  <a:off x="4801" y="211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7" name="Oval 123"/>
                <p:cNvSpPr>
                  <a:spLocks noChangeArrowheads="1"/>
                </p:cNvSpPr>
                <p:nvPr/>
              </p:nvSpPr>
              <p:spPr bwMode="auto">
                <a:xfrm>
                  <a:off x="4828" y="211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8" name="Oval 124"/>
                <p:cNvSpPr>
                  <a:spLocks noChangeArrowheads="1"/>
                </p:cNvSpPr>
                <p:nvPr/>
              </p:nvSpPr>
              <p:spPr bwMode="auto">
                <a:xfrm>
                  <a:off x="4855" y="214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89" name="Oval 125"/>
                <p:cNvSpPr>
                  <a:spLocks noChangeArrowheads="1"/>
                </p:cNvSpPr>
                <p:nvPr/>
              </p:nvSpPr>
              <p:spPr bwMode="auto">
                <a:xfrm>
                  <a:off x="4881" y="214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0" name="Oval 126"/>
                <p:cNvSpPr>
                  <a:spLocks noChangeArrowheads="1"/>
                </p:cNvSpPr>
                <p:nvPr/>
              </p:nvSpPr>
              <p:spPr bwMode="auto">
                <a:xfrm>
                  <a:off x="4909" y="214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1" name="Oval 127"/>
                <p:cNvSpPr>
                  <a:spLocks noChangeArrowheads="1"/>
                </p:cNvSpPr>
                <p:nvPr/>
              </p:nvSpPr>
              <p:spPr bwMode="auto">
                <a:xfrm>
                  <a:off x="4800" y="214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2" name="Oval 128"/>
                <p:cNvSpPr>
                  <a:spLocks noChangeArrowheads="1"/>
                </p:cNvSpPr>
                <p:nvPr/>
              </p:nvSpPr>
              <p:spPr bwMode="auto">
                <a:xfrm>
                  <a:off x="4828" y="214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593" name="Group 129"/>
              <p:cNvGrpSpPr>
                <a:grpSpLocks/>
              </p:cNvGrpSpPr>
              <p:nvPr/>
            </p:nvGrpSpPr>
            <p:grpSpPr bwMode="auto">
              <a:xfrm>
                <a:off x="4930" y="2087"/>
                <a:ext cx="22" cy="18"/>
                <a:chOff x="4930" y="2087"/>
                <a:chExt cx="22" cy="18"/>
              </a:xfrm>
            </p:grpSpPr>
            <p:sp>
              <p:nvSpPr>
                <p:cNvPr id="318594" name="Oval 130"/>
                <p:cNvSpPr>
                  <a:spLocks noChangeArrowheads="1"/>
                </p:cNvSpPr>
                <p:nvPr/>
              </p:nvSpPr>
              <p:spPr bwMode="auto">
                <a:xfrm>
                  <a:off x="4930" y="209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5" name="Oval 131"/>
                <p:cNvSpPr>
                  <a:spLocks noChangeArrowheads="1"/>
                </p:cNvSpPr>
                <p:nvPr/>
              </p:nvSpPr>
              <p:spPr bwMode="auto">
                <a:xfrm>
                  <a:off x="4932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6" name="Oval 132"/>
                <p:cNvSpPr>
                  <a:spLocks noChangeArrowheads="1"/>
                </p:cNvSpPr>
                <p:nvPr/>
              </p:nvSpPr>
              <p:spPr bwMode="auto">
                <a:xfrm>
                  <a:off x="4937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7" name="Oval 133"/>
                <p:cNvSpPr>
                  <a:spLocks noChangeArrowheads="1"/>
                </p:cNvSpPr>
                <p:nvPr/>
              </p:nvSpPr>
              <p:spPr bwMode="auto">
                <a:xfrm>
                  <a:off x="4935" y="209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8" name="Oval 134"/>
                <p:cNvSpPr>
                  <a:spLocks noChangeArrowheads="1"/>
                </p:cNvSpPr>
                <p:nvPr/>
              </p:nvSpPr>
              <p:spPr bwMode="auto">
                <a:xfrm>
                  <a:off x="4935" y="209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99" name="Oval 135"/>
                <p:cNvSpPr>
                  <a:spLocks noChangeArrowheads="1"/>
                </p:cNvSpPr>
                <p:nvPr/>
              </p:nvSpPr>
              <p:spPr bwMode="auto">
                <a:xfrm>
                  <a:off x="4944" y="209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0" name="Oval 136"/>
                <p:cNvSpPr>
                  <a:spLocks noChangeArrowheads="1"/>
                </p:cNvSpPr>
                <p:nvPr/>
              </p:nvSpPr>
              <p:spPr bwMode="auto">
                <a:xfrm>
                  <a:off x="4941" y="208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1" name="Oval 137"/>
                <p:cNvSpPr>
                  <a:spLocks noChangeArrowheads="1"/>
                </p:cNvSpPr>
                <p:nvPr/>
              </p:nvSpPr>
              <p:spPr bwMode="auto">
                <a:xfrm>
                  <a:off x="4939" y="209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2" name="Oval 138"/>
                <p:cNvSpPr>
                  <a:spLocks noChangeArrowheads="1"/>
                </p:cNvSpPr>
                <p:nvPr/>
              </p:nvSpPr>
              <p:spPr bwMode="auto">
                <a:xfrm>
                  <a:off x="4939" y="209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603" name="Group 139"/>
              <p:cNvGrpSpPr>
                <a:grpSpLocks/>
              </p:cNvGrpSpPr>
              <p:nvPr/>
            </p:nvGrpSpPr>
            <p:grpSpPr bwMode="auto">
              <a:xfrm>
                <a:off x="4930" y="2126"/>
                <a:ext cx="22" cy="22"/>
                <a:chOff x="4930" y="2126"/>
                <a:chExt cx="22" cy="22"/>
              </a:xfrm>
            </p:grpSpPr>
            <p:sp>
              <p:nvSpPr>
                <p:cNvPr id="318604" name="Oval 140"/>
                <p:cNvSpPr>
                  <a:spLocks noChangeArrowheads="1"/>
                </p:cNvSpPr>
                <p:nvPr/>
              </p:nvSpPr>
              <p:spPr bwMode="auto">
                <a:xfrm>
                  <a:off x="4930" y="213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5" name="Oval 141"/>
                <p:cNvSpPr>
                  <a:spLocks noChangeArrowheads="1"/>
                </p:cNvSpPr>
                <p:nvPr/>
              </p:nvSpPr>
              <p:spPr bwMode="auto">
                <a:xfrm>
                  <a:off x="4932" y="2126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6" name="Oval 142"/>
                <p:cNvSpPr>
                  <a:spLocks noChangeArrowheads="1"/>
                </p:cNvSpPr>
                <p:nvPr/>
              </p:nvSpPr>
              <p:spPr bwMode="auto">
                <a:xfrm>
                  <a:off x="4936" y="21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07" name="Oval 143"/>
                <p:cNvSpPr>
                  <a:spLocks noChangeArrowheads="1"/>
                </p:cNvSpPr>
                <p:nvPr/>
              </p:nvSpPr>
              <p:spPr bwMode="auto">
                <a:xfrm>
                  <a:off x="4935" y="213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608" name="Group 144"/>
                <p:cNvGrpSpPr>
                  <a:grpSpLocks/>
                </p:cNvGrpSpPr>
                <p:nvPr/>
              </p:nvGrpSpPr>
              <p:grpSpPr bwMode="auto">
                <a:xfrm>
                  <a:off x="4930" y="2137"/>
                  <a:ext cx="13" cy="8"/>
                  <a:chOff x="4930" y="2137"/>
                  <a:chExt cx="13" cy="8"/>
                </a:xfrm>
              </p:grpSpPr>
              <p:sp>
                <p:nvSpPr>
                  <p:cNvPr id="318609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4930" y="2137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1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4935" y="2137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611" name="Oval 147"/>
                <p:cNvSpPr>
                  <a:spLocks noChangeArrowheads="1"/>
                </p:cNvSpPr>
                <p:nvPr/>
              </p:nvSpPr>
              <p:spPr bwMode="auto">
                <a:xfrm>
                  <a:off x="4937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12" name="Oval 148"/>
                <p:cNvSpPr>
                  <a:spLocks noChangeArrowheads="1"/>
                </p:cNvSpPr>
                <p:nvPr/>
              </p:nvSpPr>
              <p:spPr bwMode="auto">
                <a:xfrm>
                  <a:off x="4944" y="213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13" name="Oval 149"/>
                <p:cNvSpPr>
                  <a:spLocks noChangeArrowheads="1"/>
                </p:cNvSpPr>
                <p:nvPr/>
              </p:nvSpPr>
              <p:spPr bwMode="auto">
                <a:xfrm>
                  <a:off x="4941" y="21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14" name="Oval 150"/>
                <p:cNvSpPr>
                  <a:spLocks noChangeArrowheads="1"/>
                </p:cNvSpPr>
                <p:nvPr/>
              </p:nvSpPr>
              <p:spPr bwMode="auto">
                <a:xfrm>
                  <a:off x="4939" y="2131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615" name="Group 151"/>
                <p:cNvGrpSpPr>
                  <a:grpSpLocks/>
                </p:cNvGrpSpPr>
                <p:nvPr/>
              </p:nvGrpSpPr>
              <p:grpSpPr bwMode="auto">
                <a:xfrm>
                  <a:off x="4939" y="2136"/>
                  <a:ext cx="13" cy="8"/>
                  <a:chOff x="4939" y="2136"/>
                  <a:chExt cx="13" cy="8"/>
                </a:xfrm>
              </p:grpSpPr>
              <p:sp>
                <p:nvSpPr>
                  <p:cNvPr id="31861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136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1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939" y="2136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18618" name="Group 154"/>
            <p:cNvGrpSpPr>
              <a:grpSpLocks/>
            </p:cNvGrpSpPr>
            <p:nvPr/>
          </p:nvGrpSpPr>
          <p:grpSpPr bwMode="auto">
            <a:xfrm>
              <a:off x="3722486" y="2400124"/>
              <a:ext cx="601955" cy="644800"/>
              <a:chOff x="3570" y="1487"/>
              <a:chExt cx="693" cy="686"/>
            </a:xfrm>
          </p:grpSpPr>
          <p:sp>
            <p:nvSpPr>
              <p:cNvPr id="318619" name="Freeform 155"/>
              <p:cNvSpPr>
                <a:spLocks/>
              </p:cNvSpPr>
              <p:nvPr/>
            </p:nvSpPr>
            <p:spPr bwMode="auto">
              <a:xfrm>
                <a:off x="3570" y="1487"/>
                <a:ext cx="347" cy="686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280" y="67"/>
                  </a:cxn>
                  <a:cxn ang="0">
                    <a:pos x="312" y="104"/>
                  </a:cxn>
                  <a:cxn ang="0">
                    <a:pos x="312" y="564"/>
                  </a:cxn>
                  <a:cxn ang="0">
                    <a:pos x="193" y="599"/>
                  </a:cxn>
                  <a:cxn ang="0">
                    <a:pos x="193" y="675"/>
                  </a:cxn>
                  <a:cxn ang="0">
                    <a:pos x="203" y="685"/>
                  </a:cxn>
                  <a:cxn ang="0">
                    <a:pos x="320" y="685"/>
                  </a:cxn>
                  <a:cxn ang="0">
                    <a:pos x="346" y="685"/>
                  </a:cxn>
                </a:cxnLst>
                <a:rect l="0" t="0" r="r" b="b"/>
                <a:pathLst>
                  <a:path w="347" h="686">
                    <a:moveTo>
                      <a:pt x="34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80" y="67"/>
                    </a:lnTo>
                    <a:lnTo>
                      <a:pt x="312" y="104"/>
                    </a:lnTo>
                    <a:lnTo>
                      <a:pt x="312" y="564"/>
                    </a:lnTo>
                    <a:lnTo>
                      <a:pt x="193" y="599"/>
                    </a:lnTo>
                    <a:lnTo>
                      <a:pt x="193" y="675"/>
                    </a:lnTo>
                    <a:lnTo>
                      <a:pt x="203" y="685"/>
                    </a:lnTo>
                    <a:lnTo>
                      <a:pt x="320" y="685"/>
                    </a:lnTo>
                    <a:lnTo>
                      <a:pt x="346" y="68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620" name="Group 156"/>
              <p:cNvGrpSpPr>
                <a:grpSpLocks/>
              </p:cNvGrpSpPr>
              <p:nvPr/>
            </p:nvGrpSpPr>
            <p:grpSpPr bwMode="auto">
              <a:xfrm>
                <a:off x="3916" y="1487"/>
                <a:ext cx="347" cy="686"/>
                <a:chOff x="3916" y="1487"/>
                <a:chExt cx="347" cy="686"/>
              </a:xfrm>
            </p:grpSpPr>
            <p:sp>
              <p:nvSpPr>
                <p:cNvPr id="318621" name="Freeform 157"/>
                <p:cNvSpPr>
                  <a:spLocks/>
                </p:cNvSpPr>
                <p:nvPr/>
              </p:nvSpPr>
              <p:spPr bwMode="auto">
                <a:xfrm>
                  <a:off x="3916" y="1487"/>
                  <a:ext cx="347" cy="6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" y="0"/>
                    </a:cxn>
                    <a:cxn ang="0">
                      <a:pos x="346" y="35"/>
                    </a:cxn>
                    <a:cxn ang="0">
                      <a:pos x="65" y="67"/>
                    </a:cxn>
                    <a:cxn ang="0">
                      <a:pos x="33" y="104"/>
                    </a:cxn>
                    <a:cxn ang="0">
                      <a:pos x="33" y="564"/>
                    </a:cxn>
                    <a:cxn ang="0">
                      <a:pos x="152" y="599"/>
                    </a:cxn>
                    <a:cxn ang="0">
                      <a:pos x="152" y="675"/>
                    </a:cxn>
                    <a:cxn ang="0">
                      <a:pos x="142" y="685"/>
                    </a:cxn>
                    <a:cxn ang="0">
                      <a:pos x="25" y="685"/>
                    </a:cxn>
                    <a:cxn ang="0">
                      <a:pos x="0" y="685"/>
                    </a:cxn>
                  </a:cxnLst>
                  <a:rect l="0" t="0" r="r" b="b"/>
                  <a:pathLst>
                    <a:path w="347" h="686">
                      <a:moveTo>
                        <a:pt x="0" y="0"/>
                      </a:moveTo>
                      <a:lnTo>
                        <a:pt x="346" y="0"/>
                      </a:lnTo>
                      <a:lnTo>
                        <a:pt x="346" y="35"/>
                      </a:lnTo>
                      <a:lnTo>
                        <a:pt x="65" y="67"/>
                      </a:lnTo>
                      <a:lnTo>
                        <a:pt x="33" y="104"/>
                      </a:lnTo>
                      <a:lnTo>
                        <a:pt x="33" y="564"/>
                      </a:lnTo>
                      <a:lnTo>
                        <a:pt x="152" y="599"/>
                      </a:lnTo>
                      <a:lnTo>
                        <a:pt x="152" y="675"/>
                      </a:lnTo>
                      <a:lnTo>
                        <a:pt x="142" y="685"/>
                      </a:lnTo>
                      <a:lnTo>
                        <a:pt x="25" y="685"/>
                      </a:lnTo>
                      <a:lnTo>
                        <a:pt x="0" y="685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622" name="Group 158"/>
                <p:cNvGrpSpPr>
                  <a:grpSpLocks/>
                </p:cNvGrpSpPr>
                <p:nvPr/>
              </p:nvGrpSpPr>
              <p:grpSpPr bwMode="auto">
                <a:xfrm>
                  <a:off x="3936" y="2085"/>
                  <a:ext cx="116" cy="63"/>
                  <a:chOff x="3936" y="2085"/>
                  <a:chExt cx="116" cy="63"/>
                </a:xfrm>
              </p:grpSpPr>
              <p:sp>
                <p:nvSpPr>
                  <p:cNvPr id="318623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990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4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990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7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8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3936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2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4044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4017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3990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3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4044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3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4018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636" name="Group 172"/>
              <p:cNvGrpSpPr>
                <a:grpSpLocks/>
              </p:cNvGrpSpPr>
              <p:nvPr/>
            </p:nvGrpSpPr>
            <p:grpSpPr bwMode="auto">
              <a:xfrm>
                <a:off x="3901" y="1527"/>
                <a:ext cx="32" cy="130"/>
                <a:chOff x="3901" y="1527"/>
                <a:chExt cx="32" cy="130"/>
              </a:xfrm>
            </p:grpSpPr>
            <p:sp>
              <p:nvSpPr>
                <p:cNvPr id="318637" name="Oval 173"/>
                <p:cNvSpPr>
                  <a:spLocks noChangeArrowheads="1"/>
                </p:cNvSpPr>
                <p:nvPr/>
              </p:nvSpPr>
              <p:spPr bwMode="auto">
                <a:xfrm>
                  <a:off x="3925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38" name="Oval 174"/>
                <p:cNvSpPr>
                  <a:spLocks noChangeArrowheads="1"/>
                </p:cNvSpPr>
                <p:nvPr/>
              </p:nvSpPr>
              <p:spPr bwMode="auto">
                <a:xfrm>
                  <a:off x="3925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39" name="Oval 175"/>
                <p:cNvSpPr>
                  <a:spLocks noChangeArrowheads="1"/>
                </p:cNvSpPr>
                <p:nvPr/>
              </p:nvSpPr>
              <p:spPr bwMode="auto">
                <a:xfrm>
                  <a:off x="3925" y="15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0" name="Oval 176"/>
                <p:cNvSpPr>
                  <a:spLocks noChangeArrowheads="1"/>
                </p:cNvSpPr>
                <p:nvPr/>
              </p:nvSpPr>
              <p:spPr bwMode="auto">
                <a:xfrm>
                  <a:off x="3925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1" name="Oval 177"/>
                <p:cNvSpPr>
                  <a:spLocks noChangeArrowheads="1"/>
                </p:cNvSpPr>
                <p:nvPr/>
              </p:nvSpPr>
              <p:spPr bwMode="auto">
                <a:xfrm>
                  <a:off x="3925" y="161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2" name="Oval 178"/>
                <p:cNvSpPr>
                  <a:spLocks noChangeArrowheads="1"/>
                </p:cNvSpPr>
                <p:nvPr/>
              </p:nvSpPr>
              <p:spPr bwMode="auto">
                <a:xfrm>
                  <a:off x="3901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3" name="Oval 179"/>
                <p:cNvSpPr>
                  <a:spLocks noChangeArrowheads="1"/>
                </p:cNvSpPr>
                <p:nvPr/>
              </p:nvSpPr>
              <p:spPr bwMode="auto">
                <a:xfrm>
                  <a:off x="3901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4" name="Oval 180"/>
                <p:cNvSpPr>
                  <a:spLocks noChangeArrowheads="1"/>
                </p:cNvSpPr>
                <p:nvPr/>
              </p:nvSpPr>
              <p:spPr bwMode="auto">
                <a:xfrm>
                  <a:off x="3901" y="152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5" name="Oval 181"/>
                <p:cNvSpPr>
                  <a:spLocks noChangeArrowheads="1"/>
                </p:cNvSpPr>
                <p:nvPr/>
              </p:nvSpPr>
              <p:spPr bwMode="auto">
                <a:xfrm>
                  <a:off x="3901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6" name="Oval 182"/>
                <p:cNvSpPr>
                  <a:spLocks noChangeArrowheads="1"/>
                </p:cNvSpPr>
                <p:nvPr/>
              </p:nvSpPr>
              <p:spPr bwMode="auto">
                <a:xfrm>
                  <a:off x="3901" y="161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647" name="Group 183"/>
              <p:cNvGrpSpPr>
                <a:grpSpLocks/>
              </p:cNvGrpSpPr>
              <p:nvPr/>
            </p:nvGrpSpPr>
            <p:grpSpPr bwMode="auto">
              <a:xfrm>
                <a:off x="3901" y="1679"/>
                <a:ext cx="32" cy="39"/>
                <a:chOff x="3901" y="1679"/>
                <a:chExt cx="32" cy="39"/>
              </a:xfrm>
            </p:grpSpPr>
            <p:sp>
              <p:nvSpPr>
                <p:cNvPr id="318648" name="Oval 184"/>
                <p:cNvSpPr>
                  <a:spLocks noChangeArrowheads="1"/>
                </p:cNvSpPr>
                <p:nvPr/>
              </p:nvSpPr>
              <p:spPr bwMode="auto">
                <a:xfrm>
                  <a:off x="3925" y="170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9" name="Oval 185"/>
                <p:cNvSpPr>
                  <a:spLocks noChangeArrowheads="1"/>
                </p:cNvSpPr>
                <p:nvPr/>
              </p:nvSpPr>
              <p:spPr bwMode="auto">
                <a:xfrm>
                  <a:off x="3925" y="167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0" name="Oval 186"/>
                <p:cNvSpPr>
                  <a:spLocks noChangeArrowheads="1"/>
                </p:cNvSpPr>
                <p:nvPr/>
              </p:nvSpPr>
              <p:spPr bwMode="auto">
                <a:xfrm>
                  <a:off x="3901" y="171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1" name="Oval 187"/>
                <p:cNvSpPr>
                  <a:spLocks noChangeArrowheads="1"/>
                </p:cNvSpPr>
                <p:nvPr/>
              </p:nvSpPr>
              <p:spPr bwMode="auto">
                <a:xfrm>
                  <a:off x="3901" y="168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652" name="Group 188"/>
              <p:cNvGrpSpPr>
                <a:grpSpLocks/>
              </p:cNvGrpSpPr>
              <p:nvPr/>
            </p:nvGrpSpPr>
            <p:grpSpPr bwMode="auto">
              <a:xfrm>
                <a:off x="3781" y="2085"/>
                <a:ext cx="117" cy="63"/>
                <a:chOff x="3781" y="2085"/>
                <a:chExt cx="117" cy="63"/>
              </a:xfrm>
            </p:grpSpPr>
            <p:sp>
              <p:nvSpPr>
                <p:cNvPr id="318653" name="Oval 189"/>
                <p:cNvSpPr>
                  <a:spLocks noChangeArrowheads="1"/>
                </p:cNvSpPr>
                <p:nvPr/>
              </p:nvSpPr>
              <p:spPr bwMode="auto">
                <a:xfrm>
                  <a:off x="3836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4" name="Oval 190"/>
                <p:cNvSpPr>
                  <a:spLocks noChangeArrowheads="1"/>
                </p:cNvSpPr>
                <p:nvPr/>
              </p:nvSpPr>
              <p:spPr bwMode="auto">
                <a:xfrm>
                  <a:off x="3862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5" name="Oval 191"/>
                <p:cNvSpPr>
                  <a:spLocks noChangeArrowheads="1"/>
                </p:cNvSpPr>
                <p:nvPr/>
              </p:nvSpPr>
              <p:spPr bwMode="auto">
                <a:xfrm>
                  <a:off x="3890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6" name="Oval 192"/>
                <p:cNvSpPr>
                  <a:spLocks noChangeArrowheads="1"/>
                </p:cNvSpPr>
                <p:nvPr/>
              </p:nvSpPr>
              <p:spPr bwMode="auto">
                <a:xfrm>
                  <a:off x="3836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7" name="Oval 193"/>
                <p:cNvSpPr>
                  <a:spLocks noChangeArrowheads="1"/>
                </p:cNvSpPr>
                <p:nvPr/>
              </p:nvSpPr>
              <p:spPr bwMode="auto">
                <a:xfrm>
                  <a:off x="3862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8" name="Oval 194"/>
                <p:cNvSpPr>
                  <a:spLocks noChangeArrowheads="1"/>
                </p:cNvSpPr>
                <p:nvPr/>
              </p:nvSpPr>
              <p:spPr bwMode="auto">
                <a:xfrm>
                  <a:off x="3890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59" name="Oval 195"/>
                <p:cNvSpPr>
                  <a:spLocks noChangeArrowheads="1"/>
                </p:cNvSpPr>
                <p:nvPr/>
              </p:nvSpPr>
              <p:spPr bwMode="auto">
                <a:xfrm>
                  <a:off x="3782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0" name="Oval 196"/>
                <p:cNvSpPr>
                  <a:spLocks noChangeArrowheads="1"/>
                </p:cNvSpPr>
                <p:nvPr/>
              </p:nvSpPr>
              <p:spPr bwMode="auto">
                <a:xfrm>
                  <a:off x="3809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1" name="Oval 197"/>
                <p:cNvSpPr>
                  <a:spLocks noChangeArrowheads="1"/>
                </p:cNvSpPr>
                <p:nvPr/>
              </p:nvSpPr>
              <p:spPr bwMode="auto">
                <a:xfrm>
                  <a:off x="3836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2" name="Oval 198"/>
                <p:cNvSpPr>
                  <a:spLocks noChangeArrowheads="1"/>
                </p:cNvSpPr>
                <p:nvPr/>
              </p:nvSpPr>
              <p:spPr bwMode="auto">
                <a:xfrm>
                  <a:off x="3862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3" name="Oval 199"/>
                <p:cNvSpPr>
                  <a:spLocks noChangeArrowheads="1"/>
                </p:cNvSpPr>
                <p:nvPr/>
              </p:nvSpPr>
              <p:spPr bwMode="auto">
                <a:xfrm>
                  <a:off x="3890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4" name="Oval 200"/>
                <p:cNvSpPr>
                  <a:spLocks noChangeArrowheads="1"/>
                </p:cNvSpPr>
                <p:nvPr/>
              </p:nvSpPr>
              <p:spPr bwMode="auto">
                <a:xfrm>
                  <a:off x="3781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5" name="Oval 201"/>
                <p:cNvSpPr>
                  <a:spLocks noChangeArrowheads="1"/>
                </p:cNvSpPr>
                <p:nvPr/>
              </p:nvSpPr>
              <p:spPr bwMode="auto">
                <a:xfrm>
                  <a:off x="3809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666" name="Group 202"/>
              <p:cNvGrpSpPr>
                <a:grpSpLocks/>
              </p:cNvGrpSpPr>
              <p:nvPr/>
            </p:nvGrpSpPr>
            <p:grpSpPr bwMode="auto">
              <a:xfrm>
                <a:off x="3911" y="2085"/>
                <a:ext cx="22" cy="18"/>
                <a:chOff x="3911" y="2085"/>
                <a:chExt cx="22" cy="18"/>
              </a:xfrm>
            </p:grpSpPr>
            <p:sp>
              <p:nvSpPr>
                <p:cNvPr id="318667" name="Oval 203"/>
                <p:cNvSpPr>
                  <a:spLocks noChangeArrowheads="1"/>
                </p:cNvSpPr>
                <p:nvPr/>
              </p:nvSpPr>
              <p:spPr bwMode="auto">
                <a:xfrm>
                  <a:off x="3911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8" name="Oval 204"/>
                <p:cNvSpPr>
                  <a:spLocks noChangeArrowheads="1"/>
                </p:cNvSpPr>
                <p:nvPr/>
              </p:nvSpPr>
              <p:spPr bwMode="auto">
                <a:xfrm>
                  <a:off x="3913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69" name="Oval 205"/>
                <p:cNvSpPr>
                  <a:spLocks noChangeArrowheads="1"/>
                </p:cNvSpPr>
                <p:nvPr/>
              </p:nvSpPr>
              <p:spPr bwMode="auto">
                <a:xfrm>
                  <a:off x="3918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0" name="Oval 206"/>
                <p:cNvSpPr>
                  <a:spLocks noChangeArrowheads="1"/>
                </p:cNvSpPr>
                <p:nvPr/>
              </p:nvSpPr>
              <p:spPr bwMode="auto">
                <a:xfrm>
                  <a:off x="3916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1" name="Oval 207"/>
                <p:cNvSpPr>
                  <a:spLocks noChangeArrowheads="1"/>
                </p:cNvSpPr>
                <p:nvPr/>
              </p:nvSpPr>
              <p:spPr bwMode="auto">
                <a:xfrm>
                  <a:off x="3916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2" name="Oval 208"/>
                <p:cNvSpPr>
                  <a:spLocks noChangeArrowheads="1"/>
                </p:cNvSpPr>
                <p:nvPr/>
              </p:nvSpPr>
              <p:spPr bwMode="auto">
                <a:xfrm>
                  <a:off x="3925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3" name="Oval 209"/>
                <p:cNvSpPr>
                  <a:spLocks noChangeArrowheads="1"/>
                </p:cNvSpPr>
                <p:nvPr/>
              </p:nvSpPr>
              <p:spPr bwMode="auto">
                <a:xfrm>
                  <a:off x="3922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4" name="Oval 210"/>
                <p:cNvSpPr>
                  <a:spLocks noChangeArrowheads="1"/>
                </p:cNvSpPr>
                <p:nvPr/>
              </p:nvSpPr>
              <p:spPr bwMode="auto">
                <a:xfrm>
                  <a:off x="3921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5" name="Oval 211"/>
                <p:cNvSpPr>
                  <a:spLocks noChangeArrowheads="1"/>
                </p:cNvSpPr>
                <p:nvPr/>
              </p:nvSpPr>
              <p:spPr bwMode="auto">
                <a:xfrm>
                  <a:off x="3921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676" name="Group 212"/>
              <p:cNvGrpSpPr>
                <a:grpSpLocks/>
              </p:cNvGrpSpPr>
              <p:nvPr/>
            </p:nvGrpSpPr>
            <p:grpSpPr bwMode="auto">
              <a:xfrm>
                <a:off x="3911" y="2124"/>
                <a:ext cx="22" cy="22"/>
                <a:chOff x="3911" y="2124"/>
                <a:chExt cx="22" cy="22"/>
              </a:xfrm>
            </p:grpSpPr>
            <p:sp>
              <p:nvSpPr>
                <p:cNvPr id="318677" name="Oval 213"/>
                <p:cNvSpPr>
                  <a:spLocks noChangeArrowheads="1"/>
                </p:cNvSpPr>
                <p:nvPr/>
              </p:nvSpPr>
              <p:spPr bwMode="auto">
                <a:xfrm>
                  <a:off x="3911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8" name="Oval 214"/>
                <p:cNvSpPr>
                  <a:spLocks noChangeArrowheads="1"/>
                </p:cNvSpPr>
                <p:nvPr/>
              </p:nvSpPr>
              <p:spPr bwMode="auto">
                <a:xfrm>
                  <a:off x="3913" y="212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79" name="Oval 215"/>
                <p:cNvSpPr>
                  <a:spLocks noChangeArrowheads="1"/>
                </p:cNvSpPr>
                <p:nvPr/>
              </p:nvSpPr>
              <p:spPr bwMode="auto">
                <a:xfrm>
                  <a:off x="3917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80" name="Oval 216"/>
                <p:cNvSpPr>
                  <a:spLocks noChangeArrowheads="1"/>
                </p:cNvSpPr>
                <p:nvPr/>
              </p:nvSpPr>
              <p:spPr bwMode="auto">
                <a:xfrm>
                  <a:off x="3916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681" name="Group 217"/>
                <p:cNvGrpSpPr>
                  <a:grpSpLocks/>
                </p:cNvGrpSpPr>
                <p:nvPr/>
              </p:nvGrpSpPr>
              <p:grpSpPr bwMode="auto">
                <a:xfrm>
                  <a:off x="3911" y="2135"/>
                  <a:ext cx="13" cy="8"/>
                  <a:chOff x="3911" y="2135"/>
                  <a:chExt cx="13" cy="8"/>
                </a:xfrm>
              </p:grpSpPr>
              <p:sp>
                <p:nvSpPr>
                  <p:cNvPr id="318682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3911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83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3916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684" name="Oval 220"/>
                <p:cNvSpPr>
                  <a:spLocks noChangeArrowheads="1"/>
                </p:cNvSpPr>
                <p:nvPr/>
              </p:nvSpPr>
              <p:spPr bwMode="auto">
                <a:xfrm>
                  <a:off x="3918" y="213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85" name="Oval 221"/>
                <p:cNvSpPr>
                  <a:spLocks noChangeArrowheads="1"/>
                </p:cNvSpPr>
                <p:nvPr/>
              </p:nvSpPr>
              <p:spPr bwMode="auto">
                <a:xfrm>
                  <a:off x="3925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86" name="Oval 222"/>
                <p:cNvSpPr>
                  <a:spLocks noChangeArrowheads="1"/>
                </p:cNvSpPr>
                <p:nvPr/>
              </p:nvSpPr>
              <p:spPr bwMode="auto">
                <a:xfrm>
                  <a:off x="3922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87" name="Oval 223"/>
                <p:cNvSpPr>
                  <a:spLocks noChangeArrowheads="1"/>
                </p:cNvSpPr>
                <p:nvPr/>
              </p:nvSpPr>
              <p:spPr bwMode="auto">
                <a:xfrm>
                  <a:off x="3920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688" name="Group 224"/>
                <p:cNvGrpSpPr>
                  <a:grpSpLocks/>
                </p:cNvGrpSpPr>
                <p:nvPr/>
              </p:nvGrpSpPr>
              <p:grpSpPr bwMode="auto">
                <a:xfrm>
                  <a:off x="3921" y="2134"/>
                  <a:ext cx="12" cy="8"/>
                  <a:chOff x="3921" y="2134"/>
                  <a:chExt cx="12" cy="8"/>
                </a:xfrm>
              </p:grpSpPr>
              <p:sp>
                <p:nvSpPr>
                  <p:cNvPr id="31868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9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921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18691" name="Group 227"/>
            <p:cNvGrpSpPr>
              <a:grpSpLocks/>
            </p:cNvGrpSpPr>
            <p:nvPr/>
          </p:nvGrpSpPr>
          <p:grpSpPr bwMode="auto">
            <a:xfrm>
              <a:off x="1948684" y="2400124"/>
              <a:ext cx="601955" cy="644800"/>
              <a:chOff x="1527" y="1487"/>
              <a:chExt cx="693" cy="686"/>
            </a:xfrm>
          </p:grpSpPr>
          <p:sp>
            <p:nvSpPr>
              <p:cNvPr id="318692" name="Freeform 228"/>
              <p:cNvSpPr>
                <a:spLocks/>
              </p:cNvSpPr>
              <p:nvPr/>
            </p:nvSpPr>
            <p:spPr bwMode="auto">
              <a:xfrm>
                <a:off x="1527" y="1487"/>
                <a:ext cx="347" cy="686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280" y="67"/>
                  </a:cxn>
                  <a:cxn ang="0">
                    <a:pos x="312" y="104"/>
                  </a:cxn>
                  <a:cxn ang="0">
                    <a:pos x="312" y="564"/>
                  </a:cxn>
                  <a:cxn ang="0">
                    <a:pos x="193" y="599"/>
                  </a:cxn>
                  <a:cxn ang="0">
                    <a:pos x="193" y="675"/>
                  </a:cxn>
                  <a:cxn ang="0">
                    <a:pos x="203" y="685"/>
                  </a:cxn>
                  <a:cxn ang="0">
                    <a:pos x="320" y="685"/>
                  </a:cxn>
                  <a:cxn ang="0">
                    <a:pos x="346" y="685"/>
                  </a:cxn>
                </a:cxnLst>
                <a:rect l="0" t="0" r="r" b="b"/>
                <a:pathLst>
                  <a:path w="347" h="686">
                    <a:moveTo>
                      <a:pt x="34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80" y="67"/>
                    </a:lnTo>
                    <a:lnTo>
                      <a:pt x="312" y="104"/>
                    </a:lnTo>
                    <a:lnTo>
                      <a:pt x="312" y="564"/>
                    </a:lnTo>
                    <a:lnTo>
                      <a:pt x="193" y="599"/>
                    </a:lnTo>
                    <a:lnTo>
                      <a:pt x="193" y="675"/>
                    </a:lnTo>
                    <a:lnTo>
                      <a:pt x="203" y="685"/>
                    </a:lnTo>
                    <a:lnTo>
                      <a:pt x="320" y="685"/>
                    </a:lnTo>
                    <a:lnTo>
                      <a:pt x="346" y="68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693" name="Group 229"/>
              <p:cNvGrpSpPr>
                <a:grpSpLocks/>
              </p:cNvGrpSpPr>
              <p:nvPr/>
            </p:nvGrpSpPr>
            <p:grpSpPr bwMode="auto">
              <a:xfrm>
                <a:off x="1873" y="1487"/>
                <a:ext cx="347" cy="686"/>
                <a:chOff x="1873" y="1487"/>
                <a:chExt cx="347" cy="686"/>
              </a:xfrm>
            </p:grpSpPr>
            <p:sp>
              <p:nvSpPr>
                <p:cNvPr id="318694" name="Freeform 230"/>
                <p:cNvSpPr>
                  <a:spLocks/>
                </p:cNvSpPr>
                <p:nvPr/>
              </p:nvSpPr>
              <p:spPr bwMode="auto">
                <a:xfrm>
                  <a:off x="1873" y="1487"/>
                  <a:ext cx="347" cy="6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" y="0"/>
                    </a:cxn>
                    <a:cxn ang="0">
                      <a:pos x="346" y="35"/>
                    </a:cxn>
                    <a:cxn ang="0">
                      <a:pos x="65" y="67"/>
                    </a:cxn>
                    <a:cxn ang="0">
                      <a:pos x="33" y="104"/>
                    </a:cxn>
                    <a:cxn ang="0">
                      <a:pos x="33" y="564"/>
                    </a:cxn>
                    <a:cxn ang="0">
                      <a:pos x="152" y="599"/>
                    </a:cxn>
                    <a:cxn ang="0">
                      <a:pos x="152" y="675"/>
                    </a:cxn>
                    <a:cxn ang="0">
                      <a:pos x="142" y="685"/>
                    </a:cxn>
                    <a:cxn ang="0">
                      <a:pos x="25" y="685"/>
                    </a:cxn>
                    <a:cxn ang="0">
                      <a:pos x="0" y="685"/>
                    </a:cxn>
                  </a:cxnLst>
                  <a:rect l="0" t="0" r="r" b="b"/>
                  <a:pathLst>
                    <a:path w="347" h="686">
                      <a:moveTo>
                        <a:pt x="0" y="0"/>
                      </a:moveTo>
                      <a:lnTo>
                        <a:pt x="346" y="0"/>
                      </a:lnTo>
                      <a:lnTo>
                        <a:pt x="346" y="35"/>
                      </a:lnTo>
                      <a:lnTo>
                        <a:pt x="65" y="67"/>
                      </a:lnTo>
                      <a:lnTo>
                        <a:pt x="33" y="104"/>
                      </a:lnTo>
                      <a:lnTo>
                        <a:pt x="33" y="564"/>
                      </a:lnTo>
                      <a:lnTo>
                        <a:pt x="152" y="599"/>
                      </a:lnTo>
                      <a:lnTo>
                        <a:pt x="152" y="675"/>
                      </a:lnTo>
                      <a:lnTo>
                        <a:pt x="142" y="685"/>
                      </a:lnTo>
                      <a:lnTo>
                        <a:pt x="25" y="685"/>
                      </a:lnTo>
                      <a:lnTo>
                        <a:pt x="0" y="685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695" name="Group 231"/>
                <p:cNvGrpSpPr>
                  <a:grpSpLocks/>
                </p:cNvGrpSpPr>
                <p:nvPr/>
              </p:nvGrpSpPr>
              <p:grpSpPr bwMode="auto">
                <a:xfrm>
                  <a:off x="1893" y="2085"/>
                  <a:ext cx="116" cy="63"/>
                  <a:chOff x="1893" y="2085"/>
                  <a:chExt cx="116" cy="63"/>
                </a:xfrm>
              </p:grpSpPr>
              <p:sp>
                <p:nvSpPr>
                  <p:cNvPr id="318696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948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9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98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894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699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1948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0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893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3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1974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1948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5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922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6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894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7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08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975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709" name="Group 245"/>
              <p:cNvGrpSpPr>
                <a:grpSpLocks/>
              </p:cNvGrpSpPr>
              <p:nvPr/>
            </p:nvGrpSpPr>
            <p:grpSpPr bwMode="auto">
              <a:xfrm>
                <a:off x="1859" y="1527"/>
                <a:ext cx="32" cy="130"/>
                <a:chOff x="1859" y="1527"/>
                <a:chExt cx="32" cy="130"/>
              </a:xfrm>
            </p:grpSpPr>
            <p:sp>
              <p:nvSpPr>
                <p:cNvPr id="318710" name="Oval 246"/>
                <p:cNvSpPr>
                  <a:spLocks noChangeArrowheads="1"/>
                </p:cNvSpPr>
                <p:nvPr/>
              </p:nvSpPr>
              <p:spPr bwMode="auto">
                <a:xfrm>
                  <a:off x="1883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1" name="Oval 247"/>
                <p:cNvSpPr>
                  <a:spLocks noChangeArrowheads="1"/>
                </p:cNvSpPr>
                <p:nvPr/>
              </p:nvSpPr>
              <p:spPr bwMode="auto">
                <a:xfrm>
                  <a:off x="1883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2" name="Oval 248"/>
                <p:cNvSpPr>
                  <a:spLocks noChangeArrowheads="1"/>
                </p:cNvSpPr>
                <p:nvPr/>
              </p:nvSpPr>
              <p:spPr bwMode="auto">
                <a:xfrm>
                  <a:off x="1883" y="15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3" name="Oval 249"/>
                <p:cNvSpPr>
                  <a:spLocks noChangeArrowheads="1"/>
                </p:cNvSpPr>
                <p:nvPr/>
              </p:nvSpPr>
              <p:spPr bwMode="auto">
                <a:xfrm>
                  <a:off x="1883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4" name="Oval 250"/>
                <p:cNvSpPr>
                  <a:spLocks noChangeArrowheads="1"/>
                </p:cNvSpPr>
                <p:nvPr/>
              </p:nvSpPr>
              <p:spPr bwMode="auto">
                <a:xfrm>
                  <a:off x="1883" y="161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5" name="Oval 251"/>
                <p:cNvSpPr>
                  <a:spLocks noChangeArrowheads="1"/>
                </p:cNvSpPr>
                <p:nvPr/>
              </p:nvSpPr>
              <p:spPr bwMode="auto">
                <a:xfrm>
                  <a:off x="1859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6" name="Oval 252"/>
                <p:cNvSpPr>
                  <a:spLocks noChangeArrowheads="1"/>
                </p:cNvSpPr>
                <p:nvPr/>
              </p:nvSpPr>
              <p:spPr bwMode="auto">
                <a:xfrm>
                  <a:off x="1859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7" name="Oval 253"/>
                <p:cNvSpPr>
                  <a:spLocks noChangeArrowheads="1"/>
                </p:cNvSpPr>
                <p:nvPr/>
              </p:nvSpPr>
              <p:spPr bwMode="auto">
                <a:xfrm>
                  <a:off x="1859" y="152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8" name="Oval 254"/>
                <p:cNvSpPr>
                  <a:spLocks noChangeArrowheads="1"/>
                </p:cNvSpPr>
                <p:nvPr/>
              </p:nvSpPr>
              <p:spPr bwMode="auto">
                <a:xfrm>
                  <a:off x="1859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19" name="Oval 255"/>
                <p:cNvSpPr>
                  <a:spLocks noChangeArrowheads="1"/>
                </p:cNvSpPr>
                <p:nvPr/>
              </p:nvSpPr>
              <p:spPr bwMode="auto">
                <a:xfrm>
                  <a:off x="1859" y="161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20" name="Group 256"/>
              <p:cNvGrpSpPr>
                <a:grpSpLocks/>
              </p:cNvGrpSpPr>
              <p:nvPr/>
            </p:nvGrpSpPr>
            <p:grpSpPr bwMode="auto">
              <a:xfrm>
                <a:off x="1859" y="1679"/>
                <a:ext cx="32" cy="39"/>
                <a:chOff x="1859" y="1679"/>
                <a:chExt cx="32" cy="39"/>
              </a:xfrm>
            </p:grpSpPr>
            <p:sp>
              <p:nvSpPr>
                <p:cNvPr id="318721" name="Oval 257"/>
                <p:cNvSpPr>
                  <a:spLocks noChangeArrowheads="1"/>
                </p:cNvSpPr>
                <p:nvPr/>
              </p:nvSpPr>
              <p:spPr bwMode="auto">
                <a:xfrm>
                  <a:off x="1883" y="170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2" name="Oval 258"/>
                <p:cNvSpPr>
                  <a:spLocks noChangeArrowheads="1"/>
                </p:cNvSpPr>
                <p:nvPr/>
              </p:nvSpPr>
              <p:spPr bwMode="auto">
                <a:xfrm>
                  <a:off x="1883" y="167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3" name="Oval 259"/>
                <p:cNvSpPr>
                  <a:spLocks noChangeArrowheads="1"/>
                </p:cNvSpPr>
                <p:nvPr/>
              </p:nvSpPr>
              <p:spPr bwMode="auto">
                <a:xfrm>
                  <a:off x="1859" y="171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4" name="Oval 260"/>
                <p:cNvSpPr>
                  <a:spLocks noChangeArrowheads="1"/>
                </p:cNvSpPr>
                <p:nvPr/>
              </p:nvSpPr>
              <p:spPr bwMode="auto">
                <a:xfrm>
                  <a:off x="1859" y="168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25" name="Group 261"/>
              <p:cNvGrpSpPr>
                <a:grpSpLocks/>
              </p:cNvGrpSpPr>
              <p:nvPr/>
            </p:nvGrpSpPr>
            <p:grpSpPr bwMode="auto">
              <a:xfrm>
                <a:off x="1739" y="2085"/>
                <a:ext cx="116" cy="63"/>
                <a:chOff x="1739" y="2085"/>
                <a:chExt cx="116" cy="63"/>
              </a:xfrm>
            </p:grpSpPr>
            <p:sp>
              <p:nvSpPr>
                <p:cNvPr id="318726" name="Oval 262"/>
                <p:cNvSpPr>
                  <a:spLocks noChangeArrowheads="1"/>
                </p:cNvSpPr>
                <p:nvPr/>
              </p:nvSpPr>
              <p:spPr bwMode="auto">
                <a:xfrm>
                  <a:off x="1793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7" name="Oval 263"/>
                <p:cNvSpPr>
                  <a:spLocks noChangeArrowheads="1"/>
                </p:cNvSpPr>
                <p:nvPr/>
              </p:nvSpPr>
              <p:spPr bwMode="auto">
                <a:xfrm>
                  <a:off x="1820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8" name="Oval 264"/>
                <p:cNvSpPr>
                  <a:spLocks noChangeArrowheads="1"/>
                </p:cNvSpPr>
                <p:nvPr/>
              </p:nvSpPr>
              <p:spPr bwMode="auto">
                <a:xfrm>
                  <a:off x="1847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29" name="Oval 265"/>
                <p:cNvSpPr>
                  <a:spLocks noChangeArrowheads="1"/>
                </p:cNvSpPr>
                <p:nvPr/>
              </p:nvSpPr>
              <p:spPr bwMode="auto">
                <a:xfrm>
                  <a:off x="1793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0" name="Oval 266"/>
                <p:cNvSpPr>
                  <a:spLocks noChangeArrowheads="1"/>
                </p:cNvSpPr>
                <p:nvPr/>
              </p:nvSpPr>
              <p:spPr bwMode="auto">
                <a:xfrm>
                  <a:off x="1820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1" name="Oval 267"/>
                <p:cNvSpPr>
                  <a:spLocks noChangeArrowheads="1"/>
                </p:cNvSpPr>
                <p:nvPr/>
              </p:nvSpPr>
              <p:spPr bwMode="auto">
                <a:xfrm>
                  <a:off x="1847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2" name="Oval 268"/>
                <p:cNvSpPr>
                  <a:spLocks noChangeArrowheads="1"/>
                </p:cNvSpPr>
                <p:nvPr/>
              </p:nvSpPr>
              <p:spPr bwMode="auto">
                <a:xfrm>
                  <a:off x="1740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3" name="Oval 269"/>
                <p:cNvSpPr>
                  <a:spLocks noChangeArrowheads="1"/>
                </p:cNvSpPr>
                <p:nvPr/>
              </p:nvSpPr>
              <p:spPr bwMode="auto">
                <a:xfrm>
                  <a:off x="1766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4" name="Oval 270"/>
                <p:cNvSpPr>
                  <a:spLocks noChangeArrowheads="1"/>
                </p:cNvSpPr>
                <p:nvPr/>
              </p:nvSpPr>
              <p:spPr bwMode="auto">
                <a:xfrm>
                  <a:off x="1793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5" name="Oval 271"/>
                <p:cNvSpPr>
                  <a:spLocks noChangeArrowheads="1"/>
                </p:cNvSpPr>
                <p:nvPr/>
              </p:nvSpPr>
              <p:spPr bwMode="auto">
                <a:xfrm>
                  <a:off x="1820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6" name="Oval 272"/>
                <p:cNvSpPr>
                  <a:spLocks noChangeArrowheads="1"/>
                </p:cNvSpPr>
                <p:nvPr/>
              </p:nvSpPr>
              <p:spPr bwMode="auto">
                <a:xfrm>
                  <a:off x="1847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7" name="Oval 273"/>
                <p:cNvSpPr>
                  <a:spLocks noChangeArrowheads="1"/>
                </p:cNvSpPr>
                <p:nvPr/>
              </p:nvSpPr>
              <p:spPr bwMode="auto">
                <a:xfrm>
                  <a:off x="1739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38" name="Oval 274"/>
                <p:cNvSpPr>
                  <a:spLocks noChangeArrowheads="1"/>
                </p:cNvSpPr>
                <p:nvPr/>
              </p:nvSpPr>
              <p:spPr bwMode="auto">
                <a:xfrm>
                  <a:off x="1766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39" name="Group 275"/>
              <p:cNvGrpSpPr>
                <a:grpSpLocks/>
              </p:cNvGrpSpPr>
              <p:nvPr/>
            </p:nvGrpSpPr>
            <p:grpSpPr bwMode="auto">
              <a:xfrm>
                <a:off x="1868" y="2085"/>
                <a:ext cx="23" cy="18"/>
                <a:chOff x="1868" y="2085"/>
                <a:chExt cx="23" cy="18"/>
              </a:xfrm>
            </p:grpSpPr>
            <p:sp>
              <p:nvSpPr>
                <p:cNvPr id="318740" name="Oval 276"/>
                <p:cNvSpPr>
                  <a:spLocks noChangeArrowheads="1"/>
                </p:cNvSpPr>
                <p:nvPr/>
              </p:nvSpPr>
              <p:spPr bwMode="auto">
                <a:xfrm>
                  <a:off x="1868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1" name="Oval 277"/>
                <p:cNvSpPr>
                  <a:spLocks noChangeArrowheads="1"/>
                </p:cNvSpPr>
                <p:nvPr/>
              </p:nvSpPr>
              <p:spPr bwMode="auto">
                <a:xfrm>
                  <a:off x="1870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2" name="Oval 278"/>
                <p:cNvSpPr>
                  <a:spLocks noChangeArrowheads="1"/>
                </p:cNvSpPr>
                <p:nvPr/>
              </p:nvSpPr>
              <p:spPr bwMode="auto">
                <a:xfrm>
                  <a:off x="1875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3" name="Oval 279"/>
                <p:cNvSpPr>
                  <a:spLocks noChangeArrowheads="1"/>
                </p:cNvSpPr>
                <p:nvPr/>
              </p:nvSpPr>
              <p:spPr bwMode="auto">
                <a:xfrm>
                  <a:off x="1873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4" name="Oval 280"/>
                <p:cNvSpPr>
                  <a:spLocks noChangeArrowheads="1"/>
                </p:cNvSpPr>
                <p:nvPr/>
              </p:nvSpPr>
              <p:spPr bwMode="auto">
                <a:xfrm>
                  <a:off x="1873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5" name="Oval 281"/>
                <p:cNvSpPr>
                  <a:spLocks noChangeArrowheads="1"/>
                </p:cNvSpPr>
                <p:nvPr/>
              </p:nvSpPr>
              <p:spPr bwMode="auto">
                <a:xfrm>
                  <a:off x="1883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6" name="Oval 282"/>
                <p:cNvSpPr>
                  <a:spLocks noChangeArrowheads="1"/>
                </p:cNvSpPr>
                <p:nvPr/>
              </p:nvSpPr>
              <p:spPr bwMode="auto">
                <a:xfrm>
                  <a:off x="1880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7" name="Oval 283"/>
                <p:cNvSpPr>
                  <a:spLocks noChangeArrowheads="1"/>
                </p:cNvSpPr>
                <p:nvPr/>
              </p:nvSpPr>
              <p:spPr bwMode="auto">
                <a:xfrm>
                  <a:off x="1878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8" name="Oval 284"/>
                <p:cNvSpPr>
                  <a:spLocks noChangeArrowheads="1"/>
                </p:cNvSpPr>
                <p:nvPr/>
              </p:nvSpPr>
              <p:spPr bwMode="auto">
                <a:xfrm>
                  <a:off x="1878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49" name="Group 285"/>
              <p:cNvGrpSpPr>
                <a:grpSpLocks/>
              </p:cNvGrpSpPr>
              <p:nvPr/>
            </p:nvGrpSpPr>
            <p:grpSpPr bwMode="auto">
              <a:xfrm>
                <a:off x="1868" y="2124"/>
                <a:ext cx="23" cy="22"/>
                <a:chOff x="1868" y="2124"/>
                <a:chExt cx="23" cy="22"/>
              </a:xfrm>
            </p:grpSpPr>
            <p:sp>
              <p:nvSpPr>
                <p:cNvPr id="318750" name="Oval 286"/>
                <p:cNvSpPr>
                  <a:spLocks noChangeArrowheads="1"/>
                </p:cNvSpPr>
                <p:nvPr/>
              </p:nvSpPr>
              <p:spPr bwMode="auto">
                <a:xfrm>
                  <a:off x="1868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51" name="Oval 287"/>
                <p:cNvSpPr>
                  <a:spLocks noChangeArrowheads="1"/>
                </p:cNvSpPr>
                <p:nvPr/>
              </p:nvSpPr>
              <p:spPr bwMode="auto">
                <a:xfrm>
                  <a:off x="1870" y="212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52" name="Oval 288"/>
                <p:cNvSpPr>
                  <a:spLocks noChangeArrowheads="1"/>
                </p:cNvSpPr>
                <p:nvPr/>
              </p:nvSpPr>
              <p:spPr bwMode="auto">
                <a:xfrm>
                  <a:off x="1874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53" name="Oval 289"/>
                <p:cNvSpPr>
                  <a:spLocks noChangeArrowheads="1"/>
                </p:cNvSpPr>
                <p:nvPr/>
              </p:nvSpPr>
              <p:spPr bwMode="auto">
                <a:xfrm>
                  <a:off x="1873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754" name="Group 290"/>
                <p:cNvGrpSpPr>
                  <a:grpSpLocks/>
                </p:cNvGrpSpPr>
                <p:nvPr/>
              </p:nvGrpSpPr>
              <p:grpSpPr bwMode="auto">
                <a:xfrm>
                  <a:off x="1868" y="2135"/>
                  <a:ext cx="13" cy="8"/>
                  <a:chOff x="1868" y="2135"/>
                  <a:chExt cx="13" cy="8"/>
                </a:xfrm>
              </p:grpSpPr>
              <p:sp>
                <p:nvSpPr>
                  <p:cNvPr id="318755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1868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56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757" name="Oval 293"/>
                <p:cNvSpPr>
                  <a:spLocks noChangeArrowheads="1"/>
                </p:cNvSpPr>
                <p:nvPr/>
              </p:nvSpPr>
              <p:spPr bwMode="auto">
                <a:xfrm>
                  <a:off x="1875" y="213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58" name="Oval 294"/>
                <p:cNvSpPr>
                  <a:spLocks noChangeArrowheads="1"/>
                </p:cNvSpPr>
                <p:nvPr/>
              </p:nvSpPr>
              <p:spPr bwMode="auto">
                <a:xfrm>
                  <a:off x="1883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59" name="Oval 295"/>
                <p:cNvSpPr>
                  <a:spLocks noChangeArrowheads="1"/>
                </p:cNvSpPr>
                <p:nvPr/>
              </p:nvSpPr>
              <p:spPr bwMode="auto">
                <a:xfrm>
                  <a:off x="1880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60" name="Oval 296"/>
                <p:cNvSpPr>
                  <a:spLocks noChangeArrowheads="1"/>
                </p:cNvSpPr>
                <p:nvPr/>
              </p:nvSpPr>
              <p:spPr bwMode="auto">
                <a:xfrm>
                  <a:off x="1877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761" name="Group 297"/>
                <p:cNvGrpSpPr>
                  <a:grpSpLocks/>
                </p:cNvGrpSpPr>
                <p:nvPr/>
              </p:nvGrpSpPr>
              <p:grpSpPr bwMode="auto">
                <a:xfrm>
                  <a:off x="1878" y="2134"/>
                  <a:ext cx="13" cy="8"/>
                  <a:chOff x="1878" y="2134"/>
                  <a:chExt cx="13" cy="8"/>
                </a:xfrm>
              </p:grpSpPr>
              <p:sp>
                <p:nvSpPr>
                  <p:cNvPr id="318762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1883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63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1878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18764" name="Group 300"/>
            <p:cNvGrpSpPr>
              <a:grpSpLocks/>
            </p:cNvGrpSpPr>
            <p:nvPr/>
          </p:nvGrpSpPr>
          <p:grpSpPr bwMode="auto">
            <a:xfrm>
              <a:off x="2835068" y="2400124"/>
              <a:ext cx="601955" cy="644800"/>
              <a:chOff x="2548" y="1487"/>
              <a:chExt cx="693" cy="686"/>
            </a:xfrm>
          </p:grpSpPr>
          <p:sp>
            <p:nvSpPr>
              <p:cNvPr id="318765" name="Freeform 301"/>
              <p:cNvSpPr>
                <a:spLocks/>
              </p:cNvSpPr>
              <p:nvPr/>
            </p:nvSpPr>
            <p:spPr bwMode="auto">
              <a:xfrm>
                <a:off x="2548" y="1487"/>
                <a:ext cx="347" cy="686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280" y="67"/>
                  </a:cxn>
                  <a:cxn ang="0">
                    <a:pos x="312" y="104"/>
                  </a:cxn>
                  <a:cxn ang="0">
                    <a:pos x="312" y="564"/>
                  </a:cxn>
                  <a:cxn ang="0">
                    <a:pos x="193" y="599"/>
                  </a:cxn>
                  <a:cxn ang="0">
                    <a:pos x="193" y="675"/>
                  </a:cxn>
                  <a:cxn ang="0">
                    <a:pos x="203" y="685"/>
                  </a:cxn>
                  <a:cxn ang="0">
                    <a:pos x="320" y="685"/>
                  </a:cxn>
                  <a:cxn ang="0">
                    <a:pos x="346" y="685"/>
                  </a:cxn>
                </a:cxnLst>
                <a:rect l="0" t="0" r="r" b="b"/>
                <a:pathLst>
                  <a:path w="347" h="686">
                    <a:moveTo>
                      <a:pt x="34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280" y="67"/>
                    </a:lnTo>
                    <a:lnTo>
                      <a:pt x="312" y="104"/>
                    </a:lnTo>
                    <a:lnTo>
                      <a:pt x="312" y="564"/>
                    </a:lnTo>
                    <a:lnTo>
                      <a:pt x="193" y="599"/>
                    </a:lnTo>
                    <a:lnTo>
                      <a:pt x="193" y="675"/>
                    </a:lnTo>
                    <a:lnTo>
                      <a:pt x="203" y="685"/>
                    </a:lnTo>
                    <a:lnTo>
                      <a:pt x="320" y="685"/>
                    </a:lnTo>
                    <a:lnTo>
                      <a:pt x="346" y="68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766" name="Group 302"/>
              <p:cNvGrpSpPr>
                <a:grpSpLocks/>
              </p:cNvGrpSpPr>
              <p:nvPr/>
            </p:nvGrpSpPr>
            <p:grpSpPr bwMode="auto">
              <a:xfrm>
                <a:off x="2894" y="1487"/>
                <a:ext cx="347" cy="686"/>
                <a:chOff x="2894" y="1487"/>
                <a:chExt cx="347" cy="686"/>
              </a:xfrm>
            </p:grpSpPr>
            <p:sp>
              <p:nvSpPr>
                <p:cNvPr id="318767" name="Freeform 303"/>
                <p:cNvSpPr>
                  <a:spLocks/>
                </p:cNvSpPr>
                <p:nvPr/>
              </p:nvSpPr>
              <p:spPr bwMode="auto">
                <a:xfrm>
                  <a:off x="2894" y="1487"/>
                  <a:ext cx="347" cy="6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" y="0"/>
                    </a:cxn>
                    <a:cxn ang="0">
                      <a:pos x="346" y="35"/>
                    </a:cxn>
                    <a:cxn ang="0">
                      <a:pos x="65" y="67"/>
                    </a:cxn>
                    <a:cxn ang="0">
                      <a:pos x="33" y="104"/>
                    </a:cxn>
                    <a:cxn ang="0">
                      <a:pos x="33" y="564"/>
                    </a:cxn>
                    <a:cxn ang="0">
                      <a:pos x="152" y="599"/>
                    </a:cxn>
                    <a:cxn ang="0">
                      <a:pos x="152" y="675"/>
                    </a:cxn>
                    <a:cxn ang="0">
                      <a:pos x="142" y="685"/>
                    </a:cxn>
                    <a:cxn ang="0">
                      <a:pos x="25" y="685"/>
                    </a:cxn>
                    <a:cxn ang="0">
                      <a:pos x="0" y="685"/>
                    </a:cxn>
                  </a:cxnLst>
                  <a:rect l="0" t="0" r="r" b="b"/>
                  <a:pathLst>
                    <a:path w="347" h="686">
                      <a:moveTo>
                        <a:pt x="0" y="0"/>
                      </a:moveTo>
                      <a:lnTo>
                        <a:pt x="346" y="0"/>
                      </a:lnTo>
                      <a:lnTo>
                        <a:pt x="346" y="35"/>
                      </a:lnTo>
                      <a:lnTo>
                        <a:pt x="65" y="67"/>
                      </a:lnTo>
                      <a:lnTo>
                        <a:pt x="33" y="104"/>
                      </a:lnTo>
                      <a:lnTo>
                        <a:pt x="33" y="564"/>
                      </a:lnTo>
                      <a:lnTo>
                        <a:pt x="152" y="599"/>
                      </a:lnTo>
                      <a:lnTo>
                        <a:pt x="152" y="675"/>
                      </a:lnTo>
                      <a:lnTo>
                        <a:pt x="142" y="685"/>
                      </a:lnTo>
                      <a:lnTo>
                        <a:pt x="25" y="685"/>
                      </a:lnTo>
                      <a:lnTo>
                        <a:pt x="0" y="685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768" name="Group 304"/>
                <p:cNvGrpSpPr>
                  <a:grpSpLocks/>
                </p:cNvGrpSpPr>
                <p:nvPr/>
              </p:nvGrpSpPr>
              <p:grpSpPr bwMode="auto">
                <a:xfrm>
                  <a:off x="2914" y="2085"/>
                  <a:ext cx="116" cy="63"/>
                  <a:chOff x="2914" y="2085"/>
                  <a:chExt cx="116" cy="63"/>
                </a:xfrm>
              </p:grpSpPr>
              <p:sp>
                <p:nvSpPr>
                  <p:cNvPr id="318769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2968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0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1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2915" y="208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2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2968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3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4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2914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5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6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2995" y="2112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7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2968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8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79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2915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80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81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2996" y="2140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782" name="Group 318"/>
              <p:cNvGrpSpPr>
                <a:grpSpLocks/>
              </p:cNvGrpSpPr>
              <p:nvPr/>
            </p:nvGrpSpPr>
            <p:grpSpPr bwMode="auto">
              <a:xfrm>
                <a:off x="2880" y="1527"/>
                <a:ext cx="32" cy="130"/>
                <a:chOff x="2880" y="1527"/>
                <a:chExt cx="32" cy="130"/>
              </a:xfrm>
            </p:grpSpPr>
            <p:sp>
              <p:nvSpPr>
                <p:cNvPr id="318783" name="Oval 319"/>
                <p:cNvSpPr>
                  <a:spLocks noChangeArrowheads="1"/>
                </p:cNvSpPr>
                <p:nvPr/>
              </p:nvSpPr>
              <p:spPr bwMode="auto">
                <a:xfrm>
                  <a:off x="2904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4" name="Oval 320"/>
                <p:cNvSpPr>
                  <a:spLocks noChangeArrowheads="1"/>
                </p:cNvSpPr>
                <p:nvPr/>
              </p:nvSpPr>
              <p:spPr bwMode="auto">
                <a:xfrm>
                  <a:off x="2904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5" name="Oval 321"/>
                <p:cNvSpPr>
                  <a:spLocks noChangeArrowheads="1"/>
                </p:cNvSpPr>
                <p:nvPr/>
              </p:nvSpPr>
              <p:spPr bwMode="auto">
                <a:xfrm>
                  <a:off x="2904" y="1527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6" name="Oval 322"/>
                <p:cNvSpPr>
                  <a:spLocks noChangeArrowheads="1"/>
                </p:cNvSpPr>
                <p:nvPr/>
              </p:nvSpPr>
              <p:spPr bwMode="auto">
                <a:xfrm>
                  <a:off x="2904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7" name="Oval 323"/>
                <p:cNvSpPr>
                  <a:spLocks noChangeArrowheads="1"/>
                </p:cNvSpPr>
                <p:nvPr/>
              </p:nvSpPr>
              <p:spPr bwMode="auto">
                <a:xfrm>
                  <a:off x="2904" y="161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8" name="Oval 324"/>
                <p:cNvSpPr>
                  <a:spLocks noChangeArrowheads="1"/>
                </p:cNvSpPr>
                <p:nvPr/>
              </p:nvSpPr>
              <p:spPr bwMode="auto">
                <a:xfrm>
                  <a:off x="2880" y="158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89" name="Oval 325"/>
                <p:cNvSpPr>
                  <a:spLocks noChangeArrowheads="1"/>
                </p:cNvSpPr>
                <p:nvPr/>
              </p:nvSpPr>
              <p:spPr bwMode="auto">
                <a:xfrm>
                  <a:off x="2880" y="155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0" name="Oval 326"/>
                <p:cNvSpPr>
                  <a:spLocks noChangeArrowheads="1"/>
                </p:cNvSpPr>
                <p:nvPr/>
              </p:nvSpPr>
              <p:spPr bwMode="auto">
                <a:xfrm>
                  <a:off x="2880" y="152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1" name="Oval 327"/>
                <p:cNvSpPr>
                  <a:spLocks noChangeArrowheads="1"/>
                </p:cNvSpPr>
                <p:nvPr/>
              </p:nvSpPr>
              <p:spPr bwMode="auto">
                <a:xfrm>
                  <a:off x="2880" y="164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2" name="Oval 328"/>
                <p:cNvSpPr>
                  <a:spLocks noChangeArrowheads="1"/>
                </p:cNvSpPr>
                <p:nvPr/>
              </p:nvSpPr>
              <p:spPr bwMode="auto">
                <a:xfrm>
                  <a:off x="2880" y="161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93" name="Group 329"/>
              <p:cNvGrpSpPr>
                <a:grpSpLocks/>
              </p:cNvGrpSpPr>
              <p:nvPr/>
            </p:nvGrpSpPr>
            <p:grpSpPr bwMode="auto">
              <a:xfrm>
                <a:off x="2880" y="1679"/>
                <a:ext cx="32" cy="39"/>
                <a:chOff x="2880" y="1679"/>
                <a:chExt cx="32" cy="39"/>
              </a:xfrm>
            </p:grpSpPr>
            <p:sp>
              <p:nvSpPr>
                <p:cNvPr id="318794" name="Oval 330"/>
                <p:cNvSpPr>
                  <a:spLocks noChangeArrowheads="1"/>
                </p:cNvSpPr>
                <p:nvPr/>
              </p:nvSpPr>
              <p:spPr bwMode="auto">
                <a:xfrm>
                  <a:off x="2904" y="170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5" name="Oval 331"/>
                <p:cNvSpPr>
                  <a:spLocks noChangeArrowheads="1"/>
                </p:cNvSpPr>
                <p:nvPr/>
              </p:nvSpPr>
              <p:spPr bwMode="auto">
                <a:xfrm>
                  <a:off x="2904" y="167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6" name="Oval 332"/>
                <p:cNvSpPr>
                  <a:spLocks noChangeArrowheads="1"/>
                </p:cNvSpPr>
                <p:nvPr/>
              </p:nvSpPr>
              <p:spPr bwMode="auto">
                <a:xfrm>
                  <a:off x="2880" y="171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97" name="Oval 333"/>
                <p:cNvSpPr>
                  <a:spLocks noChangeArrowheads="1"/>
                </p:cNvSpPr>
                <p:nvPr/>
              </p:nvSpPr>
              <p:spPr bwMode="auto">
                <a:xfrm>
                  <a:off x="2880" y="168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798" name="Group 334"/>
              <p:cNvGrpSpPr>
                <a:grpSpLocks/>
              </p:cNvGrpSpPr>
              <p:nvPr/>
            </p:nvGrpSpPr>
            <p:grpSpPr bwMode="auto">
              <a:xfrm>
                <a:off x="2760" y="2085"/>
                <a:ext cx="116" cy="63"/>
                <a:chOff x="2760" y="2085"/>
                <a:chExt cx="116" cy="63"/>
              </a:xfrm>
            </p:grpSpPr>
            <p:sp>
              <p:nvSpPr>
                <p:cNvPr id="318799" name="Oval 335"/>
                <p:cNvSpPr>
                  <a:spLocks noChangeArrowheads="1"/>
                </p:cNvSpPr>
                <p:nvPr/>
              </p:nvSpPr>
              <p:spPr bwMode="auto">
                <a:xfrm>
                  <a:off x="2814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0" name="Oval 336"/>
                <p:cNvSpPr>
                  <a:spLocks noChangeArrowheads="1"/>
                </p:cNvSpPr>
                <p:nvPr/>
              </p:nvSpPr>
              <p:spPr bwMode="auto">
                <a:xfrm>
                  <a:off x="2841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1" name="Oval 337"/>
                <p:cNvSpPr>
                  <a:spLocks noChangeArrowheads="1"/>
                </p:cNvSpPr>
                <p:nvPr/>
              </p:nvSpPr>
              <p:spPr bwMode="auto">
                <a:xfrm>
                  <a:off x="2868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2" name="Oval 338"/>
                <p:cNvSpPr>
                  <a:spLocks noChangeArrowheads="1"/>
                </p:cNvSpPr>
                <p:nvPr/>
              </p:nvSpPr>
              <p:spPr bwMode="auto">
                <a:xfrm>
                  <a:off x="2814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3" name="Oval 339"/>
                <p:cNvSpPr>
                  <a:spLocks noChangeArrowheads="1"/>
                </p:cNvSpPr>
                <p:nvPr/>
              </p:nvSpPr>
              <p:spPr bwMode="auto">
                <a:xfrm>
                  <a:off x="2841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4" name="Oval 340"/>
                <p:cNvSpPr>
                  <a:spLocks noChangeArrowheads="1"/>
                </p:cNvSpPr>
                <p:nvPr/>
              </p:nvSpPr>
              <p:spPr bwMode="auto">
                <a:xfrm>
                  <a:off x="2868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5" name="Oval 341"/>
                <p:cNvSpPr>
                  <a:spLocks noChangeArrowheads="1"/>
                </p:cNvSpPr>
                <p:nvPr/>
              </p:nvSpPr>
              <p:spPr bwMode="auto">
                <a:xfrm>
                  <a:off x="2761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6" name="Oval 342"/>
                <p:cNvSpPr>
                  <a:spLocks noChangeArrowheads="1"/>
                </p:cNvSpPr>
                <p:nvPr/>
              </p:nvSpPr>
              <p:spPr bwMode="auto">
                <a:xfrm>
                  <a:off x="2787" y="2112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7" name="Oval 343"/>
                <p:cNvSpPr>
                  <a:spLocks noChangeArrowheads="1"/>
                </p:cNvSpPr>
                <p:nvPr/>
              </p:nvSpPr>
              <p:spPr bwMode="auto">
                <a:xfrm>
                  <a:off x="2814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8" name="Oval 344"/>
                <p:cNvSpPr>
                  <a:spLocks noChangeArrowheads="1"/>
                </p:cNvSpPr>
                <p:nvPr/>
              </p:nvSpPr>
              <p:spPr bwMode="auto">
                <a:xfrm>
                  <a:off x="2841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09" name="Oval 345"/>
                <p:cNvSpPr>
                  <a:spLocks noChangeArrowheads="1"/>
                </p:cNvSpPr>
                <p:nvPr/>
              </p:nvSpPr>
              <p:spPr bwMode="auto">
                <a:xfrm>
                  <a:off x="2868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0" name="Oval 346"/>
                <p:cNvSpPr>
                  <a:spLocks noChangeArrowheads="1"/>
                </p:cNvSpPr>
                <p:nvPr/>
              </p:nvSpPr>
              <p:spPr bwMode="auto">
                <a:xfrm>
                  <a:off x="2760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1" name="Oval 347"/>
                <p:cNvSpPr>
                  <a:spLocks noChangeArrowheads="1"/>
                </p:cNvSpPr>
                <p:nvPr/>
              </p:nvSpPr>
              <p:spPr bwMode="auto">
                <a:xfrm>
                  <a:off x="2787" y="214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812" name="Group 348"/>
              <p:cNvGrpSpPr>
                <a:grpSpLocks/>
              </p:cNvGrpSpPr>
              <p:nvPr/>
            </p:nvGrpSpPr>
            <p:grpSpPr bwMode="auto">
              <a:xfrm>
                <a:off x="2889" y="2085"/>
                <a:ext cx="23" cy="18"/>
                <a:chOff x="2889" y="2085"/>
                <a:chExt cx="23" cy="18"/>
              </a:xfrm>
            </p:grpSpPr>
            <p:sp>
              <p:nvSpPr>
                <p:cNvPr id="318813" name="Oval 349"/>
                <p:cNvSpPr>
                  <a:spLocks noChangeArrowheads="1"/>
                </p:cNvSpPr>
                <p:nvPr/>
              </p:nvSpPr>
              <p:spPr bwMode="auto">
                <a:xfrm>
                  <a:off x="2889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4" name="Oval 350"/>
                <p:cNvSpPr>
                  <a:spLocks noChangeArrowheads="1"/>
                </p:cNvSpPr>
                <p:nvPr/>
              </p:nvSpPr>
              <p:spPr bwMode="auto">
                <a:xfrm>
                  <a:off x="2891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5" name="Oval 351"/>
                <p:cNvSpPr>
                  <a:spLocks noChangeArrowheads="1"/>
                </p:cNvSpPr>
                <p:nvPr/>
              </p:nvSpPr>
              <p:spPr bwMode="auto">
                <a:xfrm>
                  <a:off x="2896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6" name="Oval 352"/>
                <p:cNvSpPr>
                  <a:spLocks noChangeArrowheads="1"/>
                </p:cNvSpPr>
                <p:nvPr/>
              </p:nvSpPr>
              <p:spPr bwMode="auto">
                <a:xfrm>
                  <a:off x="2894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7" name="Oval 353"/>
                <p:cNvSpPr>
                  <a:spLocks noChangeArrowheads="1"/>
                </p:cNvSpPr>
                <p:nvPr/>
              </p:nvSpPr>
              <p:spPr bwMode="auto">
                <a:xfrm>
                  <a:off x="2894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8" name="Oval 354"/>
                <p:cNvSpPr>
                  <a:spLocks noChangeArrowheads="1"/>
                </p:cNvSpPr>
                <p:nvPr/>
              </p:nvSpPr>
              <p:spPr bwMode="auto">
                <a:xfrm>
                  <a:off x="2904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19" name="Oval 355"/>
                <p:cNvSpPr>
                  <a:spLocks noChangeArrowheads="1"/>
                </p:cNvSpPr>
                <p:nvPr/>
              </p:nvSpPr>
              <p:spPr bwMode="auto">
                <a:xfrm>
                  <a:off x="2901" y="208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20" name="Oval 356"/>
                <p:cNvSpPr>
                  <a:spLocks noChangeArrowheads="1"/>
                </p:cNvSpPr>
                <p:nvPr/>
              </p:nvSpPr>
              <p:spPr bwMode="auto">
                <a:xfrm>
                  <a:off x="2899" y="2090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21" name="Oval 357"/>
                <p:cNvSpPr>
                  <a:spLocks noChangeArrowheads="1"/>
                </p:cNvSpPr>
                <p:nvPr/>
              </p:nvSpPr>
              <p:spPr bwMode="auto">
                <a:xfrm>
                  <a:off x="2899" y="209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8822" name="Group 358"/>
              <p:cNvGrpSpPr>
                <a:grpSpLocks/>
              </p:cNvGrpSpPr>
              <p:nvPr/>
            </p:nvGrpSpPr>
            <p:grpSpPr bwMode="auto">
              <a:xfrm>
                <a:off x="2889" y="2124"/>
                <a:ext cx="23" cy="22"/>
                <a:chOff x="2889" y="2124"/>
                <a:chExt cx="23" cy="22"/>
              </a:xfrm>
            </p:grpSpPr>
            <p:sp>
              <p:nvSpPr>
                <p:cNvPr id="318823" name="Oval 359"/>
                <p:cNvSpPr>
                  <a:spLocks noChangeArrowheads="1"/>
                </p:cNvSpPr>
                <p:nvPr/>
              </p:nvSpPr>
              <p:spPr bwMode="auto">
                <a:xfrm>
                  <a:off x="2889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24" name="Oval 360"/>
                <p:cNvSpPr>
                  <a:spLocks noChangeArrowheads="1"/>
                </p:cNvSpPr>
                <p:nvPr/>
              </p:nvSpPr>
              <p:spPr bwMode="auto">
                <a:xfrm>
                  <a:off x="2891" y="2124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25" name="Oval 361"/>
                <p:cNvSpPr>
                  <a:spLocks noChangeArrowheads="1"/>
                </p:cNvSpPr>
                <p:nvPr/>
              </p:nvSpPr>
              <p:spPr bwMode="auto">
                <a:xfrm>
                  <a:off x="2895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26" name="Oval 362"/>
                <p:cNvSpPr>
                  <a:spLocks noChangeArrowheads="1"/>
                </p:cNvSpPr>
                <p:nvPr/>
              </p:nvSpPr>
              <p:spPr bwMode="auto">
                <a:xfrm>
                  <a:off x="2894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827" name="Group 363"/>
                <p:cNvGrpSpPr>
                  <a:grpSpLocks/>
                </p:cNvGrpSpPr>
                <p:nvPr/>
              </p:nvGrpSpPr>
              <p:grpSpPr bwMode="auto">
                <a:xfrm>
                  <a:off x="2889" y="2135"/>
                  <a:ext cx="13" cy="8"/>
                  <a:chOff x="2889" y="2135"/>
                  <a:chExt cx="13" cy="8"/>
                </a:xfrm>
              </p:grpSpPr>
              <p:sp>
                <p:nvSpPr>
                  <p:cNvPr id="318828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2889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829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2894" y="2135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830" name="Oval 366"/>
                <p:cNvSpPr>
                  <a:spLocks noChangeArrowheads="1"/>
                </p:cNvSpPr>
                <p:nvPr/>
              </p:nvSpPr>
              <p:spPr bwMode="auto">
                <a:xfrm>
                  <a:off x="2896" y="2138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31" name="Oval 367"/>
                <p:cNvSpPr>
                  <a:spLocks noChangeArrowheads="1"/>
                </p:cNvSpPr>
                <p:nvPr/>
              </p:nvSpPr>
              <p:spPr bwMode="auto">
                <a:xfrm>
                  <a:off x="2904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32" name="Oval 368"/>
                <p:cNvSpPr>
                  <a:spLocks noChangeArrowheads="1"/>
                </p:cNvSpPr>
                <p:nvPr/>
              </p:nvSpPr>
              <p:spPr bwMode="auto">
                <a:xfrm>
                  <a:off x="2901" y="2125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33" name="Oval 369"/>
                <p:cNvSpPr>
                  <a:spLocks noChangeArrowheads="1"/>
                </p:cNvSpPr>
                <p:nvPr/>
              </p:nvSpPr>
              <p:spPr bwMode="auto">
                <a:xfrm>
                  <a:off x="2898" y="2129"/>
                  <a:ext cx="8" cy="8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8834" name="Group 370"/>
                <p:cNvGrpSpPr>
                  <a:grpSpLocks/>
                </p:cNvGrpSpPr>
                <p:nvPr/>
              </p:nvGrpSpPr>
              <p:grpSpPr bwMode="auto">
                <a:xfrm>
                  <a:off x="2899" y="2134"/>
                  <a:ext cx="13" cy="8"/>
                  <a:chOff x="2899" y="2134"/>
                  <a:chExt cx="13" cy="8"/>
                </a:xfrm>
              </p:grpSpPr>
              <p:sp>
                <p:nvSpPr>
                  <p:cNvPr id="318835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836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899" y="2134"/>
                    <a:ext cx="8" cy="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18837" name="Freeform 373"/>
            <p:cNvSpPr>
              <a:spLocks/>
            </p:cNvSpPr>
            <p:nvPr/>
          </p:nvSpPr>
          <p:spPr bwMode="auto">
            <a:xfrm>
              <a:off x="3131908" y="1895161"/>
              <a:ext cx="2368517" cy="500524"/>
            </a:xfrm>
            <a:custGeom>
              <a:avLst/>
              <a:gdLst/>
              <a:ahLst/>
              <a:cxnLst>
                <a:cxn ang="0">
                  <a:pos x="2" y="510"/>
                </a:cxn>
                <a:cxn ang="0">
                  <a:pos x="351" y="510"/>
                </a:cxn>
                <a:cxn ang="0">
                  <a:pos x="351" y="488"/>
                </a:cxn>
                <a:cxn ang="0">
                  <a:pos x="351" y="477"/>
                </a:cxn>
                <a:cxn ang="0">
                  <a:pos x="362" y="464"/>
                </a:cxn>
                <a:cxn ang="0">
                  <a:pos x="668" y="464"/>
                </a:cxn>
                <a:cxn ang="0">
                  <a:pos x="680" y="476"/>
                </a:cxn>
                <a:cxn ang="0">
                  <a:pos x="680" y="509"/>
                </a:cxn>
                <a:cxn ang="0">
                  <a:pos x="1372" y="509"/>
                </a:cxn>
                <a:cxn ang="0">
                  <a:pos x="1372" y="492"/>
                </a:cxn>
                <a:cxn ang="0">
                  <a:pos x="1372" y="501"/>
                </a:cxn>
                <a:cxn ang="0">
                  <a:pos x="1372" y="483"/>
                </a:cxn>
                <a:cxn ang="0">
                  <a:pos x="1372" y="485"/>
                </a:cxn>
                <a:cxn ang="0">
                  <a:pos x="1372" y="480"/>
                </a:cxn>
                <a:cxn ang="0">
                  <a:pos x="1389" y="464"/>
                </a:cxn>
                <a:cxn ang="0">
                  <a:pos x="1678" y="462"/>
                </a:cxn>
                <a:cxn ang="0">
                  <a:pos x="1695" y="476"/>
                </a:cxn>
                <a:cxn ang="0">
                  <a:pos x="1698" y="509"/>
                </a:cxn>
                <a:cxn ang="0">
                  <a:pos x="2390" y="510"/>
                </a:cxn>
                <a:cxn ang="0">
                  <a:pos x="2390" y="464"/>
                </a:cxn>
                <a:cxn ang="0">
                  <a:pos x="2459" y="443"/>
                </a:cxn>
                <a:cxn ang="0">
                  <a:pos x="2466" y="420"/>
                </a:cxn>
                <a:cxn ang="0">
                  <a:pos x="2481" y="437"/>
                </a:cxn>
                <a:cxn ang="0">
                  <a:pos x="2619" y="401"/>
                </a:cxn>
                <a:cxn ang="0">
                  <a:pos x="2627" y="377"/>
                </a:cxn>
                <a:cxn ang="0">
                  <a:pos x="2642" y="401"/>
                </a:cxn>
                <a:cxn ang="0">
                  <a:pos x="2662" y="401"/>
                </a:cxn>
                <a:cxn ang="0">
                  <a:pos x="2681" y="389"/>
                </a:cxn>
                <a:cxn ang="0">
                  <a:pos x="2727" y="15"/>
                </a:cxn>
                <a:cxn ang="0">
                  <a:pos x="2710" y="0"/>
                </a:cxn>
                <a:cxn ang="0">
                  <a:pos x="2612" y="3"/>
                </a:cxn>
                <a:cxn ang="0">
                  <a:pos x="2598" y="12"/>
                </a:cxn>
                <a:cxn ang="0">
                  <a:pos x="2556" y="209"/>
                </a:cxn>
                <a:cxn ang="0">
                  <a:pos x="2547" y="227"/>
                </a:cxn>
                <a:cxn ang="0">
                  <a:pos x="2539" y="240"/>
                </a:cxn>
                <a:cxn ang="0">
                  <a:pos x="2470" y="294"/>
                </a:cxn>
                <a:cxn ang="0">
                  <a:pos x="2470" y="357"/>
                </a:cxn>
                <a:cxn ang="0">
                  <a:pos x="0" y="348"/>
                </a:cxn>
              </a:cxnLst>
              <a:rect l="0" t="0" r="r" b="b"/>
              <a:pathLst>
                <a:path w="2728" h="511">
                  <a:moveTo>
                    <a:pt x="2" y="510"/>
                  </a:moveTo>
                  <a:lnTo>
                    <a:pt x="351" y="510"/>
                  </a:lnTo>
                  <a:lnTo>
                    <a:pt x="351" y="488"/>
                  </a:lnTo>
                  <a:lnTo>
                    <a:pt x="351" y="477"/>
                  </a:lnTo>
                  <a:lnTo>
                    <a:pt x="362" y="464"/>
                  </a:lnTo>
                  <a:lnTo>
                    <a:pt x="668" y="464"/>
                  </a:lnTo>
                  <a:lnTo>
                    <a:pt x="680" y="476"/>
                  </a:lnTo>
                  <a:lnTo>
                    <a:pt x="680" y="509"/>
                  </a:lnTo>
                  <a:lnTo>
                    <a:pt x="1372" y="509"/>
                  </a:lnTo>
                  <a:lnTo>
                    <a:pt x="1372" y="492"/>
                  </a:lnTo>
                  <a:lnTo>
                    <a:pt x="1372" y="501"/>
                  </a:lnTo>
                  <a:lnTo>
                    <a:pt x="1372" y="483"/>
                  </a:lnTo>
                  <a:lnTo>
                    <a:pt x="1372" y="485"/>
                  </a:lnTo>
                  <a:lnTo>
                    <a:pt x="1372" y="480"/>
                  </a:lnTo>
                  <a:lnTo>
                    <a:pt x="1389" y="464"/>
                  </a:lnTo>
                  <a:lnTo>
                    <a:pt x="1678" y="462"/>
                  </a:lnTo>
                  <a:lnTo>
                    <a:pt x="1695" y="476"/>
                  </a:lnTo>
                  <a:lnTo>
                    <a:pt x="1698" y="509"/>
                  </a:lnTo>
                  <a:lnTo>
                    <a:pt x="2390" y="510"/>
                  </a:lnTo>
                  <a:lnTo>
                    <a:pt x="2390" y="464"/>
                  </a:lnTo>
                  <a:lnTo>
                    <a:pt x="2459" y="443"/>
                  </a:lnTo>
                  <a:lnTo>
                    <a:pt x="2466" y="420"/>
                  </a:lnTo>
                  <a:lnTo>
                    <a:pt x="2481" y="437"/>
                  </a:lnTo>
                  <a:lnTo>
                    <a:pt x="2619" y="401"/>
                  </a:lnTo>
                  <a:lnTo>
                    <a:pt x="2627" y="377"/>
                  </a:lnTo>
                  <a:lnTo>
                    <a:pt x="2642" y="401"/>
                  </a:lnTo>
                  <a:lnTo>
                    <a:pt x="2662" y="401"/>
                  </a:lnTo>
                  <a:lnTo>
                    <a:pt x="2681" y="389"/>
                  </a:lnTo>
                  <a:lnTo>
                    <a:pt x="2727" y="15"/>
                  </a:lnTo>
                  <a:lnTo>
                    <a:pt x="2710" y="0"/>
                  </a:lnTo>
                  <a:lnTo>
                    <a:pt x="2612" y="3"/>
                  </a:lnTo>
                  <a:lnTo>
                    <a:pt x="2598" y="12"/>
                  </a:lnTo>
                  <a:lnTo>
                    <a:pt x="2556" y="209"/>
                  </a:lnTo>
                  <a:lnTo>
                    <a:pt x="2547" y="227"/>
                  </a:lnTo>
                  <a:lnTo>
                    <a:pt x="2539" y="240"/>
                  </a:lnTo>
                  <a:lnTo>
                    <a:pt x="2470" y="294"/>
                  </a:lnTo>
                  <a:lnTo>
                    <a:pt x="2470" y="357"/>
                  </a:lnTo>
                  <a:lnTo>
                    <a:pt x="0" y="348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838" name="Freeform 374"/>
            <p:cNvSpPr>
              <a:spLocks/>
            </p:cNvSpPr>
            <p:nvPr/>
          </p:nvSpPr>
          <p:spPr bwMode="auto">
            <a:xfrm>
              <a:off x="754083" y="1905148"/>
              <a:ext cx="2393340" cy="489427"/>
            </a:xfrm>
            <a:custGeom>
              <a:avLst/>
              <a:gdLst/>
              <a:ahLst/>
              <a:cxnLst>
                <a:cxn ang="0">
                  <a:pos x="2724" y="510"/>
                </a:cxn>
                <a:cxn ang="0">
                  <a:pos x="2375" y="510"/>
                </a:cxn>
                <a:cxn ang="0">
                  <a:pos x="2375" y="488"/>
                </a:cxn>
                <a:cxn ang="0">
                  <a:pos x="2375" y="477"/>
                </a:cxn>
                <a:cxn ang="0">
                  <a:pos x="2365" y="464"/>
                </a:cxn>
                <a:cxn ang="0">
                  <a:pos x="2059" y="464"/>
                </a:cxn>
                <a:cxn ang="0">
                  <a:pos x="2046" y="476"/>
                </a:cxn>
                <a:cxn ang="0">
                  <a:pos x="2046" y="509"/>
                </a:cxn>
                <a:cxn ang="0">
                  <a:pos x="1354" y="509"/>
                </a:cxn>
                <a:cxn ang="0">
                  <a:pos x="1354" y="492"/>
                </a:cxn>
                <a:cxn ang="0">
                  <a:pos x="1354" y="501"/>
                </a:cxn>
                <a:cxn ang="0">
                  <a:pos x="1354" y="483"/>
                </a:cxn>
                <a:cxn ang="0">
                  <a:pos x="1354" y="485"/>
                </a:cxn>
                <a:cxn ang="0">
                  <a:pos x="1354" y="480"/>
                </a:cxn>
                <a:cxn ang="0">
                  <a:pos x="1337" y="464"/>
                </a:cxn>
                <a:cxn ang="0">
                  <a:pos x="1049" y="462"/>
                </a:cxn>
                <a:cxn ang="0">
                  <a:pos x="1031" y="476"/>
                </a:cxn>
                <a:cxn ang="0">
                  <a:pos x="1028" y="509"/>
                </a:cxn>
                <a:cxn ang="0">
                  <a:pos x="337" y="510"/>
                </a:cxn>
                <a:cxn ang="0">
                  <a:pos x="337" y="464"/>
                </a:cxn>
                <a:cxn ang="0">
                  <a:pos x="268" y="443"/>
                </a:cxn>
                <a:cxn ang="0">
                  <a:pos x="260" y="420"/>
                </a:cxn>
                <a:cxn ang="0">
                  <a:pos x="246" y="437"/>
                </a:cxn>
                <a:cxn ang="0">
                  <a:pos x="108" y="401"/>
                </a:cxn>
                <a:cxn ang="0">
                  <a:pos x="99" y="377"/>
                </a:cxn>
                <a:cxn ang="0">
                  <a:pos x="85" y="401"/>
                </a:cxn>
                <a:cxn ang="0">
                  <a:pos x="65" y="401"/>
                </a:cxn>
                <a:cxn ang="0">
                  <a:pos x="46" y="389"/>
                </a:cxn>
                <a:cxn ang="0">
                  <a:pos x="0" y="15"/>
                </a:cxn>
                <a:cxn ang="0">
                  <a:pos x="16" y="0"/>
                </a:cxn>
                <a:cxn ang="0">
                  <a:pos x="114" y="3"/>
                </a:cxn>
                <a:cxn ang="0">
                  <a:pos x="129" y="12"/>
                </a:cxn>
                <a:cxn ang="0">
                  <a:pos x="171" y="209"/>
                </a:cxn>
                <a:cxn ang="0">
                  <a:pos x="179" y="227"/>
                </a:cxn>
                <a:cxn ang="0">
                  <a:pos x="188" y="240"/>
                </a:cxn>
                <a:cxn ang="0">
                  <a:pos x="256" y="294"/>
                </a:cxn>
                <a:cxn ang="0">
                  <a:pos x="256" y="357"/>
                </a:cxn>
                <a:cxn ang="0">
                  <a:pos x="2727" y="348"/>
                </a:cxn>
              </a:cxnLst>
              <a:rect l="0" t="0" r="r" b="b"/>
              <a:pathLst>
                <a:path w="2728" h="511">
                  <a:moveTo>
                    <a:pt x="2724" y="510"/>
                  </a:moveTo>
                  <a:lnTo>
                    <a:pt x="2375" y="510"/>
                  </a:lnTo>
                  <a:lnTo>
                    <a:pt x="2375" y="488"/>
                  </a:lnTo>
                  <a:lnTo>
                    <a:pt x="2375" y="477"/>
                  </a:lnTo>
                  <a:lnTo>
                    <a:pt x="2365" y="464"/>
                  </a:lnTo>
                  <a:lnTo>
                    <a:pt x="2059" y="464"/>
                  </a:lnTo>
                  <a:lnTo>
                    <a:pt x="2046" y="476"/>
                  </a:lnTo>
                  <a:lnTo>
                    <a:pt x="2046" y="509"/>
                  </a:lnTo>
                  <a:lnTo>
                    <a:pt x="1354" y="509"/>
                  </a:lnTo>
                  <a:lnTo>
                    <a:pt x="1354" y="492"/>
                  </a:lnTo>
                  <a:lnTo>
                    <a:pt x="1354" y="501"/>
                  </a:lnTo>
                  <a:lnTo>
                    <a:pt x="1354" y="483"/>
                  </a:lnTo>
                  <a:lnTo>
                    <a:pt x="1354" y="485"/>
                  </a:lnTo>
                  <a:lnTo>
                    <a:pt x="1354" y="480"/>
                  </a:lnTo>
                  <a:lnTo>
                    <a:pt x="1337" y="464"/>
                  </a:lnTo>
                  <a:lnTo>
                    <a:pt x="1049" y="462"/>
                  </a:lnTo>
                  <a:lnTo>
                    <a:pt x="1031" y="476"/>
                  </a:lnTo>
                  <a:lnTo>
                    <a:pt x="1028" y="509"/>
                  </a:lnTo>
                  <a:lnTo>
                    <a:pt x="337" y="510"/>
                  </a:lnTo>
                  <a:lnTo>
                    <a:pt x="337" y="464"/>
                  </a:lnTo>
                  <a:lnTo>
                    <a:pt x="268" y="443"/>
                  </a:lnTo>
                  <a:lnTo>
                    <a:pt x="260" y="420"/>
                  </a:lnTo>
                  <a:lnTo>
                    <a:pt x="246" y="437"/>
                  </a:lnTo>
                  <a:lnTo>
                    <a:pt x="108" y="401"/>
                  </a:lnTo>
                  <a:lnTo>
                    <a:pt x="99" y="377"/>
                  </a:lnTo>
                  <a:lnTo>
                    <a:pt x="85" y="401"/>
                  </a:lnTo>
                  <a:lnTo>
                    <a:pt x="65" y="401"/>
                  </a:lnTo>
                  <a:lnTo>
                    <a:pt x="46" y="389"/>
                  </a:lnTo>
                  <a:lnTo>
                    <a:pt x="0" y="15"/>
                  </a:lnTo>
                  <a:lnTo>
                    <a:pt x="16" y="0"/>
                  </a:lnTo>
                  <a:lnTo>
                    <a:pt x="114" y="3"/>
                  </a:lnTo>
                  <a:lnTo>
                    <a:pt x="129" y="12"/>
                  </a:lnTo>
                  <a:lnTo>
                    <a:pt x="171" y="209"/>
                  </a:lnTo>
                  <a:lnTo>
                    <a:pt x="179" y="227"/>
                  </a:lnTo>
                  <a:lnTo>
                    <a:pt x="188" y="240"/>
                  </a:lnTo>
                  <a:lnTo>
                    <a:pt x="256" y="294"/>
                  </a:lnTo>
                  <a:lnTo>
                    <a:pt x="256" y="357"/>
                  </a:lnTo>
                  <a:lnTo>
                    <a:pt x="2727" y="348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839" name="Freeform 375"/>
            <p:cNvSpPr>
              <a:spLocks/>
            </p:cNvSpPr>
            <p:nvPr/>
          </p:nvSpPr>
          <p:spPr bwMode="auto">
            <a:xfrm>
              <a:off x="752014" y="1904039"/>
              <a:ext cx="229612" cy="418398"/>
            </a:xfrm>
            <a:custGeom>
              <a:avLst/>
              <a:gdLst/>
              <a:ahLst/>
              <a:cxnLst>
                <a:cxn ang="0">
                  <a:pos x="222" y="362"/>
                </a:cxn>
                <a:cxn ang="0">
                  <a:pos x="210" y="377"/>
                </a:cxn>
                <a:cxn ang="0">
                  <a:pos x="93" y="347"/>
                </a:cxn>
                <a:cxn ang="0">
                  <a:pos x="86" y="324"/>
                </a:cxn>
                <a:cxn ang="0">
                  <a:pos x="72" y="347"/>
                </a:cxn>
                <a:cxn ang="0">
                  <a:pos x="56" y="347"/>
                </a:cxn>
                <a:cxn ang="0">
                  <a:pos x="39" y="336"/>
                </a:cxn>
                <a:cxn ang="0">
                  <a:pos x="0" y="14"/>
                </a:cxn>
                <a:cxn ang="0">
                  <a:pos x="18" y="0"/>
                </a:cxn>
                <a:cxn ang="0">
                  <a:pos x="98" y="3"/>
                </a:cxn>
                <a:cxn ang="0">
                  <a:pos x="113" y="11"/>
                </a:cxn>
                <a:cxn ang="0">
                  <a:pos x="147" y="182"/>
                </a:cxn>
                <a:cxn ang="0">
                  <a:pos x="156" y="198"/>
                </a:cxn>
                <a:cxn ang="0">
                  <a:pos x="161" y="212"/>
                </a:cxn>
                <a:cxn ang="0">
                  <a:pos x="219" y="255"/>
                </a:cxn>
                <a:cxn ang="0">
                  <a:pos x="219" y="308"/>
                </a:cxn>
                <a:cxn ang="0">
                  <a:pos x="222" y="362"/>
                </a:cxn>
              </a:cxnLst>
              <a:rect l="0" t="0" r="r" b="b"/>
              <a:pathLst>
                <a:path w="222" h="377">
                  <a:moveTo>
                    <a:pt x="222" y="362"/>
                  </a:moveTo>
                  <a:lnTo>
                    <a:pt x="210" y="377"/>
                  </a:lnTo>
                  <a:lnTo>
                    <a:pt x="93" y="347"/>
                  </a:lnTo>
                  <a:lnTo>
                    <a:pt x="86" y="324"/>
                  </a:lnTo>
                  <a:lnTo>
                    <a:pt x="72" y="347"/>
                  </a:lnTo>
                  <a:lnTo>
                    <a:pt x="56" y="347"/>
                  </a:lnTo>
                  <a:lnTo>
                    <a:pt x="39" y="336"/>
                  </a:lnTo>
                  <a:lnTo>
                    <a:pt x="0" y="14"/>
                  </a:lnTo>
                  <a:lnTo>
                    <a:pt x="18" y="0"/>
                  </a:lnTo>
                  <a:lnTo>
                    <a:pt x="98" y="3"/>
                  </a:lnTo>
                  <a:lnTo>
                    <a:pt x="113" y="11"/>
                  </a:lnTo>
                  <a:lnTo>
                    <a:pt x="147" y="182"/>
                  </a:lnTo>
                  <a:lnTo>
                    <a:pt x="156" y="198"/>
                  </a:lnTo>
                  <a:lnTo>
                    <a:pt x="161" y="212"/>
                  </a:lnTo>
                  <a:lnTo>
                    <a:pt x="219" y="255"/>
                  </a:lnTo>
                  <a:lnTo>
                    <a:pt x="219" y="308"/>
                  </a:lnTo>
                  <a:lnTo>
                    <a:pt x="222" y="3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840" name="Freeform 376"/>
            <p:cNvSpPr>
              <a:spLocks/>
            </p:cNvSpPr>
            <p:nvPr/>
          </p:nvSpPr>
          <p:spPr bwMode="auto">
            <a:xfrm flipH="1">
              <a:off x="5278053" y="1904039"/>
              <a:ext cx="229612" cy="418398"/>
            </a:xfrm>
            <a:custGeom>
              <a:avLst/>
              <a:gdLst/>
              <a:ahLst/>
              <a:cxnLst>
                <a:cxn ang="0">
                  <a:pos x="222" y="362"/>
                </a:cxn>
                <a:cxn ang="0">
                  <a:pos x="210" y="377"/>
                </a:cxn>
                <a:cxn ang="0">
                  <a:pos x="93" y="347"/>
                </a:cxn>
                <a:cxn ang="0">
                  <a:pos x="86" y="324"/>
                </a:cxn>
                <a:cxn ang="0">
                  <a:pos x="72" y="347"/>
                </a:cxn>
                <a:cxn ang="0">
                  <a:pos x="56" y="347"/>
                </a:cxn>
                <a:cxn ang="0">
                  <a:pos x="39" y="336"/>
                </a:cxn>
                <a:cxn ang="0">
                  <a:pos x="0" y="14"/>
                </a:cxn>
                <a:cxn ang="0">
                  <a:pos x="18" y="0"/>
                </a:cxn>
                <a:cxn ang="0">
                  <a:pos x="98" y="3"/>
                </a:cxn>
                <a:cxn ang="0">
                  <a:pos x="113" y="11"/>
                </a:cxn>
                <a:cxn ang="0">
                  <a:pos x="147" y="182"/>
                </a:cxn>
                <a:cxn ang="0">
                  <a:pos x="156" y="198"/>
                </a:cxn>
                <a:cxn ang="0">
                  <a:pos x="161" y="212"/>
                </a:cxn>
                <a:cxn ang="0">
                  <a:pos x="219" y="255"/>
                </a:cxn>
                <a:cxn ang="0">
                  <a:pos x="219" y="308"/>
                </a:cxn>
                <a:cxn ang="0">
                  <a:pos x="222" y="362"/>
                </a:cxn>
              </a:cxnLst>
              <a:rect l="0" t="0" r="r" b="b"/>
              <a:pathLst>
                <a:path w="222" h="377">
                  <a:moveTo>
                    <a:pt x="222" y="362"/>
                  </a:moveTo>
                  <a:lnTo>
                    <a:pt x="210" y="377"/>
                  </a:lnTo>
                  <a:lnTo>
                    <a:pt x="93" y="347"/>
                  </a:lnTo>
                  <a:lnTo>
                    <a:pt x="86" y="324"/>
                  </a:lnTo>
                  <a:lnTo>
                    <a:pt x="72" y="347"/>
                  </a:lnTo>
                  <a:lnTo>
                    <a:pt x="56" y="347"/>
                  </a:lnTo>
                  <a:lnTo>
                    <a:pt x="39" y="336"/>
                  </a:lnTo>
                  <a:lnTo>
                    <a:pt x="0" y="14"/>
                  </a:lnTo>
                  <a:lnTo>
                    <a:pt x="18" y="0"/>
                  </a:lnTo>
                  <a:lnTo>
                    <a:pt x="98" y="3"/>
                  </a:lnTo>
                  <a:lnTo>
                    <a:pt x="113" y="11"/>
                  </a:lnTo>
                  <a:lnTo>
                    <a:pt x="147" y="182"/>
                  </a:lnTo>
                  <a:lnTo>
                    <a:pt x="156" y="198"/>
                  </a:lnTo>
                  <a:lnTo>
                    <a:pt x="161" y="212"/>
                  </a:lnTo>
                  <a:lnTo>
                    <a:pt x="219" y="255"/>
                  </a:lnTo>
                  <a:lnTo>
                    <a:pt x="219" y="308"/>
                  </a:lnTo>
                  <a:lnTo>
                    <a:pt x="222" y="3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841" name="Rectangle 377"/>
            <p:cNvSpPr>
              <a:spLocks noChangeArrowheads="1"/>
            </p:cNvSpPr>
            <p:nvPr/>
          </p:nvSpPr>
          <p:spPr bwMode="auto">
            <a:xfrm>
              <a:off x="1232957" y="3052693"/>
              <a:ext cx="264777" cy="53271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2" name="Rectangle 378"/>
            <p:cNvSpPr>
              <a:spLocks noChangeArrowheads="1"/>
            </p:cNvSpPr>
            <p:nvPr/>
          </p:nvSpPr>
          <p:spPr bwMode="auto">
            <a:xfrm>
              <a:off x="2126581" y="3052693"/>
              <a:ext cx="264777" cy="53271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3" name="Rectangle 379"/>
            <p:cNvSpPr>
              <a:spLocks noChangeArrowheads="1"/>
            </p:cNvSpPr>
            <p:nvPr/>
          </p:nvSpPr>
          <p:spPr bwMode="auto">
            <a:xfrm>
              <a:off x="3003656" y="3043814"/>
              <a:ext cx="264777" cy="53271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4" name="Rectangle 380"/>
            <p:cNvSpPr>
              <a:spLocks noChangeArrowheads="1"/>
            </p:cNvSpPr>
            <p:nvPr/>
          </p:nvSpPr>
          <p:spPr bwMode="auto">
            <a:xfrm>
              <a:off x="3897280" y="3052693"/>
              <a:ext cx="264777" cy="53271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5" name="Rectangle 381"/>
            <p:cNvSpPr>
              <a:spLocks noChangeArrowheads="1"/>
            </p:cNvSpPr>
            <p:nvPr/>
          </p:nvSpPr>
          <p:spPr bwMode="auto">
            <a:xfrm>
              <a:off x="4774355" y="3052693"/>
              <a:ext cx="264777" cy="53271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8846" name="Text Box 382"/>
          <p:cNvSpPr txBox="1">
            <a:spLocks noChangeArrowheads="1"/>
          </p:cNvSpPr>
          <p:nvPr/>
        </p:nvSpPr>
        <p:spPr bwMode="auto">
          <a:xfrm>
            <a:off x="2515947" y="1376227"/>
            <a:ext cx="261621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Arial" pitchFamily="34" charset="0"/>
              </a:rPr>
              <a:t>Concrete Bridge Deck</a:t>
            </a:r>
          </a:p>
        </p:txBody>
      </p:sp>
      <p:sp>
        <p:nvSpPr>
          <p:cNvPr id="318858" name="Line 394"/>
          <p:cNvSpPr>
            <a:spLocks noChangeShapeType="1"/>
          </p:cNvSpPr>
          <p:nvPr/>
        </p:nvSpPr>
        <p:spPr bwMode="auto">
          <a:xfrm>
            <a:off x="3674979" y="1772630"/>
            <a:ext cx="0" cy="2619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68140" y="1932540"/>
            <a:ext cx="3852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Concrete Bridge Deck issues:</a:t>
            </a:r>
          </a:p>
        </p:txBody>
      </p:sp>
      <p:sp>
        <p:nvSpPr>
          <p:cNvPr id="399" name="TextBox 398"/>
          <p:cNvSpPr txBox="1"/>
          <p:nvPr/>
        </p:nvSpPr>
        <p:spPr>
          <a:xfrm>
            <a:off x="6471911" y="2601659"/>
            <a:ext cx="4408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Deterioration /Rebar Corrosion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Rutting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Rebar Cover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Poor Quality Concrete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0" y="0"/>
            <a:ext cx="12192000" cy="6683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 anchorCtr="1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</p:spTree>
    <p:extLst>
      <p:ext uri="{BB962C8B-B14F-4D97-AF65-F5344CB8AC3E}">
        <p14:creationId xmlns:p14="http://schemas.microsoft.com/office/powerpoint/2010/main" val="32807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6666"/>
          <a:stretch/>
        </p:blipFill>
        <p:spPr>
          <a:xfrm>
            <a:off x="-1" y="646419"/>
            <a:ext cx="12224585" cy="6214164"/>
          </a:xfrm>
          <a:prstGeom prst="rect">
            <a:avLst/>
          </a:prstGeom>
        </p:spPr>
      </p:pic>
      <p:graphicFrame>
        <p:nvGraphicFramePr>
          <p:cNvPr id="18" name="Object 3072"/>
          <p:cNvGraphicFramePr>
            <a:graphicFrameLocks noChangeAspect="1"/>
          </p:cNvGraphicFramePr>
          <p:nvPr>
            <p:extLst/>
          </p:nvPr>
        </p:nvGraphicFramePr>
        <p:xfrm>
          <a:off x="826819" y="-457200"/>
          <a:ext cx="7338958" cy="457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-1" y="5352"/>
            <a:ext cx="12192001" cy="51223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Polyester Concrete Overlays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62495" y="1688402"/>
            <a:ext cx="1686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 Age –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21yrs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Oldest –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29yrs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7549" y="2506396"/>
            <a:ext cx="10567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 bridges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 25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7905" y="876127"/>
            <a:ext cx="116698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23 Bridges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838K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7499" y="784486"/>
            <a:ext cx="998799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 Bridges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533.5K SF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(63.7%)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0590" y="2488876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5263" y="219856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429" y="3443965"/>
            <a:ext cx="1069524" cy="830997"/>
          </a:xfrm>
          <a:prstGeom prst="rect">
            <a:avLst/>
          </a:prstGeom>
          <a:solidFill>
            <a:srgbClr val="1EA23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16 Bridges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278K SF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(33.1%)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468" y="904631"/>
            <a:ext cx="963725" cy="83099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Bridges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26.5K SF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(3.2%)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98467" y="1301276"/>
            <a:ext cx="617505" cy="35990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03191" y="3000047"/>
            <a:ext cx="398381" cy="397750"/>
          </a:xfrm>
          <a:prstGeom prst="straightConnector1">
            <a:avLst/>
          </a:prstGeom>
          <a:ln w="57150">
            <a:solidFill>
              <a:srgbClr val="1EA23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598868" y="1706099"/>
            <a:ext cx="287332" cy="391836"/>
          </a:xfrm>
          <a:prstGeom prst="straightConnector1">
            <a:avLst/>
          </a:prstGeom>
          <a:ln w="57150">
            <a:solidFill>
              <a:srgbClr val="FFFF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91715" y="4953000"/>
            <a:ext cx="237238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Expected Service Life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25+ years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79494" y="5827878"/>
            <a:ext cx="199682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Project Cost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$100 - $125 / SF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72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602"/>
          <a:stretch/>
        </p:blipFill>
        <p:spPr>
          <a:xfrm>
            <a:off x="2552" y="1079690"/>
            <a:ext cx="12189448" cy="5778310"/>
          </a:xfrm>
          <a:prstGeom prst="rect">
            <a:avLst/>
          </a:prstGeom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2552" y="5352"/>
            <a:ext cx="12189448" cy="51223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Polyester Concrete Overlays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779229"/>
            <a:ext cx="10972800" cy="1821611"/>
            <a:chOff x="857250" y="5960763"/>
            <a:chExt cx="7429500" cy="7624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50" y="6380312"/>
              <a:ext cx="7429500" cy="342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775" y="5960763"/>
              <a:ext cx="7419975" cy="52387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753600" y="5943600"/>
            <a:ext cx="218366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I-5 NB Viaduct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Located in Seattle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943600"/>
            <a:ext cx="250453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Bridge Built – 1966</a:t>
            </a:r>
          </a:p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Polyester applied - 2007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5465" y="3302748"/>
            <a:ext cx="25045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  <a:cs typeface="Calibri" pitchFamily="34" charset="0"/>
              </a:rPr>
              <a:t>ADT – 90,000</a:t>
            </a:r>
          </a:p>
        </p:txBody>
      </p:sp>
    </p:spTree>
    <p:extLst>
      <p:ext uri="{BB962C8B-B14F-4D97-AF65-F5344CB8AC3E}">
        <p14:creationId xmlns:p14="http://schemas.microsoft.com/office/powerpoint/2010/main" val="228324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1111"/>
          <a:stretch/>
        </p:blipFill>
        <p:spPr>
          <a:xfrm>
            <a:off x="0" y="486532"/>
            <a:ext cx="12192001" cy="6340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29710"/>
            <a:ext cx="151054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Interstate 90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63200" y="681553"/>
            <a:ext cx="70403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-1" y="5352"/>
            <a:ext cx="12192001" cy="81760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Polyester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327777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49584"/>
            <a:ext cx="12192000" cy="703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0" y="682172"/>
          <a:ext cx="12192000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7718" y="6301099"/>
            <a:ext cx="10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(19.3%)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8270" y="6301099"/>
            <a:ext cx="112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(28.9%)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4481" y="6297856"/>
            <a:ext cx="96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(1.6%)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3106" y="6301099"/>
            <a:ext cx="11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(30.8%)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277" y="6301099"/>
            <a:ext cx="110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(18.6%)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74" y="6289171"/>
            <a:ext cx="97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(0.8%)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974" y="3486596"/>
            <a:ext cx="62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792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9033" y="3886706"/>
            <a:ext cx="6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021" y="3086486"/>
            <a:ext cx="64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5387" y="5116871"/>
            <a:ext cx="64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685" y="3854508"/>
            <a:ext cx="73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075" y="5262698"/>
            <a:ext cx="77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1"/>
            <a:ext cx="12192000" cy="682171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Washington State’s Concrete Bridge Deck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15495" y="1299862"/>
            <a:ext cx="49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83"/>
          <p:cNvSpPr>
            <a:spLocks noChangeArrowheads="1"/>
          </p:cNvSpPr>
          <p:nvPr/>
        </p:nvSpPr>
        <p:spPr bwMode="auto">
          <a:xfrm>
            <a:off x="7184295" y="1629231"/>
            <a:ext cx="46182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3,039 Bridges with Concrete Decks</a:t>
            </a:r>
          </a:p>
          <a:p>
            <a:pPr algn="ctr"/>
            <a:r>
              <a:rPr lang="en-US" sz="2400" i="1" dirty="0">
                <a:latin typeface="Calibri" pitchFamily="34" charset="0"/>
                <a:cs typeface="Calibri" pitchFamily="34" charset="0"/>
              </a:rPr>
              <a:t>45.8 million SF deck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7608" y="902678"/>
            <a:ext cx="248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Gen)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 bwMode="auto">
          <a:xfrm flipH="1">
            <a:off x="6114393" y="1364343"/>
            <a:ext cx="986432" cy="1504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36909" y="4454366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8.8M 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8270" y="4025206"/>
            <a:ext cx="92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13.2M SF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4548" y="3578929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14M SF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495" y="4366595"/>
            <a:ext cx="803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8.5M 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40747" y="5066271"/>
            <a:ext cx="1394044" cy="1679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21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7"/>
          <a:stretch/>
        </p:blipFill>
        <p:spPr>
          <a:xfrm>
            <a:off x="0" y="517586"/>
            <a:ext cx="12192000" cy="6324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829765"/>
            <a:ext cx="310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US101 Chehalis River Bridge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-1" y="5352"/>
            <a:ext cx="12192001" cy="101877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Thin Polymer Overlays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40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of WSDOT Bridge Deck Rehabilitation Options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752600" y="1676400"/>
          <a:ext cx="9525000" cy="2743200"/>
        </p:xfrm>
        <a:graphic>
          <a:graphicData uri="http://schemas.openxmlformats.org/drawingml/2006/table">
            <a:tbl>
              <a:tblPr firstRow="1" bandRow="1"/>
              <a:tblGrid>
                <a:gridCol w="4762500">
                  <a:extLst>
                    <a:ext uri="{9D8B030D-6E8A-4147-A177-3AD203B41FA5}">
                      <a16:colId xmlns:a16="http://schemas.microsoft.com/office/drawing/2014/main" val="3239599216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4064088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Deck Protection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Criteria for use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06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Epoxy Coated Rebar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New Bridges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Asphalt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Membrane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Exist Asphalt / Deck in Good Cond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152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Modified Conc Overlay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 Decks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&gt; 2% Patching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582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Polyester Overlay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 Decks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&lt; 2% Patching</a:t>
                      </a:r>
                      <a:endParaRPr lang="en-US" sz="2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27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Polymer Overlay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Movable Bridges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9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1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3FFA36C-4AD5-488E-ADFF-EDE0F909F304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6593" y="2895600"/>
            <a:ext cx="6438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How do we Measure Success?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13648"/>
            <a:ext cx="12192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 eaLnBrk="1" hangingPunct="1"/>
            <a:r>
              <a:rPr lang="en-US" altLang="en-US" sz="3600" dirty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WSDOT’s Concrete Bridge Deck </a:t>
            </a:r>
            <a:endParaRPr lang="en-US" altLang="en-US" sz="3600" dirty="0" smtClean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  <a:p>
            <a:pPr algn="ctr" eaLnBrk="1" hangingPunct="1"/>
            <a:r>
              <a:rPr lang="en-US" altLang="en-US" sz="3600" dirty="0" smtClean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Preservation </a:t>
            </a:r>
            <a:r>
              <a:rPr lang="en-US" altLang="en-US" sz="3600" dirty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Program</a:t>
            </a:r>
            <a:endParaRPr lang="en-US" altLang="en-US" sz="3600" dirty="0"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2"/>
          <p:cNvSpPr txBox="1">
            <a:spLocks noChangeArrowheads="1"/>
          </p:cNvSpPr>
          <p:nvPr/>
        </p:nvSpPr>
        <p:spPr bwMode="auto">
          <a:xfrm>
            <a:off x="0" y="1"/>
            <a:ext cx="1219200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WSDOT Bridge Deck Replacements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66719" y="5591333"/>
            <a:ext cx="7680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16 bridges (588,536 sq ft)  	  [1.5% of total Statewide Deck Area]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798893"/>
            <a:ext cx="7185566" cy="4670949"/>
            <a:chOff x="1863885" y="798894"/>
            <a:chExt cx="6386286" cy="3905093"/>
          </a:xfrm>
        </p:grpSpPr>
        <p:pic>
          <p:nvPicPr>
            <p:cNvPr id="382980" name="Picture 4" descr="C:\DLW Files\Other Pictures\Maps\Region-count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63885" y="798894"/>
              <a:ext cx="6386286" cy="3905093"/>
            </a:xfrm>
            <a:prstGeom prst="rect">
              <a:avLst/>
            </a:prstGeom>
            <a:noFill/>
          </p:spPr>
        </p:pic>
        <p:sp>
          <p:nvSpPr>
            <p:cNvPr id="382984" name="Oval 8"/>
            <p:cNvSpPr>
              <a:spLocks noChangeArrowheads="1"/>
            </p:cNvSpPr>
            <p:nvPr/>
          </p:nvSpPr>
          <p:spPr bwMode="auto">
            <a:xfrm>
              <a:off x="3801375" y="1396853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6133450" y="3845886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5973961" y="3835253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1821" y="2920853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4825645" y="4356249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7579477" y="3463114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3177598" y="3941578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7217970" y="3505644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6059022" y="3941578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5931431" y="3962843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3560370" y="2718834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3624166" y="2644406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3751757" y="1974555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6059022" y="3803355"/>
              <a:ext cx="127590" cy="1199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698055" y="2644662"/>
              <a:ext cx="127590" cy="11999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6138274" y="4079801"/>
              <a:ext cx="127590" cy="1199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770324" y="948113"/>
          <a:ext cx="3072426" cy="4307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214">
                  <a:extLst>
                    <a:ext uri="{9D8B030D-6E8A-4147-A177-3AD203B41FA5}">
                      <a16:colId xmlns:a16="http://schemas.microsoft.com/office/drawing/2014/main" val="1288998770"/>
                    </a:ext>
                  </a:extLst>
                </a:gridCol>
                <a:gridCol w="796094">
                  <a:extLst>
                    <a:ext uri="{9D8B030D-6E8A-4147-A177-3AD203B41FA5}">
                      <a16:colId xmlns:a16="http://schemas.microsoft.com/office/drawing/2014/main" val="2926948970"/>
                    </a:ext>
                  </a:extLst>
                </a:gridCol>
                <a:gridCol w="995118">
                  <a:extLst>
                    <a:ext uri="{9D8B030D-6E8A-4147-A177-3AD203B41FA5}">
                      <a16:colId xmlns:a16="http://schemas.microsoft.com/office/drawing/2014/main" val="2313947568"/>
                    </a:ext>
                  </a:extLst>
                </a:gridCol>
              </a:tblGrid>
              <a:tr h="2303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 Num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2697370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395/40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3332421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12/512N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356410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82/280S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8364396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395/16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026610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240/32W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0878527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281/1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9861430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9/130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091225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529/10E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2214548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397/10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2790813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509/101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2199701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509/103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15103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433/1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5,478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4369101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97/1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825687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10/143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047538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5/670W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859</a:t>
                      </a:r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771347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82/280S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1,920</a:t>
                      </a:r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054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4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  <a:solidFill>
            <a:schemeClr val="bg1">
              <a:lumMod val="95000"/>
            </a:schemeClr>
          </a:solidFill>
          <a:ln/>
        </p:spPr>
        <p:txBody>
          <a:bodyPr lIns="92075" tIns="46038" rIns="92075" bIns="46038" anchor="b" anchorCtr="0"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WSDOT Br Deck Preservation Savings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1307441"/>
            <a:ext cx="6579765" cy="3986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39001" y="1676400"/>
            <a:ext cx="41910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Epoxy Coated Rebar - 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1/SF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ACP w/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membr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20/SF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 Overlay - 	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80/SF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Polyester Overlay - 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120/SF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Replace Deck -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250/SF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Replace Bridge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       $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800/SF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5425059"/>
            <a:ext cx="8397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14M SF / 2 x $170/SF = </a:t>
            </a:r>
            <a:r>
              <a:rPr lang="en-US" sz="28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$1.2 Billion </a:t>
            </a:r>
            <a:r>
              <a:rPr lang="en-US" sz="2800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Savings (over 35 </a:t>
            </a:r>
            <a:r>
              <a:rPr lang="en-US" sz="2800" b="1" dirty="0" err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sz="2800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166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4419600"/>
            <a:ext cx="3907070" cy="87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Questions?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1" y="253999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WSDOT’s Concrete Bridge Deck Preservation Program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7556" cy="6611226"/>
            <a:chOff x="0" y="0"/>
            <a:chExt cx="12197556" cy="6611226"/>
          </a:xfrm>
        </p:grpSpPr>
        <p:grpSp>
          <p:nvGrpSpPr>
            <p:cNvPr id="389" name="Group 2"/>
            <p:cNvGrpSpPr>
              <a:grpSpLocks/>
            </p:cNvGrpSpPr>
            <p:nvPr/>
          </p:nvGrpSpPr>
          <p:grpSpPr bwMode="auto">
            <a:xfrm>
              <a:off x="152401" y="847013"/>
              <a:ext cx="3568700" cy="1919287"/>
              <a:chOff x="135" y="173"/>
              <a:chExt cx="2248" cy="1209"/>
            </a:xfrm>
          </p:grpSpPr>
          <p:sp>
            <p:nvSpPr>
              <p:cNvPr id="390" name="Rectangle 3"/>
              <p:cNvSpPr>
                <a:spLocks noChangeArrowheads="1"/>
              </p:cNvSpPr>
              <p:nvPr/>
            </p:nvSpPr>
            <p:spPr bwMode="auto">
              <a:xfrm>
                <a:off x="375" y="981"/>
                <a:ext cx="925" cy="9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" name="Line 4"/>
              <p:cNvSpPr>
                <a:spLocks noChangeShapeType="1"/>
              </p:cNvSpPr>
              <p:nvPr/>
            </p:nvSpPr>
            <p:spPr bwMode="auto">
              <a:xfrm>
                <a:off x="542" y="998"/>
                <a:ext cx="0" cy="24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" name="Line 5"/>
              <p:cNvSpPr>
                <a:spLocks noChangeShapeType="1"/>
              </p:cNvSpPr>
              <p:nvPr/>
            </p:nvSpPr>
            <p:spPr bwMode="auto">
              <a:xfrm>
                <a:off x="1044" y="999"/>
                <a:ext cx="1" cy="242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3" name="Line 6"/>
              <p:cNvSpPr>
                <a:spLocks noChangeShapeType="1"/>
              </p:cNvSpPr>
              <p:nvPr/>
            </p:nvSpPr>
            <p:spPr bwMode="auto">
              <a:xfrm>
                <a:off x="994" y="1243"/>
                <a:ext cx="10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4" name="Line 7"/>
              <p:cNvSpPr>
                <a:spLocks noChangeShapeType="1"/>
              </p:cNvSpPr>
              <p:nvPr/>
            </p:nvSpPr>
            <p:spPr bwMode="auto">
              <a:xfrm>
                <a:off x="493" y="1245"/>
                <a:ext cx="100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" name="Line 8"/>
              <p:cNvSpPr>
                <a:spLocks noChangeShapeType="1"/>
              </p:cNvSpPr>
              <p:nvPr/>
            </p:nvSpPr>
            <p:spPr bwMode="auto">
              <a:xfrm>
                <a:off x="994" y="998"/>
                <a:ext cx="10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" name="Line 9"/>
              <p:cNvSpPr>
                <a:spLocks noChangeShapeType="1"/>
              </p:cNvSpPr>
              <p:nvPr/>
            </p:nvSpPr>
            <p:spPr bwMode="auto">
              <a:xfrm>
                <a:off x="490" y="998"/>
                <a:ext cx="10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" name="Line 10"/>
              <p:cNvSpPr>
                <a:spLocks noChangeShapeType="1"/>
              </p:cNvSpPr>
              <p:nvPr/>
            </p:nvSpPr>
            <p:spPr bwMode="auto">
              <a:xfrm flipV="1">
                <a:off x="424" y="953"/>
                <a:ext cx="3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" name="Rectangle 11"/>
              <p:cNvSpPr>
                <a:spLocks noChangeArrowheads="1"/>
              </p:cNvSpPr>
              <p:nvPr/>
            </p:nvSpPr>
            <p:spPr bwMode="auto">
              <a:xfrm>
                <a:off x="282" y="957"/>
                <a:ext cx="146" cy="8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" name="Rectangle 12"/>
              <p:cNvSpPr>
                <a:spLocks noChangeArrowheads="1"/>
              </p:cNvSpPr>
              <p:nvPr/>
            </p:nvSpPr>
            <p:spPr bwMode="auto">
              <a:xfrm>
                <a:off x="377" y="957"/>
                <a:ext cx="51" cy="16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" name="Line 13"/>
              <p:cNvSpPr>
                <a:spLocks noChangeShapeType="1"/>
              </p:cNvSpPr>
              <p:nvPr/>
            </p:nvSpPr>
            <p:spPr bwMode="auto">
              <a:xfrm flipH="1">
                <a:off x="223" y="994"/>
                <a:ext cx="1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" name="Line 14"/>
              <p:cNvSpPr>
                <a:spLocks noChangeShapeType="1"/>
              </p:cNvSpPr>
              <p:nvPr/>
            </p:nvSpPr>
            <p:spPr bwMode="auto">
              <a:xfrm flipH="1" flipV="1">
                <a:off x="222" y="953"/>
                <a:ext cx="1" cy="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" name="Line 15"/>
              <p:cNvSpPr>
                <a:spLocks noChangeShapeType="1"/>
              </p:cNvSpPr>
              <p:nvPr/>
            </p:nvSpPr>
            <p:spPr bwMode="auto">
              <a:xfrm>
                <a:off x="223" y="953"/>
                <a:ext cx="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" name="Line 16"/>
              <p:cNvSpPr>
                <a:spLocks noChangeShapeType="1"/>
              </p:cNvSpPr>
              <p:nvPr/>
            </p:nvSpPr>
            <p:spPr bwMode="auto">
              <a:xfrm>
                <a:off x="2064" y="999"/>
                <a:ext cx="0" cy="24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" name="Rectangle 17"/>
              <p:cNvSpPr>
                <a:spLocks noChangeArrowheads="1"/>
              </p:cNvSpPr>
              <p:nvPr/>
            </p:nvSpPr>
            <p:spPr bwMode="auto">
              <a:xfrm>
                <a:off x="1307" y="981"/>
                <a:ext cx="924" cy="10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" name="Line 18"/>
              <p:cNvSpPr>
                <a:spLocks noChangeShapeType="1"/>
              </p:cNvSpPr>
              <p:nvPr/>
            </p:nvSpPr>
            <p:spPr bwMode="auto">
              <a:xfrm>
                <a:off x="1562" y="1001"/>
                <a:ext cx="1" cy="24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" name="Line 19"/>
              <p:cNvSpPr>
                <a:spLocks noChangeShapeType="1"/>
              </p:cNvSpPr>
              <p:nvPr/>
            </p:nvSpPr>
            <p:spPr bwMode="auto">
              <a:xfrm flipH="1">
                <a:off x="1512" y="1245"/>
                <a:ext cx="99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" name="Line 20"/>
              <p:cNvSpPr>
                <a:spLocks noChangeShapeType="1"/>
              </p:cNvSpPr>
              <p:nvPr/>
            </p:nvSpPr>
            <p:spPr bwMode="auto">
              <a:xfrm flipH="1">
                <a:off x="2013" y="1247"/>
                <a:ext cx="100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" name="Line 21"/>
              <p:cNvSpPr>
                <a:spLocks noChangeShapeType="1"/>
              </p:cNvSpPr>
              <p:nvPr/>
            </p:nvSpPr>
            <p:spPr bwMode="auto">
              <a:xfrm flipH="1">
                <a:off x="1512" y="999"/>
                <a:ext cx="99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" name="Line 22"/>
              <p:cNvSpPr>
                <a:spLocks noChangeShapeType="1"/>
              </p:cNvSpPr>
              <p:nvPr/>
            </p:nvSpPr>
            <p:spPr bwMode="auto">
              <a:xfrm flipH="1">
                <a:off x="2016" y="999"/>
                <a:ext cx="99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" name="Line 23"/>
              <p:cNvSpPr>
                <a:spLocks noChangeShapeType="1"/>
              </p:cNvSpPr>
              <p:nvPr/>
            </p:nvSpPr>
            <p:spPr bwMode="auto">
              <a:xfrm flipH="1" flipV="1">
                <a:off x="2180" y="954"/>
                <a:ext cx="2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" name="Rectangle 24"/>
              <p:cNvSpPr>
                <a:spLocks noChangeArrowheads="1"/>
              </p:cNvSpPr>
              <p:nvPr/>
            </p:nvSpPr>
            <p:spPr bwMode="auto">
              <a:xfrm>
                <a:off x="2177" y="958"/>
                <a:ext cx="146" cy="8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" name="Rectangle 25"/>
              <p:cNvSpPr>
                <a:spLocks noChangeArrowheads="1"/>
              </p:cNvSpPr>
              <p:nvPr/>
            </p:nvSpPr>
            <p:spPr bwMode="auto">
              <a:xfrm>
                <a:off x="2177" y="958"/>
                <a:ext cx="52" cy="16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" name="Line 26"/>
              <p:cNvSpPr>
                <a:spLocks noChangeShapeType="1"/>
              </p:cNvSpPr>
              <p:nvPr/>
            </p:nvSpPr>
            <p:spPr bwMode="auto">
              <a:xfrm>
                <a:off x="2233" y="995"/>
                <a:ext cx="1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" name="Line 27"/>
              <p:cNvSpPr>
                <a:spLocks noChangeShapeType="1"/>
              </p:cNvSpPr>
              <p:nvPr/>
            </p:nvSpPr>
            <p:spPr bwMode="auto">
              <a:xfrm flipV="1">
                <a:off x="2381" y="957"/>
                <a:ext cx="2" cy="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6" name="Line 28"/>
              <p:cNvSpPr>
                <a:spLocks noChangeShapeType="1"/>
              </p:cNvSpPr>
              <p:nvPr/>
            </p:nvSpPr>
            <p:spPr bwMode="auto">
              <a:xfrm flipH="1">
                <a:off x="2318" y="955"/>
                <a:ext cx="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7" name="Rectangle 29"/>
              <p:cNvSpPr>
                <a:spLocks noChangeArrowheads="1"/>
              </p:cNvSpPr>
              <p:nvPr/>
            </p:nvSpPr>
            <p:spPr bwMode="auto">
              <a:xfrm>
                <a:off x="264" y="858"/>
                <a:ext cx="9" cy="91"/>
              </a:xfrm>
              <a:prstGeom prst="rect">
                <a:avLst/>
              </a:prstGeom>
              <a:solidFill>
                <a:srgbClr val="7144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" name="Oval 30"/>
              <p:cNvSpPr>
                <a:spLocks noChangeArrowheads="1"/>
              </p:cNvSpPr>
              <p:nvPr/>
            </p:nvSpPr>
            <p:spPr bwMode="auto">
              <a:xfrm>
                <a:off x="257" y="846"/>
                <a:ext cx="22" cy="8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" name="Rectangle 31"/>
              <p:cNvSpPr>
                <a:spLocks noChangeArrowheads="1"/>
              </p:cNvSpPr>
              <p:nvPr/>
            </p:nvSpPr>
            <p:spPr bwMode="auto">
              <a:xfrm>
                <a:off x="2331" y="859"/>
                <a:ext cx="11" cy="92"/>
              </a:xfrm>
              <a:prstGeom prst="rect">
                <a:avLst/>
              </a:prstGeom>
              <a:solidFill>
                <a:srgbClr val="7144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" name="Oval 32"/>
              <p:cNvSpPr>
                <a:spLocks noChangeArrowheads="1"/>
              </p:cNvSpPr>
              <p:nvPr/>
            </p:nvSpPr>
            <p:spPr bwMode="auto">
              <a:xfrm>
                <a:off x="2326" y="848"/>
                <a:ext cx="21" cy="8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" name="Rectangle 33"/>
              <p:cNvSpPr>
                <a:spLocks noChangeArrowheads="1"/>
              </p:cNvSpPr>
              <p:nvPr/>
            </p:nvSpPr>
            <p:spPr bwMode="auto">
              <a:xfrm>
                <a:off x="1215" y="771"/>
                <a:ext cx="201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" name="Rectangle 34"/>
              <p:cNvSpPr>
                <a:spLocks noChangeArrowheads="1"/>
              </p:cNvSpPr>
              <p:nvPr/>
            </p:nvSpPr>
            <p:spPr bwMode="auto">
              <a:xfrm>
                <a:off x="1674" y="829"/>
                <a:ext cx="200" cy="1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" name="Rectangle 35"/>
              <p:cNvSpPr>
                <a:spLocks noChangeArrowheads="1"/>
              </p:cNvSpPr>
              <p:nvPr/>
            </p:nvSpPr>
            <p:spPr bwMode="auto">
              <a:xfrm>
                <a:off x="135" y="1089"/>
                <a:ext cx="200" cy="1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" name="Rectangle 36"/>
              <p:cNvSpPr>
                <a:spLocks noChangeArrowheads="1"/>
              </p:cNvSpPr>
              <p:nvPr/>
            </p:nvSpPr>
            <p:spPr bwMode="auto">
              <a:xfrm>
                <a:off x="1079" y="1257"/>
                <a:ext cx="199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" name="Rectangle 37"/>
              <p:cNvSpPr>
                <a:spLocks noChangeArrowheads="1"/>
              </p:cNvSpPr>
              <p:nvPr/>
            </p:nvSpPr>
            <p:spPr bwMode="auto">
              <a:xfrm>
                <a:off x="596" y="837"/>
                <a:ext cx="645" cy="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6" name="Rectangle 38"/>
              <p:cNvSpPr>
                <a:spLocks noChangeArrowheads="1"/>
              </p:cNvSpPr>
              <p:nvPr/>
            </p:nvSpPr>
            <p:spPr bwMode="auto">
              <a:xfrm>
                <a:off x="1133" y="1074"/>
                <a:ext cx="328" cy="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" name="Line 39"/>
              <p:cNvSpPr>
                <a:spLocks noChangeShapeType="1"/>
              </p:cNvSpPr>
              <p:nvPr/>
            </p:nvSpPr>
            <p:spPr bwMode="auto">
              <a:xfrm>
                <a:off x="432" y="974"/>
                <a:ext cx="1743" cy="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" name="Rectangle 40"/>
              <p:cNvSpPr>
                <a:spLocks noChangeArrowheads="1"/>
              </p:cNvSpPr>
              <p:nvPr/>
            </p:nvSpPr>
            <p:spPr bwMode="auto">
              <a:xfrm>
                <a:off x="1518" y="897"/>
                <a:ext cx="630" cy="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29" name="Object 41"/>
              <p:cNvGraphicFramePr>
                <a:graphicFrameLocks/>
              </p:cNvGraphicFramePr>
              <p:nvPr/>
            </p:nvGraphicFramePr>
            <p:xfrm>
              <a:off x="534" y="173"/>
              <a:ext cx="674" cy="8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" name="Clip" r:id="rId4" imgW="1415880" imgH="2286000" progId="MS_ClipArt_Gallery.2">
                      <p:embed/>
                    </p:oleObj>
                  </mc:Choice>
                  <mc:Fallback>
                    <p:oleObj name="Clip" r:id="rId4" imgW="1415880" imgH="2286000" progId="MS_ClipArt_Gallery.2">
                      <p:embed/>
                      <p:pic>
                        <p:nvPicPr>
                          <p:cNvPr id="273449" name="Object 41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4" y="173"/>
                            <a:ext cx="674" cy="8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30" name="Line 42"/>
            <p:cNvSpPr>
              <a:spLocks noChangeShapeType="1"/>
            </p:cNvSpPr>
            <p:nvPr/>
          </p:nvSpPr>
          <p:spPr bwMode="auto">
            <a:xfrm>
              <a:off x="1698980" y="2212262"/>
              <a:ext cx="1739547" cy="11652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Oval 43"/>
            <p:cNvSpPr>
              <a:spLocks noChangeArrowheads="1"/>
            </p:cNvSpPr>
            <p:nvPr/>
          </p:nvSpPr>
          <p:spPr bwMode="auto">
            <a:xfrm>
              <a:off x="3370617" y="1145463"/>
              <a:ext cx="6432550" cy="54657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2" name="Group 44"/>
            <p:cNvGrpSpPr>
              <a:grpSpLocks/>
            </p:cNvGrpSpPr>
            <p:nvPr/>
          </p:nvGrpSpPr>
          <p:grpSpPr bwMode="auto">
            <a:xfrm>
              <a:off x="5691188" y="2385300"/>
              <a:ext cx="2525713" cy="2640013"/>
              <a:chOff x="3094" y="1572"/>
              <a:chExt cx="1591" cy="1663"/>
            </a:xfrm>
          </p:grpSpPr>
          <p:sp>
            <p:nvSpPr>
              <p:cNvPr id="433" name="Oval 45"/>
              <p:cNvSpPr>
                <a:spLocks noChangeArrowheads="1"/>
              </p:cNvSpPr>
              <p:nvPr/>
            </p:nvSpPr>
            <p:spPr bwMode="auto">
              <a:xfrm>
                <a:off x="3094" y="1572"/>
                <a:ext cx="1591" cy="1663"/>
              </a:xfrm>
              <a:prstGeom prst="ellipse">
                <a:avLst/>
              </a:prstGeom>
              <a:solidFill>
                <a:srgbClr val="20202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" name="Oval 46"/>
              <p:cNvSpPr>
                <a:spLocks noChangeArrowheads="1"/>
              </p:cNvSpPr>
              <p:nvPr/>
            </p:nvSpPr>
            <p:spPr bwMode="auto">
              <a:xfrm>
                <a:off x="3322" y="1812"/>
                <a:ext cx="1132" cy="1181"/>
              </a:xfrm>
              <a:prstGeom prst="ellipse">
                <a:avLst/>
              </a:prstGeom>
              <a:solidFill>
                <a:srgbClr val="A0A0A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" name="Oval 47"/>
              <p:cNvSpPr>
                <a:spLocks noChangeArrowheads="1"/>
              </p:cNvSpPr>
              <p:nvPr/>
            </p:nvSpPr>
            <p:spPr bwMode="auto">
              <a:xfrm>
                <a:off x="3629" y="2138"/>
                <a:ext cx="514" cy="530"/>
              </a:xfrm>
              <a:prstGeom prst="ellipse">
                <a:avLst/>
              </a:prstGeom>
              <a:solidFill>
                <a:srgbClr val="60606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6" name="Line 48"/>
            <p:cNvSpPr>
              <a:spLocks noChangeShapeType="1"/>
            </p:cNvSpPr>
            <p:nvPr/>
          </p:nvSpPr>
          <p:spPr bwMode="auto">
            <a:xfrm>
              <a:off x="3873501" y="5045949"/>
              <a:ext cx="51847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Freeform 49"/>
            <p:cNvSpPr>
              <a:spLocks/>
            </p:cNvSpPr>
            <p:nvPr/>
          </p:nvSpPr>
          <p:spPr bwMode="auto">
            <a:xfrm>
              <a:off x="7042151" y="5039600"/>
              <a:ext cx="738187" cy="441325"/>
            </a:xfrm>
            <a:custGeom>
              <a:avLst/>
              <a:gdLst>
                <a:gd name="T0" fmla="*/ 0 w 465"/>
                <a:gd name="T1" fmla="*/ 277 h 278"/>
                <a:gd name="T2" fmla="*/ 44 w 465"/>
                <a:gd name="T3" fmla="*/ 277 h 278"/>
                <a:gd name="T4" fmla="*/ 77 w 465"/>
                <a:gd name="T5" fmla="*/ 262 h 278"/>
                <a:gd name="T6" fmla="*/ 110 w 465"/>
                <a:gd name="T7" fmla="*/ 249 h 278"/>
                <a:gd name="T8" fmla="*/ 143 w 465"/>
                <a:gd name="T9" fmla="*/ 262 h 278"/>
                <a:gd name="T10" fmla="*/ 176 w 465"/>
                <a:gd name="T11" fmla="*/ 262 h 278"/>
                <a:gd name="T12" fmla="*/ 210 w 465"/>
                <a:gd name="T13" fmla="*/ 249 h 278"/>
                <a:gd name="T14" fmla="*/ 221 w 465"/>
                <a:gd name="T15" fmla="*/ 207 h 278"/>
                <a:gd name="T16" fmla="*/ 254 w 465"/>
                <a:gd name="T17" fmla="*/ 179 h 278"/>
                <a:gd name="T18" fmla="*/ 254 w 465"/>
                <a:gd name="T19" fmla="*/ 138 h 278"/>
                <a:gd name="T20" fmla="*/ 287 w 465"/>
                <a:gd name="T21" fmla="*/ 123 h 278"/>
                <a:gd name="T22" fmla="*/ 320 w 465"/>
                <a:gd name="T23" fmla="*/ 110 h 278"/>
                <a:gd name="T24" fmla="*/ 353 w 465"/>
                <a:gd name="T25" fmla="*/ 82 h 278"/>
                <a:gd name="T26" fmla="*/ 387 w 465"/>
                <a:gd name="T27" fmla="*/ 82 h 278"/>
                <a:gd name="T28" fmla="*/ 420 w 465"/>
                <a:gd name="T29" fmla="*/ 82 h 278"/>
                <a:gd name="T30" fmla="*/ 441 w 465"/>
                <a:gd name="T31" fmla="*/ 41 h 278"/>
                <a:gd name="T32" fmla="*/ 464 w 465"/>
                <a:gd name="T33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5" h="278">
                  <a:moveTo>
                    <a:pt x="0" y="277"/>
                  </a:moveTo>
                  <a:lnTo>
                    <a:pt x="44" y="277"/>
                  </a:lnTo>
                  <a:lnTo>
                    <a:pt x="77" y="262"/>
                  </a:lnTo>
                  <a:lnTo>
                    <a:pt x="110" y="249"/>
                  </a:lnTo>
                  <a:lnTo>
                    <a:pt x="143" y="262"/>
                  </a:lnTo>
                  <a:lnTo>
                    <a:pt x="176" y="262"/>
                  </a:lnTo>
                  <a:lnTo>
                    <a:pt x="210" y="249"/>
                  </a:lnTo>
                  <a:lnTo>
                    <a:pt x="221" y="207"/>
                  </a:lnTo>
                  <a:lnTo>
                    <a:pt x="254" y="179"/>
                  </a:lnTo>
                  <a:lnTo>
                    <a:pt x="254" y="138"/>
                  </a:lnTo>
                  <a:lnTo>
                    <a:pt x="287" y="123"/>
                  </a:lnTo>
                  <a:lnTo>
                    <a:pt x="320" y="110"/>
                  </a:lnTo>
                  <a:lnTo>
                    <a:pt x="353" y="82"/>
                  </a:lnTo>
                  <a:lnTo>
                    <a:pt x="387" y="82"/>
                  </a:lnTo>
                  <a:lnTo>
                    <a:pt x="420" y="82"/>
                  </a:lnTo>
                  <a:lnTo>
                    <a:pt x="441" y="41"/>
                  </a:lnTo>
                  <a:lnTo>
                    <a:pt x="464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50"/>
            <p:cNvSpPr>
              <a:spLocks/>
            </p:cNvSpPr>
            <p:nvPr/>
          </p:nvSpPr>
          <p:spPr bwMode="auto">
            <a:xfrm>
              <a:off x="6872287" y="5042775"/>
              <a:ext cx="88900" cy="422275"/>
            </a:xfrm>
            <a:custGeom>
              <a:avLst/>
              <a:gdLst>
                <a:gd name="T0" fmla="*/ 0 w 56"/>
                <a:gd name="T1" fmla="*/ 0 h 266"/>
                <a:gd name="T2" fmla="*/ 0 w 56"/>
                <a:gd name="T3" fmla="*/ 48 h 266"/>
                <a:gd name="T4" fmla="*/ 0 w 56"/>
                <a:gd name="T5" fmla="*/ 84 h 266"/>
                <a:gd name="T6" fmla="*/ 0 w 56"/>
                <a:gd name="T7" fmla="*/ 120 h 266"/>
                <a:gd name="T8" fmla="*/ 0 w 56"/>
                <a:gd name="T9" fmla="*/ 156 h 266"/>
                <a:gd name="T10" fmla="*/ 0 w 56"/>
                <a:gd name="T11" fmla="*/ 192 h 266"/>
                <a:gd name="T12" fmla="*/ 22 w 56"/>
                <a:gd name="T13" fmla="*/ 227 h 266"/>
                <a:gd name="T14" fmla="*/ 55 w 56"/>
                <a:gd name="T15" fmla="*/ 26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66">
                  <a:moveTo>
                    <a:pt x="0" y="0"/>
                  </a:moveTo>
                  <a:lnTo>
                    <a:pt x="0" y="48"/>
                  </a:lnTo>
                  <a:lnTo>
                    <a:pt x="0" y="84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0" y="192"/>
                  </a:lnTo>
                  <a:lnTo>
                    <a:pt x="22" y="227"/>
                  </a:lnTo>
                  <a:lnTo>
                    <a:pt x="55" y="26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51"/>
            <p:cNvSpPr>
              <a:spLocks/>
            </p:cNvSpPr>
            <p:nvPr/>
          </p:nvSpPr>
          <p:spPr bwMode="auto">
            <a:xfrm>
              <a:off x="6954837" y="4972925"/>
              <a:ext cx="31750" cy="461963"/>
            </a:xfrm>
            <a:custGeom>
              <a:avLst/>
              <a:gdLst>
                <a:gd name="T0" fmla="*/ 9 w 20"/>
                <a:gd name="T1" fmla="*/ 290 h 291"/>
                <a:gd name="T2" fmla="*/ 9 w 20"/>
                <a:gd name="T3" fmla="*/ 236 h 291"/>
                <a:gd name="T4" fmla="*/ 9 w 20"/>
                <a:gd name="T5" fmla="*/ 197 h 291"/>
                <a:gd name="T6" fmla="*/ 0 w 20"/>
                <a:gd name="T7" fmla="*/ 158 h 291"/>
                <a:gd name="T8" fmla="*/ 9 w 20"/>
                <a:gd name="T9" fmla="*/ 119 h 291"/>
                <a:gd name="T10" fmla="*/ 19 w 20"/>
                <a:gd name="T11" fmla="*/ 78 h 291"/>
                <a:gd name="T12" fmla="*/ 19 w 20"/>
                <a:gd name="T13" fmla="*/ 39 h 291"/>
                <a:gd name="T14" fmla="*/ 19 w 20"/>
                <a:gd name="T1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91">
                  <a:moveTo>
                    <a:pt x="9" y="290"/>
                  </a:moveTo>
                  <a:lnTo>
                    <a:pt x="9" y="236"/>
                  </a:lnTo>
                  <a:lnTo>
                    <a:pt x="9" y="197"/>
                  </a:lnTo>
                  <a:lnTo>
                    <a:pt x="0" y="158"/>
                  </a:lnTo>
                  <a:lnTo>
                    <a:pt x="9" y="119"/>
                  </a:lnTo>
                  <a:lnTo>
                    <a:pt x="19" y="78"/>
                  </a:lnTo>
                  <a:lnTo>
                    <a:pt x="19" y="39"/>
                  </a:lnTo>
                  <a:lnTo>
                    <a:pt x="19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Oval 52"/>
            <p:cNvSpPr>
              <a:spLocks noChangeArrowheads="1"/>
            </p:cNvSpPr>
            <p:nvPr/>
          </p:nvSpPr>
          <p:spPr bwMode="auto">
            <a:xfrm>
              <a:off x="6808788" y="5444412"/>
              <a:ext cx="231775" cy="234950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Freeform 53"/>
            <p:cNvSpPr>
              <a:spLocks/>
            </p:cNvSpPr>
            <p:nvPr/>
          </p:nvSpPr>
          <p:spPr bwMode="auto">
            <a:xfrm>
              <a:off x="6303962" y="5018963"/>
              <a:ext cx="509588" cy="460375"/>
            </a:xfrm>
            <a:custGeom>
              <a:avLst/>
              <a:gdLst>
                <a:gd name="T0" fmla="*/ 320 w 321"/>
                <a:gd name="T1" fmla="*/ 289 h 290"/>
                <a:gd name="T2" fmla="*/ 279 w 321"/>
                <a:gd name="T3" fmla="*/ 275 h 290"/>
                <a:gd name="T4" fmla="*/ 240 w 321"/>
                <a:gd name="T5" fmla="*/ 261 h 290"/>
                <a:gd name="T6" fmla="*/ 209 w 321"/>
                <a:gd name="T7" fmla="*/ 247 h 290"/>
                <a:gd name="T8" fmla="*/ 179 w 321"/>
                <a:gd name="T9" fmla="*/ 247 h 290"/>
                <a:gd name="T10" fmla="*/ 139 w 321"/>
                <a:gd name="T11" fmla="*/ 220 h 290"/>
                <a:gd name="T12" fmla="*/ 119 w 321"/>
                <a:gd name="T13" fmla="*/ 178 h 290"/>
                <a:gd name="T14" fmla="*/ 119 w 321"/>
                <a:gd name="T15" fmla="*/ 137 h 290"/>
                <a:gd name="T16" fmla="*/ 109 w 321"/>
                <a:gd name="T17" fmla="*/ 96 h 290"/>
                <a:gd name="T18" fmla="*/ 80 w 321"/>
                <a:gd name="T19" fmla="*/ 96 h 290"/>
                <a:gd name="T20" fmla="*/ 49 w 321"/>
                <a:gd name="T21" fmla="*/ 96 h 290"/>
                <a:gd name="T22" fmla="*/ 49 w 321"/>
                <a:gd name="T23" fmla="*/ 54 h 290"/>
                <a:gd name="T24" fmla="*/ 19 w 321"/>
                <a:gd name="T25" fmla="*/ 41 h 290"/>
                <a:gd name="T26" fmla="*/ 0 w 321"/>
                <a:gd name="T2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290">
                  <a:moveTo>
                    <a:pt x="320" y="289"/>
                  </a:moveTo>
                  <a:lnTo>
                    <a:pt x="279" y="275"/>
                  </a:lnTo>
                  <a:lnTo>
                    <a:pt x="240" y="261"/>
                  </a:lnTo>
                  <a:lnTo>
                    <a:pt x="209" y="247"/>
                  </a:lnTo>
                  <a:lnTo>
                    <a:pt x="179" y="247"/>
                  </a:lnTo>
                  <a:lnTo>
                    <a:pt x="139" y="220"/>
                  </a:lnTo>
                  <a:lnTo>
                    <a:pt x="119" y="178"/>
                  </a:lnTo>
                  <a:lnTo>
                    <a:pt x="119" y="137"/>
                  </a:lnTo>
                  <a:lnTo>
                    <a:pt x="109" y="96"/>
                  </a:lnTo>
                  <a:lnTo>
                    <a:pt x="80" y="96"/>
                  </a:lnTo>
                  <a:lnTo>
                    <a:pt x="49" y="96"/>
                  </a:lnTo>
                  <a:lnTo>
                    <a:pt x="49" y="54"/>
                  </a:lnTo>
                  <a:lnTo>
                    <a:pt x="19" y="4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54"/>
            <p:cNvSpPr>
              <a:spLocks/>
            </p:cNvSpPr>
            <p:nvPr/>
          </p:nvSpPr>
          <p:spPr bwMode="auto">
            <a:xfrm>
              <a:off x="4572001" y="5055474"/>
              <a:ext cx="26987" cy="585788"/>
            </a:xfrm>
            <a:custGeom>
              <a:avLst/>
              <a:gdLst>
                <a:gd name="T0" fmla="*/ 0 w 17"/>
                <a:gd name="T1" fmla="*/ 0 h 369"/>
                <a:gd name="T2" fmla="*/ 5 w 17"/>
                <a:gd name="T3" fmla="*/ 93 h 369"/>
                <a:gd name="T4" fmla="*/ 5 w 17"/>
                <a:gd name="T5" fmla="*/ 161 h 369"/>
                <a:gd name="T6" fmla="*/ 5 w 17"/>
                <a:gd name="T7" fmla="*/ 230 h 369"/>
                <a:gd name="T8" fmla="*/ 16 w 17"/>
                <a:gd name="T9" fmla="*/ 299 h 369"/>
                <a:gd name="T10" fmla="*/ 16 w 17"/>
                <a:gd name="T11" fmla="*/ 368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69">
                  <a:moveTo>
                    <a:pt x="0" y="0"/>
                  </a:moveTo>
                  <a:lnTo>
                    <a:pt x="5" y="93"/>
                  </a:lnTo>
                  <a:lnTo>
                    <a:pt x="5" y="161"/>
                  </a:lnTo>
                  <a:lnTo>
                    <a:pt x="5" y="230"/>
                  </a:lnTo>
                  <a:lnTo>
                    <a:pt x="16" y="299"/>
                  </a:lnTo>
                  <a:lnTo>
                    <a:pt x="16" y="36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Rectangle 55"/>
            <p:cNvSpPr>
              <a:spLocks noChangeArrowheads="1"/>
            </p:cNvSpPr>
            <p:nvPr/>
          </p:nvSpPr>
          <p:spPr bwMode="auto">
            <a:xfrm>
              <a:off x="3849688" y="4393488"/>
              <a:ext cx="20240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1.) salt &amp; water penetrates concrete</a:t>
              </a:r>
            </a:p>
          </p:txBody>
        </p:sp>
        <p:sp>
          <p:nvSpPr>
            <p:cNvPr id="444" name="Rectangle 56"/>
            <p:cNvSpPr>
              <a:spLocks noChangeArrowheads="1"/>
            </p:cNvSpPr>
            <p:nvPr/>
          </p:nvSpPr>
          <p:spPr bwMode="auto">
            <a:xfrm>
              <a:off x="6153151" y="5765087"/>
              <a:ext cx="1222375" cy="82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2.) rebar corrodes &amp; expands</a:t>
              </a:r>
            </a:p>
          </p:txBody>
        </p:sp>
        <p:sp>
          <p:nvSpPr>
            <p:cNvPr id="445" name="Rectangle 57"/>
            <p:cNvSpPr>
              <a:spLocks noChangeArrowheads="1"/>
            </p:cNvSpPr>
            <p:nvPr/>
          </p:nvSpPr>
          <p:spPr bwMode="auto">
            <a:xfrm>
              <a:off x="7750176" y="5039599"/>
              <a:ext cx="1546225" cy="585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3.) cracks form causing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delams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6" name="Freeform 58"/>
            <p:cNvSpPr>
              <a:spLocks/>
            </p:cNvSpPr>
            <p:nvPr/>
          </p:nvSpPr>
          <p:spPr bwMode="auto">
            <a:xfrm>
              <a:off x="4724400" y="5058650"/>
              <a:ext cx="63500" cy="569913"/>
            </a:xfrm>
            <a:custGeom>
              <a:avLst/>
              <a:gdLst>
                <a:gd name="T0" fmla="*/ 0 w 40"/>
                <a:gd name="T1" fmla="*/ 0 h 359"/>
                <a:gd name="T2" fmla="*/ 13 w 40"/>
                <a:gd name="T3" fmla="*/ 90 h 359"/>
                <a:gd name="T4" fmla="*/ 13 w 40"/>
                <a:gd name="T5" fmla="*/ 157 h 359"/>
                <a:gd name="T6" fmla="*/ 13 w 40"/>
                <a:gd name="T7" fmla="*/ 224 h 359"/>
                <a:gd name="T8" fmla="*/ 39 w 40"/>
                <a:gd name="T9" fmla="*/ 291 h 359"/>
                <a:gd name="T10" fmla="*/ 39 w 40"/>
                <a:gd name="T11" fmla="*/ 358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59">
                  <a:moveTo>
                    <a:pt x="0" y="0"/>
                  </a:moveTo>
                  <a:lnTo>
                    <a:pt x="13" y="90"/>
                  </a:lnTo>
                  <a:lnTo>
                    <a:pt x="13" y="157"/>
                  </a:lnTo>
                  <a:lnTo>
                    <a:pt x="13" y="224"/>
                  </a:lnTo>
                  <a:lnTo>
                    <a:pt x="39" y="291"/>
                  </a:lnTo>
                  <a:lnTo>
                    <a:pt x="39" y="35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59"/>
            <p:cNvSpPr>
              <a:spLocks/>
            </p:cNvSpPr>
            <p:nvPr/>
          </p:nvSpPr>
          <p:spPr bwMode="auto">
            <a:xfrm>
              <a:off x="4887913" y="5044363"/>
              <a:ext cx="93663" cy="554037"/>
            </a:xfrm>
            <a:custGeom>
              <a:avLst/>
              <a:gdLst>
                <a:gd name="T0" fmla="*/ 0 w 59"/>
                <a:gd name="T1" fmla="*/ 0 h 349"/>
                <a:gd name="T2" fmla="*/ 20 w 59"/>
                <a:gd name="T3" fmla="*/ 88 h 349"/>
                <a:gd name="T4" fmla="*/ 20 w 59"/>
                <a:gd name="T5" fmla="*/ 153 h 349"/>
                <a:gd name="T6" fmla="*/ 20 w 59"/>
                <a:gd name="T7" fmla="*/ 218 h 349"/>
                <a:gd name="T8" fmla="*/ 58 w 59"/>
                <a:gd name="T9" fmla="*/ 283 h 349"/>
                <a:gd name="T10" fmla="*/ 58 w 59"/>
                <a:gd name="T11" fmla="*/ 34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49">
                  <a:moveTo>
                    <a:pt x="0" y="0"/>
                  </a:moveTo>
                  <a:lnTo>
                    <a:pt x="20" y="88"/>
                  </a:lnTo>
                  <a:lnTo>
                    <a:pt x="20" y="153"/>
                  </a:lnTo>
                  <a:lnTo>
                    <a:pt x="20" y="218"/>
                  </a:lnTo>
                  <a:lnTo>
                    <a:pt x="58" y="283"/>
                  </a:lnTo>
                  <a:lnTo>
                    <a:pt x="58" y="34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60"/>
            <p:cNvSpPr>
              <a:spLocks/>
            </p:cNvSpPr>
            <p:nvPr/>
          </p:nvSpPr>
          <p:spPr bwMode="auto">
            <a:xfrm>
              <a:off x="4395787" y="5058650"/>
              <a:ext cx="26988" cy="404813"/>
            </a:xfrm>
            <a:custGeom>
              <a:avLst/>
              <a:gdLst>
                <a:gd name="T0" fmla="*/ 16 w 17"/>
                <a:gd name="T1" fmla="*/ 0 h 255"/>
                <a:gd name="T2" fmla="*/ 10 w 17"/>
                <a:gd name="T3" fmla="*/ 63 h 255"/>
                <a:gd name="T4" fmla="*/ 10 w 17"/>
                <a:gd name="T5" fmla="*/ 111 h 255"/>
                <a:gd name="T6" fmla="*/ 10 w 17"/>
                <a:gd name="T7" fmla="*/ 158 h 255"/>
                <a:gd name="T8" fmla="*/ 0 w 17"/>
                <a:gd name="T9" fmla="*/ 205 h 255"/>
                <a:gd name="T10" fmla="*/ 0 w 17"/>
                <a:gd name="T11" fmla="*/ 25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55">
                  <a:moveTo>
                    <a:pt x="16" y="0"/>
                  </a:moveTo>
                  <a:lnTo>
                    <a:pt x="10" y="63"/>
                  </a:lnTo>
                  <a:lnTo>
                    <a:pt x="10" y="111"/>
                  </a:lnTo>
                  <a:lnTo>
                    <a:pt x="10" y="158"/>
                  </a:lnTo>
                  <a:lnTo>
                    <a:pt x="0" y="205"/>
                  </a:lnTo>
                  <a:lnTo>
                    <a:pt x="0" y="25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61"/>
            <p:cNvSpPr>
              <a:spLocks/>
            </p:cNvSpPr>
            <p:nvPr/>
          </p:nvSpPr>
          <p:spPr bwMode="auto">
            <a:xfrm>
              <a:off x="5051425" y="5058649"/>
              <a:ext cx="182562" cy="554038"/>
            </a:xfrm>
            <a:custGeom>
              <a:avLst/>
              <a:gdLst>
                <a:gd name="T0" fmla="*/ 0 w 115"/>
                <a:gd name="T1" fmla="*/ 0 h 349"/>
                <a:gd name="T2" fmla="*/ 40 w 115"/>
                <a:gd name="T3" fmla="*/ 88 h 349"/>
                <a:gd name="T4" fmla="*/ 40 w 115"/>
                <a:gd name="T5" fmla="*/ 153 h 349"/>
                <a:gd name="T6" fmla="*/ 40 w 115"/>
                <a:gd name="T7" fmla="*/ 218 h 349"/>
                <a:gd name="T8" fmla="*/ 114 w 115"/>
                <a:gd name="T9" fmla="*/ 283 h 349"/>
                <a:gd name="T10" fmla="*/ 114 w 115"/>
                <a:gd name="T11" fmla="*/ 34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349">
                  <a:moveTo>
                    <a:pt x="0" y="0"/>
                  </a:moveTo>
                  <a:lnTo>
                    <a:pt x="40" y="88"/>
                  </a:lnTo>
                  <a:lnTo>
                    <a:pt x="40" y="153"/>
                  </a:lnTo>
                  <a:lnTo>
                    <a:pt x="40" y="218"/>
                  </a:lnTo>
                  <a:lnTo>
                    <a:pt x="114" y="283"/>
                  </a:lnTo>
                  <a:lnTo>
                    <a:pt x="114" y="348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62"/>
            <p:cNvSpPr>
              <a:spLocks/>
            </p:cNvSpPr>
            <p:nvPr/>
          </p:nvSpPr>
          <p:spPr bwMode="auto">
            <a:xfrm>
              <a:off x="5383212" y="5061824"/>
              <a:ext cx="357188" cy="520700"/>
            </a:xfrm>
            <a:custGeom>
              <a:avLst/>
              <a:gdLst>
                <a:gd name="T0" fmla="*/ 0 w 225"/>
                <a:gd name="T1" fmla="*/ 0 h 328"/>
                <a:gd name="T2" fmla="*/ 80 w 225"/>
                <a:gd name="T3" fmla="*/ 82 h 328"/>
                <a:gd name="T4" fmla="*/ 80 w 225"/>
                <a:gd name="T5" fmla="*/ 143 h 328"/>
                <a:gd name="T6" fmla="*/ 80 w 225"/>
                <a:gd name="T7" fmla="*/ 204 h 328"/>
                <a:gd name="T8" fmla="*/ 224 w 225"/>
                <a:gd name="T9" fmla="*/ 265 h 328"/>
                <a:gd name="T10" fmla="*/ 224 w 225"/>
                <a:gd name="T11" fmla="*/ 32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328">
                  <a:moveTo>
                    <a:pt x="0" y="0"/>
                  </a:moveTo>
                  <a:lnTo>
                    <a:pt x="80" y="82"/>
                  </a:lnTo>
                  <a:lnTo>
                    <a:pt x="80" y="143"/>
                  </a:lnTo>
                  <a:lnTo>
                    <a:pt x="80" y="204"/>
                  </a:lnTo>
                  <a:lnTo>
                    <a:pt x="224" y="265"/>
                  </a:lnTo>
                  <a:lnTo>
                    <a:pt x="224" y="3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Text Box 197"/>
            <p:cNvSpPr txBox="1">
              <a:spLocks noChangeArrowheads="1"/>
            </p:cNvSpPr>
            <p:nvPr/>
          </p:nvSpPr>
          <p:spPr bwMode="auto">
            <a:xfrm>
              <a:off x="7504786" y="570637"/>
              <a:ext cx="4692770" cy="46166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Deterioration / Rebar Corrosion</a:t>
              </a: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0" y="0"/>
              <a:ext cx="12192000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Typical Concrete Bridge Deck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b="23147"/>
          <a:stretch/>
        </p:blipFill>
        <p:spPr>
          <a:xfrm>
            <a:off x="0" y="-29014"/>
            <a:ext cx="12192000" cy="6865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Typical Concrete Bridge Deck</a:t>
            </a:r>
          </a:p>
        </p:txBody>
      </p:sp>
      <p:sp>
        <p:nvSpPr>
          <p:cNvPr id="9" name="Text Box 197"/>
          <p:cNvSpPr txBox="1">
            <a:spLocks noChangeArrowheads="1"/>
          </p:cNvSpPr>
          <p:nvPr/>
        </p:nvSpPr>
        <p:spPr bwMode="auto">
          <a:xfrm>
            <a:off x="304800" y="762000"/>
            <a:ext cx="4692770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Deterioration / Rebar Corrosion</a:t>
            </a:r>
          </a:p>
        </p:txBody>
      </p:sp>
    </p:spTree>
    <p:extLst>
      <p:ext uri="{BB962C8B-B14F-4D97-AF65-F5344CB8AC3E}">
        <p14:creationId xmlns:p14="http://schemas.microsoft.com/office/powerpoint/2010/main" val="29253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SDOT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SDOT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PGSuperUpdate2017</Template>
  <TotalTime>3240</TotalTime>
  <Words>2442</Words>
  <Application>Microsoft Office PowerPoint</Application>
  <PresentationFormat>Widescreen</PresentationFormat>
  <Paragraphs>831</Paragraphs>
  <Slides>79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MS PGothic</vt:lpstr>
      <vt:lpstr>Arial</vt:lpstr>
      <vt:lpstr>Arial Black</vt:lpstr>
      <vt:lpstr>Calibri</vt:lpstr>
      <vt:lpstr>Times New Roman</vt:lpstr>
      <vt:lpstr>ヒラギノ角ゴ Pro W3</vt:lpstr>
      <vt:lpstr>WSDOT_PPT_TEMPLATE</vt:lpstr>
      <vt:lpstr>WSDOT CONTENT SLIDES</vt:lpstr>
      <vt:lpstr>Clip</vt:lpstr>
      <vt:lpstr>Part 2: WSDOT’s Bridge Deck                Preservation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WSDOT’s Deck Evaluation Process</vt:lpstr>
      <vt:lpstr>PowerPoint Presentation</vt:lpstr>
      <vt:lpstr>PowerPoint Presentation</vt:lpstr>
      <vt:lpstr>WSDOT Concrete Deck Evaluation/Rating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Modified Concrete Overlays</vt:lpstr>
      <vt:lpstr>PowerPoint Presentation</vt:lpstr>
      <vt:lpstr> Asphalt Paving Train</vt:lpstr>
      <vt:lpstr>Paving Equipment Loads</vt:lpstr>
      <vt:lpstr>PowerPoint Presentation</vt:lpstr>
      <vt:lpstr> Asphalt Removal – Tacoma Narrows Bridge</vt:lpstr>
      <vt:lpstr> Asphalt Removal – Tacoma Narrows Bridge</vt:lpstr>
      <vt:lpstr> Asphalt Removal by Rotomill</vt:lpstr>
      <vt:lpstr>Standard Rotary Mill Head</vt:lpstr>
      <vt:lpstr> Asphalt Removal – Milling Machine</vt:lpstr>
      <vt:lpstr> Asphalt Removal - Scraping</vt:lpstr>
      <vt:lpstr> Asphalt with Membrane Overlay</vt:lpstr>
      <vt:lpstr>PowerPoint Presentation</vt:lpstr>
      <vt:lpstr> Asphalt with Membrane Overlay</vt:lpstr>
      <vt:lpstr> Asphalt with Membrane Overlay</vt:lpstr>
      <vt:lpstr> Asphalt with Membrane Overlay</vt:lpstr>
      <vt:lpstr> Asphalt with Membrane Overlay</vt:lpstr>
      <vt:lpstr> Asphalt with Membrane Overlay</vt:lpstr>
      <vt:lpstr>PowerPoint Presentation</vt:lpstr>
      <vt:lpstr>Polyester Concrete Overlays</vt:lpstr>
      <vt:lpstr>Polyester Concrete Overlays</vt:lpstr>
      <vt:lpstr>Polyester Concrete Overlays</vt:lpstr>
      <vt:lpstr>PowerPoint Presentation</vt:lpstr>
      <vt:lpstr> Thin Polymer Overlays</vt:lpstr>
      <vt:lpstr>PowerPoint Presentation</vt:lpstr>
      <vt:lpstr>PowerPoint Presentation</vt:lpstr>
      <vt:lpstr>PowerPoint Presentation</vt:lpstr>
      <vt:lpstr> WSDOT Br Deck Preservation Savings</vt:lpstr>
      <vt:lpstr>PowerPoint Presentation</vt:lpstr>
    </vt:vector>
  </TitlesOfParts>
  <Company>WSDOT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Girder Stability</dc:title>
  <dc:creator>Brice, Richard</dc:creator>
  <cp:lastModifiedBy>Wilson, DeWayne</cp:lastModifiedBy>
  <cp:revision>615</cp:revision>
  <cp:lastPrinted>2018-05-16T18:23:27Z</cp:lastPrinted>
  <dcterms:created xsi:type="dcterms:W3CDTF">2017-05-01T15:45:31Z</dcterms:created>
  <dcterms:modified xsi:type="dcterms:W3CDTF">2018-10-24T18:53:58Z</dcterms:modified>
</cp:coreProperties>
</file>