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mp" ContentType="image/png"/>
  <Default Extension="gif" ContentType="image/gif"/>
  <Default Extension="m4a" ContentType="audio/mp4"/>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0"/>
  </p:notesMasterIdLst>
  <p:sldIdLst>
    <p:sldId id="337" r:id="rId2"/>
    <p:sldId id="338" r:id="rId3"/>
    <p:sldId id="276" r:id="rId4"/>
    <p:sldId id="354" r:id="rId5"/>
    <p:sldId id="342" r:id="rId6"/>
    <p:sldId id="344" r:id="rId7"/>
    <p:sldId id="369" r:id="rId8"/>
    <p:sldId id="349" r:id="rId9"/>
    <p:sldId id="356" r:id="rId10"/>
    <p:sldId id="352" r:id="rId11"/>
    <p:sldId id="358" r:id="rId12"/>
    <p:sldId id="350" r:id="rId13"/>
    <p:sldId id="360" r:id="rId14"/>
    <p:sldId id="361" r:id="rId15"/>
    <p:sldId id="357" r:id="rId16"/>
    <p:sldId id="365" r:id="rId17"/>
    <p:sldId id="370" r:id="rId18"/>
    <p:sldId id="366" r:id="rId19"/>
    <p:sldId id="367" r:id="rId20"/>
    <p:sldId id="368" r:id="rId21"/>
    <p:sldId id="353" r:id="rId22"/>
    <p:sldId id="351" r:id="rId23"/>
    <p:sldId id="355" r:id="rId24"/>
    <p:sldId id="345" r:id="rId25"/>
    <p:sldId id="340" r:id="rId26"/>
    <p:sldId id="372" r:id="rId27"/>
    <p:sldId id="373" r:id="rId28"/>
    <p:sldId id="374" r:id="rId29"/>
  </p:sldIdLst>
  <p:sldSz cx="12192000" cy="6858000"/>
  <p:notesSz cx="6858000" cy="9144000"/>
  <p:custShowLst>
    <p:custShow name="Wrong"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Quinn Langfitt" initials="QL" lastIdx="24"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DF87"/>
    <a:srgbClr val="739A28"/>
    <a:srgbClr val="DAC0A6"/>
    <a:srgbClr val="8D5E30"/>
    <a:srgbClr val="996633"/>
    <a:srgbClr val="A9B1BC"/>
    <a:srgbClr val="D2DE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3136" autoAdjust="0"/>
    <p:restoredTop sz="87373" autoAdjust="0"/>
  </p:normalViewPr>
  <p:slideViewPr>
    <p:cSldViewPr snapToGrid="0">
      <p:cViewPr varScale="1">
        <p:scale>
          <a:sx n="110" d="100"/>
          <a:sy n="110" d="100"/>
        </p:scale>
        <p:origin x="200" y="264"/>
      </p:cViewPr>
      <p:guideLst/>
    </p:cSldViewPr>
  </p:slideViewPr>
  <p:notesTextViewPr>
    <p:cViewPr>
      <p:scale>
        <a:sx n="125" d="100"/>
        <a:sy n="12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commentAuthors" Target="commentAuthors.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1BACFC-7819-40FF-B236-53C3B0F9775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8EA3488-73D7-4975-9A77-ACC9E9AEBF11}">
      <dgm:prSet phldrT="[Text]" custT="1"/>
      <dgm:spPr/>
      <dgm:t>
        <a:bodyPr/>
        <a:lstStyle/>
        <a:p>
          <a:r>
            <a:rPr lang="en-US" sz="3400" dirty="0" smtClean="0"/>
            <a:t>Regenerative			</a:t>
          </a:r>
          <a:r>
            <a:rPr lang="en-US" sz="3000" dirty="0" smtClean="0"/>
            <a:t>e.g. cooled cooling water</a:t>
          </a:r>
          <a:endParaRPr lang="en-US" sz="3000" dirty="0"/>
        </a:p>
      </dgm:t>
    </dgm:pt>
    <dgm:pt modelId="{3E0D9C95-53A0-4ABB-A992-8C2979D0DBFC}" type="parTrans" cxnId="{7E933F4C-E52A-47A2-B175-DAE9631699C9}">
      <dgm:prSet/>
      <dgm:spPr/>
      <dgm:t>
        <a:bodyPr/>
        <a:lstStyle/>
        <a:p>
          <a:endParaRPr lang="en-US"/>
        </a:p>
      </dgm:t>
    </dgm:pt>
    <dgm:pt modelId="{99AB88D8-4DA4-454C-8494-4C9CA0F81AEE}" type="sibTrans" cxnId="{7E933F4C-E52A-47A2-B175-DAE9631699C9}">
      <dgm:prSet/>
      <dgm:spPr/>
      <dgm:t>
        <a:bodyPr/>
        <a:lstStyle/>
        <a:p>
          <a:endParaRPr lang="en-US"/>
        </a:p>
      </dgm:t>
    </dgm:pt>
    <dgm:pt modelId="{E8CA641C-4932-4D58-A234-6D0CFA81576D}">
      <dgm:prSet phldrT="[Text]"/>
      <dgm:spPr/>
      <dgm:t>
        <a:bodyPr/>
        <a:lstStyle/>
        <a:p>
          <a:r>
            <a:rPr lang="en-US" dirty="0" smtClean="0"/>
            <a:t>May not deplete reserves</a:t>
          </a:r>
          <a:endParaRPr lang="en-US" dirty="0"/>
        </a:p>
      </dgm:t>
    </dgm:pt>
    <dgm:pt modelId="{A4FE8C05-7A57-405E-A494-754A9326D3FB}" type="parTrans" cxnId="{C9272D51-9BDB-4745-BFDB-F938A6E5B742}">
      <dgm:prSet/>
      <dgm:spPr/>
      <dgm:t>
        <a:bodyPr/>
        <a:lstStyle/>
        <a:p>
          <a:endParaRPr lang="en-US"/>
        </a:p>
      </dgm:t>
    </dgm:pt>
    <dgm:pt modelId="{7E653F4A-B197-4F14-AB96-84B364178758}" type="sibTrans" cxnId="{C9272D51-9BDB-4745-BFDB-F938A6E5B742}">
      <dgm:prSet/>
      <dgm:spPr/>
      <dgm:t>
        <a:bodyPr/>
        <a:lstStyle/>
        <a:p>
          <a:endParaRPr lang="en-US"/>
        </a:p>
      </dgm:t>
    </dgm:pt>
    <dgm:pt modelId="{F5AAF72F-C579-4C07-AB8A-D63D5A5827B6}">
      <dgm:prSet phldrT="[Text]" custT="1"/>
      <dgm:spPr/>
      <dgm:t>
        <a:bodyPr/>
        <a:lstStyle/>
        <a:p>
          <a:r>
            <a:rPr lang="en-US" sz="3400" dirty="0" smtClean="0"/>
            <a:t>Consumptive			</a:t>
          </a:r>
          <a:r>
            <a:rPr lang="en-US" sz="3000" dirty="0" smtClean="0"/>
            <a:t>e.g. cement to concrete</a:t>
          </a:r>
          <a:endParaRPr lang="en-US" sz="3000" dirty="0"/>
        </a:p>
      </dgm:t>
    </dgm:pt>
    <dgm:pt modelId="{1AD72D55-452D-4021-8E1F-7046678D4D14}" type="parTrans" cxnId="{F6520F12-B958-4D31-AB70-556F9FC67965}">
      <dgm:prSet/>
      <dgm:spPr/>
      <dgm:t>
        <a:bodyPr/>
        <a:lstStyle/>
        <a:p>
          <a:endParaRPr lang="en-US"/>
        </a:p>
      </dgm:t>
    </dgm:pt>
    <dgm:pt modelId="{D3FA9DEC-82C9-415E-8DA0-F186EA630253}" type="sibTrans" cxnId="{F6520F12-B958-4D31-AB70-556F9FC67965}">
      <dgm:prSet/>
      <dgm:spPr/>
      <dgm:t>
        <a:bodyPr/>
        <a:lstStyle/>
        <a:p>
          <a:endParaRPr lang="en-US"/>
        </a:p>
      </dgm:t>
    </dgm:pt>
    <dgm:pt modelId="{75770B85-43C2-44CB-BE26-F2078ED0DD8A}">
      <dgm:prSet phldrT="[Text]"/>
      <dgm:spPr/>
      <dgm:t>
        <a:bodyPr/>
        <a:lstStyle/>
        <a:p>
          <a:r>
            <a:rPr lang="en-US" dirty="0" smtClean="0"/>
            <a:t>Likely to deplete reserves, but what source?</a:t>
          </a:r>
          <a:endParaRPr lang="en-US" dirty="0"/>
        </a:p>
      </dgm:t>
    </dgm:pt>
    <dgm:pt modelId="{5E4BC800-564E-45FD-90CC-D58CEF7EF6E9}" type="parTrans" cxnId="{BD670F81-B863-4499-BE99-C5D3709ECEC3}">
      <dgm:prSet/>
      <dgm:spPr/>
      <dgm:t>
        <a:bodyPr/>
        <a:lstStyle/>
        <a:p>
          <a:endParaRPr lang="en-US"/>
        </a:p>
      </dgm:t>
    </dgm:pt>
    <dgm:pt modelId="{409C32CA-CC21-48E8-85EC-55452E8FABC2}" type="sibTrans" cxnId="{BD670F81-B863-4499-BE99-C5D3709ECEC3}">
      <dgm:prSet/>
      <dgm:spPr/>
      <dgm:t>
        <a:bodyPr/>
        <a:lstStyle/>
        <a:p>
          <a:endParaRPr lang="en-US"/>
        </a:p>
      </dgm:t>
    </dgm:pt>
    <dgm:pt modelId="{F7669389-F04F-46B0-B3BE-F1FEC09E7220}">
      <dgm:prSet phldrT="[Text]" custT="1"/>
      <dgm:spPr/>
      <dgm:t>
        <a:bodyPr/>
        <a:lstStyle/>
        <a:p>
          <a:r>
            <a:rPr lang="en-US" sz="3500" dirty="0" err="1" smtClean="0"/>
            <a:t>Degradative</a:t>
          </a:r>
          <a:r>
            <a:rPr lang="en-US" sz="3500" dirty="0" smtClean="0"/>
            <a:t>			</a:t>
          </a:r>
          <a:r>
            <a:rPr lang="en-US" sz="3000" dirty="0" smtClean="0"/>
            <a:t>e.g. process water</a:t>
          </a:r>
          <a:endParaRPr lang="en-US" sz="3000" dirty="0"/>
        </a:p>
      </dgm:t>
    </dgm:pt>
    <dgm:pt modelId="{12BEFCDF-303A-43D5-8570-66452D7A38C4}" type="parTrans" cxnId="{09FB795E-0F56-40BD-9FE3-3E4744C52839}">
      <dgm:prSet/>
      <dgm:spPr/>
      <dgm:t>
        <a:bodyPr/>
        <a:lstStyle/>
        <a:p>
          <a:endParaRPr lang="en-US"/>
        </a:p>
      </dgm:t>
    </dgm:pt>
    <dgm:pt modelId="{65D7A011-CAB4-4887-A7F9-0281C6E26190}" type="sibTrans" cxnId="{09FB795E-0F56-40BD-9FE3-3E4744C52839}">
      <dgm:prSet/>
      <dgm:spPr/>
      <dgm:t>
        <a:bodyPr/>
        <a:lstStyle/>
        <a:p>
          <a:endParaRPr lang="en-US"/>
        </a:p>
      </dgm:t>
    </dgm:pt>
    <dgm:pt modelId="{19320DEB-F90F-4479-B901-A99B62CEA47D}">
      <dgm:prSet phldrT="[Text]"/>
      <dgm:spPr/>
      <dgm:t>
        <a:bodyPr/>
        <a:lstStyle/>
        <a:p>
          <a:r>
            <a:rPr lang="en-US" dirty="0" smtClean="0"/>
            <a:t>Might contaminate more water than being “used”</a:t>
          </a:r>
          <a:endParaRPr lang="en-US" dirty="0"/>
        </a:p>
      </dgm:t>
    </dgm:pt>
    <dgm:pt modelId="{18AC00B9-22FB-4D33-B503-F1093A008879}" type="parTrans" cxnId="{C9112DBB-582C-406B-A936-834D07CE272D}">
      <dgm:prSet/>
      <dgm:spPr/>
      <dgm:t>
        <a:bodyPr/>
        <a:lstStyle/>
        <a:p>
          <a:endParaRPr lang="en-US"/>
        </a:p>
      </dgm:t>
    </dgm:pt>
    <dgm:pt modelId="{CC7247AA-5FC9-438E-B54E-FDE788723C8A}" type="sibTrans" cxnId="{C9112DBB-582C-406B-A936-834D07CE272D}">
      <dgm:prSet/>
      <dgm:spPr/>
      <dgm:t>
        <a:bodyPr/>
        <a:lstStyle/>
        <a:p>
          <a:endParaRPr lang="en-US"/>
        </a:p>
      </dgm:t>
    </dgm:pt>
    <dgm:pt modelId="{6BE88E1B-183B-4678-861C-84640948DE2D}">
      <dgm:prSet phldrT="[Text]"/>
      <dgm:spPr/>
      <dgm:t>
        <a:bodyPr/>
        <a:lstStyle/>
        <a:p>
          <a:r>
            <a:rPr lang="en-US" dirty="0" smtClean="0"/>
            <a:t>Groundwater? Surface water?</a:t>
          </a:r>
          <a:endParaRPr lang="en-US" dirty="0"/>
        </a:p>
      </dgm:t>
    </dgm:pt>
    <dgm:pt modelId="{F22037AD-88A0-4389-9F8C-53ACF37C2E97}" type="parTrans" cxnId="{5797336E-3A3C-427A-9084-F7C70F747E2C}">
      <dgm:prSet/>
      <dgm:spPr/>
      <dgm:t>
        <a:bodyPr/>
        <a:lstStyle/>
        <a:p>
          <a:endParaRPr lang="en-US"/>
        </a:p>
      </dgm:t>
    </dgm:pt>
    <dgm:pt modelId="{324C2C28-E179-4D81-B4EA-2C9519240DFE}" type="sibTrans" cxnId="{5797336E-3A3C-427A-9084-F7C70F747E2C}">
      <dgm:prSet/>
      <dgm:spPr/>
      <dgm:t>
        <a:bodyPr/>
        <a:lstStyle/>
        <a:p>
          <a:endParaRPr lang="en-US"/>
        </a:p>
      </dgm:t>
    </dgm:pt>
    <dgm:pt modelId="{D8D84290-BF38-4C69-8462-313E5A973619}">
      <dgm:prSet phldrT="[Text]"/>
      <dgm:spPr/>
      <dgm:t>
        <a:bodyPr/>
        <a:lstStyle/>
        <a:p>
          <a:r>
            <a:rPr lang="en-US" dirty="0" smtClean="0"/>
            <a:t>Might be returned not significantly affected</a:t>
          </a:r>
          <a:endParaRPr lang="en-US" dirty="0"/>
        </a:p>
      </dgm:t>
    </dgm:pt>
    <dgm:pt modelId="{7EDA7343-5FA0-4A03-82E1-D523D3D197B7}" type="parTrans" cxnId="{293840F4-18A3-4B95-8F95-C8BAA76AE085}">
      <dgm:prSet/>
      <dgm:spPr/>
      <dgm:t>
        <a:bodyPr/>
        <a:lstStyle/>
        <a:p>
          <a:endParaRPr lang="en-US"/>
        </a:p>
      </dgm:t>
    </dgm:pt>
    <dgm:pt modelId="{2C582F2C-DF41-4BAA-B354-022561C82ACD}" type="sibTrans" cxnId="{293840F4-18A3-4B95-8F95-C8BAA76AE085}">
      <dgm:prSet/>
      <dgm:spPr/>
      <dgm:t>
        <a:bodyPr/>
        <a:lstStyle/>
        <a:p>
          <a:endParaRPr lang="en-US"/>
        </a:p>
      </dgm:t>
    </dgm:pt>
    <dgm:pt modelId="{69C877F4-C278-4FB3-AFB0-9E1AAE89C638}" type="pres">
      <dgm:prSet presAssocID="{9B1BACFC-7819-40FF-B236-53C3B0F9775F}" presName="linear" presStyleCnt="0">
        <dgm:presLayoutVars>
          <dgm:animLvl val="lvl"/>
          <dgm:resizeHandles val="exact"/>
        </dgm:presLayoutVars>
      </dgm:prSet>
      <dgm:spPr/>
      <dgm:t>
        <a:bodyPr/>
        <a:lstStyle/>
        <a:p>
          <a:endParaRPr lang="en-US"/>
        </a:p>
      </dgm:t>
    </dgm:pt>
    <dgm:pt modelId="{B6872F2B-8790-4D4B-AA18-5E6BEDD02F73}" type="pres">
      <dgm:prSet presAssocID="{E8EA3488-73D7-4975-9A77-ACC9E9AEBF11}" presName="parentText" presStyleLbl="node1" presStyleIdx="0" presStyleCnt="3">
        <dgm:presLayoutVars>
          <dgm:chMax val="0"/>
          <dgm:bulletEnabled val="1"/>
        </dgm:presLayoutVars>
      </dgm:prSet>
      <dgm:spPr/>
      <dgm:t>
        <a:bodyPr/>
        <a:lstStyle/>
        <a:p>
          <a:endParaRPr lang="en-US"/>
        </a:p>
      </dgm:t>
    </dgm:pt>
    <dgm:pt modelId="{97DEAB4E-E7D3-41AF-A36C-5B435E5A64AB}" type="pres">
      <dgm:prSet presAssocID="{E8EA3488-73D7-4975-9A77-ACC9E9AEBF11}" presName="childText" presStyleLbl="revTx" presStyleIdx="0" presStyleCnt="3">
        <dgm:presLayoutVars>
          <dgm:bulletEnabled val="1"/>
        </dgm:presLayoutVars>
      </dgm:prSet>
      <dgm:spPr/>
      <dgm:t>
        <a:bodyPr/>
        <a:lstStyle/>
        <a:p>
          <a:endParaRPr lang="en-US"/>
        </a:p>
      </dgm:t>
    </dgm:pt>
    <dgm:pt modelId="{AEF3C2CB-2ABF-4265-9986-E4BAEB2F1885}" type="pres">
      <dgm:prSet presAssocID="{F5AAF72F-C579-4C07-AB8A-D63D5A5827B6}" presName="parentText" presStyleLbl="node1" presStyleIdx="1" presStyleCnt="3">
        <dgm:presLayoutVars>
          <dgm:chMax val="0"/>
          <dgm:bulletEnabled val="1"/>
        </dgm:presLayoutVars>
      </dgm:prSet>
      <dgm:spPr/>
      <dgm:t>
        <a:bodyPr/>
        <a:lstStyle/>
        <a:p>
          <a:endParaRPr lang="en-US"/>
        </a:p>
      </dgm:t>
    </dgm:pt>
    <dgm:pt modelId="{29961095-8B8A-4D08-BA1B-CA7474EB4663}" type="pres">
      <dgm:prSet presAssocID="{F5AAF72F-C579-4C07-AB8A-D63D5A5827B6}" presName="childText" presStyleLbl="revTx" presStyleIdx="1" presStyleCnt="3">
        <dgm:presLayoutVars>
          <dgm:bulletEnabled val="1"/>
        </dgm:presLayoutVars>
      </dgm:prSet>
      <dgm:spPr/>
      <dgm:t>
        <a:bodyPr/>
        <a:lstStyle/>
        <a:p>
          <a:endParaRPr lang="en-US"/>
        </a:p>
      </dgm:t>
    </dgm:pt>
    <dgm:pt modelId="{F20F9476-4896-4485-A214-0CFD1621D5EB}" type="pres">
      <dgm:prSet presAssocID="{F7669389-F04F-46B0-B3BE-F1FEC09E7220}" presName="parentText" presStyleLbl="node1" presStyleIdx="2" presStyleCnt="3">
        <dgm:presLayoutVars>
          <dgm:chMax val="0"/>
          <dgm:bulletEnabled val="1"/>
        </dgm:presLayoutVars>
      </dgm:prSet>
      <dgm:spPr/>
      <dgm:t>
        <a:bodyPr/>
        <a:lstStyle/>
        <a:p>
          <a:endParaRPr lang="en-US"/>
        </a:p>
      </dgm:t>
    </dgm:pt>
    <dgm:pt modelId="{4A471526-DB99-4D97-8049-C4DE3847DE98}" type="pres">
      <dgm:prSet presAssocID="{F7669389-F04F-46B0-B3BE-F1FEC09E7220}" presName="childText" presStyleLbl="revTx" presStyleIdx="2" presStyleCnt="3">
        <dgm:presLayoutVars>
          <dgm:bulletEnabled val="1"/>
        </dgm:presLayoutVars>
      </dgm:prSet>
      <dgm:spPr/>
      <dgm:t>
        <a:bodyPr/>
        <a:lstStyle/>
        <a:p>
          <a:endParaRPr lang="en-US"/>
        </a:p>
      </dgm:t>
    </dgm:pt>
  </dgm:ptLst>
  <dgm:cxnLst>
    <dgm:cxn modelId="{C9272D51-9BDB-4745-BFDB-F938A6E5B742}" srcId="{E8EA3488-73D7-4975-9A77-ACC9E9AEBF11}" destId="{E8CA641C-4932-4D58-A234-6D0CFA81576D}" srcOrd="0" destOrd="0" parTransId="{A4FE8C05-7A57-405E-A494-754A9326D3FB}" sibTransId="{7E653F4A-B197-4F14-AB96-84B364178758}"/>
    <dgm:cxn modelId="{5797336E-3A3C-427A-9084-F7C70F747E2C}" srcId="{75770B85-43C2-44CB-BE26-F2078ED0DD8A}" destId="{6BE88E1B-183B-4678-861C-84640948DE2D}" srcOrd="0" destOrd="0" parTransId="{F22037AD-88A0-4389-9F8C-53ACF37C2E97}" sibTransId="{324C2C28-E179-4D81-B4EA-2C9519240DFE}"/>
    <dgm:cxn modelId="{7E933F4C-E52A-47A2-B175-DAE9631699C9}" srcId="{9B1BACFC-7819-40FF-B236-53C3B0F9775F}" destId="{E8EA3488-73D7-4975-9A77-ACC9E9AEBF11}" srcOrd="0" destOrd="0" parTransId="{3E0D9C95-53A0-4ABB-A992-8C2979D0DBFC}" sibTransId="{99AB88D8-4DA4-454C-8494-4C9CA0F81AEE}"/>
    <dgm:cxn modelId="{A0E56710-9339-41D8-8FFD-01038FAC78BD}" type="presOf" srcId="{19320DEB-F90F-4479-B901-A99B62CEA47D}" destId="{4A471526-DB99-4D97-8049-C4DE3847DE98}" srcOrd="0" destOrd="0" presId="urn:microsoft.com/office/officeart/2005/8/layout/vList2"/>
    <dgm:cxn modelId="{28C308A6-E77F-46C3-B37D-E88C4F7A24B1}" type="presOf" srcId="{E8EA3488-73D7-4975-9A77-ACC9E9AEBF11}" destId="{B6872F2B-8790-4D4B-AA18-5E6BEDD02F73}" srcOrd="0" destOrd="0" presId="urn:microsoft.com/office/officeart/2005/8/layout/vList2"/>
    <dgm:cxn modelId="{14784602-6838-4988-9B82-A0CB06EFD2F0}" type="presOf" srcId="{D8D84290-BF38-4C69-8462-313E5A973619}" destId="{4A471526-DB99-4D97-8049-C4DE3847DE98}" srcOrd="0" destOrd="1" presId="urn:microsoft.com/office/officeart/2005/8/layout/vList2"/>
    <dgm:cxn modelId="{09FB795E-0F56-40BD-9FE3-3E4744C52839}" srcId="{9B1BACFC-7819-40FF-B236-53C3B0F9775F}" destId="{F7669389-F04F-46B0-B3BE-F1FEC09E7220}" srcOrd="2" destOrd="0" parTransId="{12BEFCDF-303A-43D5-8570-66452D7A38C4}" sibTransId="{65D7A011-CAB4-4887-A7F9-0281C6E26190}"/>
    <dgm:cxn modelId="{7B832216-EBC3-4109-8FDD-865E37FDE097}" type="presOf" srcId="{E8CA641C-4932-4D58-A234-6D0CFA81576D}" destId="{97DEAB4E-E7D3-41AF-A36C-5B435E5A64AB}" srcOrd="0" destOrd="0" presId="urn:microsoft.com/office/officeart/2005/8/layout/vList2"/>
    <dgm:cxn modelId="{4C49BD68-942C-4A3A-AEDA-2A37C73E96EA}" type="presOf" srcId="{F7669389-F04F-46B0-B3BE-F1FEC09E7220}" destId="{F20F9476-4896-4485-A214-0CFD1621D5EB}" srcOrd="0" destOrd="0" presId="urn:microsoft.com/office/officeart/2005/8/layout/vList2"/>
    <dgm:cxn modelId="{293840F4-18A3-4B95-8F95-C8BAA76AE085}" srcId="{F7669389-F04F-46B0-B3BE-F1FEC09E7220}" destId="{D8D84290-BF38-4C69-8462-313E5A973619}" srcOrd="1" destOrd="0" parTransId="{7EDA7343-5FA0-4A03-82E1-D523D3D197B7}" sibTransId="{2C582F2C-DF41-4BAA-B354-022561C82ACD}"/>
    <dgm:cxn modelId="{BCF7D914-28D1-47AC-933C-F71707BC719C}" type="presOf" srcId="{9B1BACFC-7819-40FF-B236-53C3B0F9775F}" destId="{69C877F4-C278-4FB3-AFB0-9E1AAE89C638}" srcOrd="0" destOrd="0" presId="urn:microsoft.com/office/officeart/2005/8/layout/vList2"/>
    <dgm:cxn modelId="{C9112DBB-582C-406B-A936-834D07CE272D}" srcId="{F7669389-F04F-46B0-B3BE-F1FEC09E7220}" destId="{19320DEB-F90F-4479-B901-A99B62CEA47D}" srcOrd="0" destOrd="0" parTransId="{18AC00B9-22FB-4D33-B503-F1093A008879}" sibTransId="{CC7247AA-5FC9-438E-B54E-FDE788723C8A}"/>
    <dgm:cxn modelId="{70356809-9C0D-44D6-8254-CE526D465940}" type="presOf" srcId="{6BE88E1B-183B-4678-861C-84640948DE2D}" destId="{29961095-8B8A-4D08-BA1B-CA7474EB4663}" srcOrd="0" destOrd="1" presId="urn:microsoft.com/office/officeart/2005/8/layout/vList2"/>
    <dgm:cxn modelId="{F6520F12-B958-4D31-AB70-556F9FC67965}" srcId="{9B1BACFC-7819-40FF-B236-53C3B0F9775F}" destId="{F5AAF72F-C579-4C07-AB8A-D63D5A5827B6}" srcOrd="1" destOrd="0" parTransId="{1AD72D55-452D-4021-8E1F-7046678D4D14}" sibTransId="{D3FA9DEC-82C9-415E-8DA0-F186EA630253}"/>
    <dgm:cxn modelId="{BD670F81-B863-4499-BE99-C5D3709ECEC3}" srcId="{F5AAF72F-C579-4C07-AB8A-D63D5A5827B6}" destId="{75770B85-43C2-44CB-BE26-F2078ED0DD8A}" srcOrd="0" destOrd="0" parTransId="{5E4BC800-564E-45FD-90CC-D58CEF7EF6E9}" sibTransId="{409C32CA-CC21-48E8-85EC-55452E8FABC2}"/>
    <dgm:cxn modelId="{E9C2A9FF-45CC-427E-98E6-DEAA77D24E10}" type="presOf" srcId="{75770B85-43C2-44CB-BE26-F2078ED0DD8A}" destId="{29961095-8B8A-4D08-BA1B-CA7474EB4663}" srcOrd="0" destOrd="0" presId="urn:microsoft.com/office/officeart/2005/8/layout/vList2"/>
    <dgm:cxn modelId="{36EDF966-B25E-4A17-9840-793236663402}" type="presOf" srcId="{F5AAF72F-C579-4C07-AB8A-D63D5A5827B6}" destId="{AEF3C2CB-2ABF-4265-9986-E4BAEB2F1885}" srcOrd="0" destOrd="0" presId="urn:microsoft.com/office/officeart/2005/8/layout/vList2"/>
    <dgm:cxn modelId="{F34737B9-F042-41F1-9332-C9CEA0F9BE2C}" type="presParOf" srcId="{69C877F4-C278-4FB3-AFB0-9E1AAE89C638}" destId="{B6872F2B-8790-4D4B-AA18-5E6BEDD02F73}" srcOrd="0" destOrd="0" presId="urn:microsoft.com/office/officeart/2005/8/layout/vList2"/>
    <dgm:cxn modelId="{9CE01EFD-AE79-4DB1-AB17-60F16BF97C25}" type="presParOf" srcId="{69C877F4-C278-4FB3-AFB0-9E1AAE89C638}" destId="{97DEAB4E-E7D3-41AF-A36C-5B435E5A64AB}" srcOrd="1" destOrd="0" presId="urn:microsoft.com/office/officeart/2005/8/layout/vList2"/>
    <dgm:cxn modelId="{637664B2-7A84-4B54-B5F8-C9D0ED433071}" type="presParOf" srcId="{69C877F4-C278-4FB3-AFB0-9E1AAE89C638}" destId="{AEF3C2CB-2ABF-4265-9986-E4BAEB2F1885}" srcOrd="2" destOrd="0" presId="urn:microsoft.com/office/officeart/2005/8/layout/vList2"/>
    <dgm:cxn modelId="{1A78E594-F0A9-4CE8-B728-7DF5285B69F0}" type="presParOf" srcId="{69C877F4-C278-4FB3-AFB0-9E1AAE89C638}" destId="{29961095-8B8A-4D08-BA1B-CA7474EB4663}" srcOrd="3" destOrd="0" presId="urn:microsoft.com/office/officeart/2005/8/layout/vList2"/>
    <dgm:cxn modelId="{5713CB7D-FD2B-4A1B-AF94-0D010ADF2F28}" type="presParOf" srcId="{69C877F4-C278-4FB3-AFB0-9E1AAE89C638}" destId="{F20F9476-4896-4485-A214-0CFD1621D5EB}" srcOrd="4" destOrd="0" presId="urn:microsoft.com/office/officeart/2005/8/layout/vList2"/>
    <dgm:cxn modelId="{F8ACACC9-1416-4686-8C5C-945E62E69C55}" type="presParOf" srcId="{69C877F4-C278-4FB3-AFB0-9E1AAE89C638}" destId="{4A471526-DB99-4D97-8049-C4DE3847DE98}" srcOrd="5"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B8AA48A-AE75-4C8B-9B26-C158BD4F87B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34653860-09B6-4823-A315-303AE826CF69}">
      <dgm:prSet phldrT="[Text]"/>
      <dgm:spPr/>
      <dgm:t>
        <a:bodyPr/>
        <a:lstStyle/>
        <a:p>
          <a:r>
            <a:rPr lang="en-US" dirty="0" smtClean="0"/>
            <a:t>Competition</a:t>
          </a:r>
          <a:endParaRPr lang="en-US" dirty="0"/>
        </a:p>
      </dgm:t>
    </dgm:pt>
    <dgm:pt modelId="{985BF737-AEDB-416F-9A95-5936CF7633CE}" type="parTrans" cxnId="{4F943FB3-0E84-42C9-A0E2-635621E0179E}">
      <dgm:prSet/>
      <dgm:spPr/>
      <dgm:t>
        <a:bodyPr/>
        <a:lstStyle/>
        <a:p>
          <a:endParaRPr lang="en-US"/>
        </a:p>
      </dgm:t>
    </dgm:pt>
    <dgm:pt modelId="{940A2651-331B-427B-893E-E319308B695E}" type="sibTrans" cxnId="{4F943FB3-0E84-42C9-A0E2-635621E0179E}">
      <dgm:prSet/>
      <dgm:spPr/>
      <dgm:t>
        <a:bodyPr/>
        <a:lstStyle/>
        <a:p>
          <a:endParaRPr lang="en-US"/>
        </a:p>
      </dgm:t>
    </dgm:pt>
    <dgm:pt modelId="{D8565F03-321B-4140-935A-92DF011E1FD7}">
      <dgm:prSet phldrT="[Text]"/>
      <dgm:spPr/>
      <dgm:t>
        <a:bodyPr/>
        <a:lstStyle/>
        <a:p>
          <a:r>
            <a:rPr lang="en-US" dirty="0" smtClean="0"/>
            <a:t>Land as a “resource”</a:t>
          </a:r>
          <a:endParaRPr lang="en-US" dirty="0"/>
        </a:p>
      </dgm:t>
    </dgm:pt>
    <dgm:pt modelId="{BA6DD458-B97C-476C-9C90-64E27E30587C}" type="parTrans" cxnId="{22EE838C-D29F-4146-9831-2DB84E429C60}">
      <dgm:prSet/>
      <dgm:spPr/>
      <dgm:t>
        <a:bodyPr/>
        <a:lstStyle/>
        <a:p>
          <a:endParaRPr lang="en-US"/>
        </a:p>
      </dgm:t>
    </dgm:pt>
    <dgm:pt modelId="{CF6A09A4-FF87-488E-A3A9-00AFFD20EAC8}" type="sibTrans" cxnId="{22EE838C-D29F-4146-9831-2DB84E429C60}">
      <dgm:prSet/>
      <dgm:spPr/>
      <dgm:t>
        <a:bodyPr/>
        <a:lstStyle/>
        <a:p>
          <a:endParaRPr lang="en-US"/>
        </a:p>
      </dgm:t>
    </dgm:pt>
    <dgm:pt modelId="{93EACDE0-A316-4633-94F2-A11CC0361E1A}">
      <dgm:prSet phldrT="[Text]"/>
      <dgm:spPr/>
      <dgm:t>
        <a:bodyPr/>
        <a:lstStyle/>
        <a:p>
          <a:r>
            <a:rPr lang="en-US" dirty="0" smtClean="0"/>
            <a:t>Transformation</a:t>
          </a:r>
          <a:endParaRPr lang="en-US" dirty="0"/>
        </a:p>
      </dgm:t>
    </dgm:pt>
    <dgm:pt modelId="{C6DCC47C-955F-43E2-B22B-E3E183579F24}" type="parTrans" cxnId="{E281E53F-AEB5-42F1-8B98-AC795AEB33AA}">
      <dgm:prSet/>
      <dgm:spPr/>
      <dgm:t>
        <a:bodyPr/>
        <a:lstStyle/>
        <a:p>
          <a:endParaRPr lang="en-US"/>
        </a:p>
      </dgm:t>
    </dgm:pt>
    <dgm:pt modelId="{BCC8C52A-8B85-443B-8118-C0ED7BEB28A6}" type="sibTrans" cxnId="{E281E53F-AEB5-42F1-8B98-AC795AEB33AA}">
      <dgm:prSet/>
      <dgm:spPr/>
      <dgm:t>
        <a:bodyPr/>
        <a:lstStyle/>
        <a:p>
          <a:endParaRPr lang="en-US"/>
        </a:p>
      </dgm:t>
    </dgm:pt>
    <dgm:pt modelId="{8B32D00B-163D-4C8B-BAEC-2E81DFD997DA}">
      <dgm:prSet phldrT="[Text]"/>
      <dgm:spPr/>
      <dgm:t>
        <a:bodyPr/>
        <a:lstStyle/>
        <a:p>
          <a:r>
            <a:rPr lang="en-US" dirty="0" smtClean="0"/>
            <a:t>Loss of biodiversity</a:t>
          </a:r>
          <a:endParaRPr lang="en-US" dirty="0"/>
        </a:p>
      </dgm:t>
    </dgm:pt>
    <dgm:pt modelId="{39323C30-598D-4CC8-8300-24FD27C9685B}" type="parTrans" cxnId="{0DA810FB-E642-468F-9EFA-AEB54BDC9238}">
      <dgm:prSet/>
      <dgm:spPr/>
      <dgm:t>
        <a:bodyPr/>
        <a:lstStyle/>
        <a:p>
          <a:endParaRPr lang="en-US"/>
        </a:p>
      </dgm:t>
    </dgm:pt>
    <dgm:pt modelId="{88AA95FA-3578-4529-A0DC-79308FE2F489}" type="sibTrans" cxnId="{0DA810FB-E642-468F-9EFA-AEB54BDC9238}">
      <dgm:prSet/>
      <dgm:spPr/>
      <dgm:t>
        <a:bodyPr/>
        <a:lstStyle/>
        <a:p>
          <a:endParaRPr lang="en-US"/>
        </a:p>
      </dgm:t>
    </dgm:pt>
    <dgm:pt modelId="{07A93138-0CE2-42E7-9B69-A501A09CDF27}">
      <dgm:prSet phldrT="[Text]"/>
      <dgm:spPr/>
      <dgm:t>
        <a:bodyPr/>
        <a:lstStyle/>
        <a:p>
          <a:r>
            <a:rPr lang="en-US" dirty="0" smtClean="0"/>
            <a:t>Loss of life support</a:t>
          </a:r>
          <a:endParaRPr lang="en-US" dirty="0"/>
        </a:p>
      </dgm:t>
    </dgm:pt>
    <dgm:pt modelId="{2309D649-4829-4941-96DC-D3B95FB3D7FF}" type="parTrans" cxnId="{403EB6D5-AE6A-4C91-9066-8C0F1406BE12}">
      <dgm:prSet/>
      <dgm:spPr/>
      <dgm:t>
        <a:bodyPr/>
        <a:lstStyle/>
        <a:p>
          <a:endParaRPr lang="en-US"/>
        </a:p>
      </dgm:t>
    </dgm:pt>
    <dgm:pt modelId="{7B304E5B-85E1-4012-8AED-A72AEB826EB1}" type="sibTrans" cxnId="{403EB6D5-AE6A-4C91-9066-8C0F1406BE12}">
      <dgm:prSet/>
      <dgm:spPr/>
      <dgm:t>
        <a:bodyPr/>
        <a:lstStyle/>
        <a:p>
          <a:endParaRPr lang="en-US"/>
        </a:p>
      </dgm:t>
    </dgm:pt>
    <dgm:pt modelId="{E0775DC7-57F8-48DC-9683-317CB585BFE4}" type="pres">
      <dgm:prSet presAssocID="{3B8AA48A-AE75-4C8B-9B26-C158BD4F87B1}" presName="diagram" presStyleCnt="0">
        <dgm:presLayoutVars>
          <dgm:chPref val="1"/>
          <dgm:dir/>
          <dgm:animOne val="branch"/>
          <dgm:animLvl val="lvl"/>
          <dgm:resizeHandles/>
        </dgm:presLayoutVars>
      </dgm:prSet>
      <dgm:spPr/>
      <dgm:t>
        <a:bodyPr/>
        <a:lstStyle/>
        <a:p>
          <a:endParaRPr lang="en-US"/>
        </a:p>
      </dgm:t>
    </dgm:pt>
    <dgm:pt modelId="{4097B1C6-781E-42B4-9B17-EB2BC89EA315}" type="pres">
      <dgm:prSet presAssocID="{34653860-09B6-4823-A315-303AE826CF69}" presName="root" presStyleCnt="0"/>
      <dgm:spPr/>
    </dgm:pt>
    <dgm:pt modelId="{CD81498F-B277-4C27-9E60-4D283C763B0F}" type="pres">
      <dgm:prSet presAssocID="{34653860-09B6-4823-A315-303AE826CF69}" presName="rootComposite" presStyleCnt="0"/>
      <dgm:spPr/>
    </dgm:pt>
    <dgm:pt modelId="{FCB94541-1CB5-409A-9833-151280A1375F}" type="pres">
      <dgm:prSet presAssocID="{34653860-09B6-4823-A315-303AE826CF69}" presName="rootText" presStyleLbl="node1" presStyleIdx="0" presStyleCnt="2" custScaleX="151822" custLinFactNeighborX="-30107"/>
      <dgm:spPr/>
      <dgm:t>
        <a:bodyPr/>
        <a:lstStyle/>
        <a:p>
          <a:endParaRPr lang="en-US"/>
        </a:p>
      </dgm:t>
    </dgm:pt>
    <dgm:pt modelId="{FB76C28F-16AB-43E0-A10A-6392B5262341}" type="pres">
      <dgm:prSet presAssocID="{34653860-09B6-4823-A315-303AE826CF69}" presName="rootConnector" presStyleLbl="node1" presStyleIdx="0" presStyleCnt="2"/>
      <dgm:spPr/>
      <dgm:t>
        <a:bodyPr/>
        <a:lstStyle/>
        <a:p>
          <a:endParaRPr lang="en-US"/>
        </a:p>
      </dgm:t>
    </dgm:pt>
    <dgm:pt modelId="{28CA4659-9479-477B-B286-6047D83B137E}" type="pres">
      <dgm:prSet presAssocID="{34653860-09B6-4823-A315-303AE826CF69}" presName="childShape" presStyleCnt="0"/>
      <dgm:spPr/>
    </dgm:pt>
    <dgm:pt modelId="{022882F1-4A71-4F70-92A7-FAF925D7FB4B}" type="pres">
      <dgm:prSet presAssocID="{BA6DD458-B97C-476C-9C90-64E27E30587C}" presName="Name13" presStyleLbl="parChTrans1D2" presStyleIdx="0" presStyleCnt="3"/>
      <dgm:spPr/>
      <dgm:t>
        <a:bodyPr/>
        <a:lstStyle/>
        <a:p>
          <a:endParaRPr lang="en-US"/>
        </a:p>
      </dgm:t>
    </dgm:pt>
    <dgm:pt modelId="{D8906F75-0C51-4798-9CF3-FA565474F5DE}" type="pres">
      <dgm:prSet presAssocID="{D8565F03-321B-4140-935A-92DF011E1FD7}" presName="childText" presStyleLbl="bgAcc1" presStyleIdx="0" presStyleCnt="3" custLinFactNeighborX="-37633">
        <dgm:presLayoutVars>
          <dgm:bulletEnabled val="1"/>
        </dgm:presLayoutVars>
      </dgm:prSet>
      <dgm:spPr/>
      <dgm:t>
        <a:bodyPr/>
        <a:lstStyle/>
        <a:p>
          <a:endParaRPr lang="en-US"/>
        </a:p>
      </dgm:t>
    </dgm:pt>
    <dgm:pt modelId="{C609FBEC-EB22-4DCC-B696-64412DF18A34}" type="pres">
      <dgm:prSet presAssocID="{93EACDE0-A316-4633-94F2-A11CC0361E1A}" presName="root" presStyleCnt="0"/>
      <dgm:spPr/>
    </dgm:pt>
    <dgm:pt modelId="{0D37F2D8-24FE-43BC-9390-4C0EAFC1DFB0}" type="pres">
      <dgm:prSet presAssocID="{93EACDE0-A316-4633-94F2-A11CC0361E1A}" presName="rootComposite" presStyleCnt="0"/>
      <dgm:spPr/>
    </dgm:pt>
    <dgm:pt modelId="{7BEEDC22-C656-4A9A-B574-2B11FBD7693D}" type="pres">
      <dgm:prSet presAssocID="{93EACDE0-A316-4633-94F2-A11CC0361E1A}" presName="rootText" presStyleLbl="node1" presStyleIdx="1" presStyleCnt="2" custScaleX="148327"/>
      <dgm:spPr/>
      <dgm:t>
        <a:bodyPr/>
        <a:lstStyle/>
        <a:p>
          <a:endParaRPr lang="en-US"/>
        </a:p>
      </dgm:t>
    </dgm:pt>
    <dgm:pt modelId="{BEF12F12-8AF9-4011-843A-9D3891FC47E3}" type="pres">
      <dgm:prSet presAssocID="{93EACDE0-A316-4633-94F2-A11CC0361E1A}" presName="rootConnector" presStyleLbl="node1" presStyleIdx="1" presStyleCnt="2"/>
      <dgm:spPr/>
      <dgm:t>
        <a:bodyPr/>
        <a:lstStyle/>
        <a:p>
          <a:endParaRPr lang="en-US"/>
        </a:p>
      </dgm:t>
    </dgm:pt>
    <dgm:pt modelId="{94368525-28C2-42E2-AF17-7B3274405CB7}" type="pres">
      <dgm:prSet presAssocID="{93EACDE0-A316-4633-94F2-A11CC0361E1A}" presName="childShape" presStyleCnt="0"/>
      <dgm:spPr/>
    </dgm:pt>
    <dgm:pt modelId="{A90E4581-2AD5-4D24-9BA0-AE2E3CA12743}" type="pres">
      <dgm:prSet presAssocID="{39323C30-598D-4CC8-8300-24FD27C9685B}" presName="Name13" presStyleLbl="parChTrans1D2" presStyleIdx="1" presStyleCnt="3"/>
      <dgm:spPr/>
      <dgm:t>
        <a:bodyPr/>
        <a:lstStyle/>
        <a:p>
          <a:endParaRPr lang="en-US"/>
        </a:p>
      </dgm:t>
    </dgm:pt>
    <dgm:pt modelId="{CFF07F16-40F6-4896-8F6C-F27383DD6B6B}" type="pres">
      <dgm:prSet presAssocID="{8B32D00B-163D-4C8B-BAEC-2E81DFD997DA}" presName="childText" presStyleLbl="bgAcc1" presStyleIdx="1" presStyleCnt="3">
        <dgm:presLayoutVars>
          <dgm:bulletEnabled val="1"/>
        </dgm:presLayoutVars>
      </dgm:prSet>
      <dgm:spPr/>
      <dgm:t>
        <a:bodyPr/>
        <a:lstStyle/>
        <a:p>
          <a:endParaRPr lang="en-US"/>
        </a:p>
      </dgm:t>
    </dgm:pt>
    <dgm:pt modelId="{E5FA8548-0457-4CAB-812D-9486CD3AB466}" type="pres">
      <dgm:prSet presAssocID="{2309D649-4829-4941-96DC-D3B95FB3D7FF}" presName="Name13" presStyleLbl="parChTrans1D2" presStyleIdx="2" presStyleCnt="3"/>
      <dgm:spPr/>
      <dgm:t>
        <a:bodyPr/>
        <a:lstStyle/>
        <a:p>
          <a:endParaRPr lang="en-US"/>
        </a:p>
      </dgm:t>
    </dgm:pt>
    <dgm:pt modelId="{264090B4-59CD-44A4-815D-14AC9FA3BAD7}" type="pres">
      <dgm:prSet presAssocID="{07A93138-0CE2-42E7-9B69-A501A09CDF27}" presName="childText" presStyleLbl="bgAcc1" presStyleIdx="2" presStyleCnt="3">
        <dgm:presLayoutVars>
          <dgm:bulletEnabled val="1"/>
        </dgm:presLayoutVars>
      </dgm:prSet>
      <dgm:spPr/>
      <dgm:t>
        <a:bodyPr/>
        <a:lstStyle/>
        <a:p>
          <a:endParaRPr lang="en-US"/>
        </a:p>
      </dgm:t>
    </dgm:pt>
  </dgm:ptLst>
  <dgm:cxnLst>
    <dgm:cxn modelId="{4A84F424-3D79-41B5-8C03-8564AFCC16CC}" type="presOf" srcId="{3B8AA48A-AE75-4C8B-9B26-C158BD4F87B1}" destId="{E0775DC7-57F8-48DC-9683-317CB585BFE4}" srcOrd="0" destOrd="0" presId="urn:microsoft.com/office/officeart/2005/8/layout/hierarchy3"/>
    <dgm:cxn modelId="{2978F4D2-07BE-4D06-93D5-5DF46249365D}" type="presOf" srcId="{2309D649-4829-4941-96DC-D3B95FB3D7FF}" destId="{E5FA8548-0457-4CAB-812D-9486CD3AB466}" srcOrd="0" destOrd="0" presId="urn:microsoft.com/office/officeart/2005/8/layout/hierarchy3"/>
    <dgm:cxn modelId="{917E105B-C4B9-42DF-AA01-BC0B8C025B4D}" type="presOf" srcId="{93EACDE0-A316-4633-94F2-A11CC0361E1A}" destId="{BEF12F12-8AF9-4011-843A-9D3891FC47E3}" srcOrd="1" destOrd="0" presId="urn:microsoft.com/office/officeart/2005/8/layout/hierarchy3"/>
    <dgm:cxn modelId="{A822DD41-BCF7-425F-B469-2765E64A65B7}" type="presOf" srcId="{07A93138-0CE2-42E7-9B69-A501A09CDF27}" destId="{264090B4-59CD-44A4-815D-14AC9FA3BAD7}" srcOrd="0" destOrd="0" presId="urn:microsoft.com/office/officeart/2005/8/layout/hierarchy3"/>
    <dgm:cxn modelId="{4F943FB3-0E84-42C9-A0E2-635621E0179E}" srcId="{3B8AA48A-AE75-4C8B-9B26-C158BD4F87B1}" destId="{34653860-09B6-4823-A315-303AE826CF69}" srcOrd="0" destOrd="0" parTransId="{985BF737-AEDB-416F-9A95-5936CF7633CE}" sibTransId="{940A2651-331B-427B-893E-E319308B695E}"/>
    <dgm:cxn modelId="{0DA810FB-E642-468F-9EFA-AEB54BDC9238}" srcId="{93EACDE0-A316-4633-94F2-A11CC0361E1A}" destId="{8B32D00B-163D-4C8B-BAEC-2E81DFD997DA}" srcOrd="0" destOrd="0" parTransId="{39323C30-598D-4CC8-8300-24FD27C9685B}" sibTransId="{88AA95FA-3578-4529-A0DC-79308FE2F489}"/>
    <dgm:cxn modelId="{403EB6D5-AE6A-4C91-9066-8C0F1406BE12}" srcId="{93EACDE0-A316-4633-94F2-A11CC0361E1A}" destId="{07A93138-0CE2-42E7-9B69-A501A09CDF27}" srcOrd="1" destOrd="0" parTransId="{2309D649-4829-4941-96DC-D3B95FB3D7FF}" sibTransId="{7B304E5B-85E1-4012-8AED-A72AEB826EB1}"/>
    <dgm:cxn modelId="{D052B249-12DA-4225-B853-3478DC83F09C}" type="presOf" srcId="{34653860-09B6-4823-A315-303AE826CF69}" destId="{FB76C28F-16AB-43E0-A10A-6392B5262341}" srcOrd="1" destOrd="0" presId="urn:microsoft.com/office/officeart/2005/8/layout/hierarchy3"/>
    <dgm:cxn modelId="{016189D7-9E97-4117-9FCE-081775C01A70}" type="presOf" srcId="{D8565F03-321B-4140-935A-92DF011E1FD7}" destId="{D8906F75-0C51-4798-9CF3-FA565474F5DE}" srcOrd="0" destOrd="0" presId="urn:microsoft.com/office/officeart/2005/8/layout/hierarchy3"/>
    <dgm:cxn modelId="{511FEAC3-9589-47C9-96BB-5A4BE0B1FE18}" type="presOf" srcId="{8B32D00B-163D-4C8B-BAEC-2E81DFD997DA}" destId="{CFF07F16-40F6-4896-8F6C-F27383DD6B6B}" srcOrd="0" destOrd="0" presId="urn:microsoft.com/office/officeart/2005/8/layout/hierarchy3"/>
    <dgm:cxn modelId="{37063979-8E77-4F83-B3A3-D787ABB1F4FC}" type="presOf" srcId="{39323C30-598D-4CC8-8300-24FD27C9685B}" destId="{A90E4581-2AD5-4D24-9BA0-AE2E3CA12743}" srcOrd="0" destOrd="0" presId="urn:microsoft.com/office/officeart/2005/8/layout/hierarchy3"/>
    <dgm:cxn modelId="{7CFBB06C-1D2B-4817-98B5-882CF0545886}" type="presOf" srcId="{34653860-09B6-4823-A315-303AE826CF69}" destId="{FCB94541-1CB5-409A-9833-151280A1375F}" srcOrd="0" destOrd="0" presId="urn:microsoft.com/office/officeart/2005/8/layout/hierarchy3"/>
    <dgm:cxn modelId="{E281E53F-AEB5-42F1-8B98-AC795AEB33AA}" srcId="{3B8AA48A-AE75-4C8B-9B26-C158BD4F87B1}" destId="{93EACDE0-A316-4633-94F2-A11CC0361E1A}" srcOrd="1" destOrd="0" parTransId="{C6DCC47C-955F-43E2-B22B-E3E183579F24}" sibTransId="{BCC8C52A-8B85-443B-8118-C0ED7BEB28A6}"/>
    <dgm:cxn modelId="{6EBC7A3F-2CD8-41D2-8D81-05012E2D98C1}" type="presOf" srcId="{93EACDE0-A316-4633-94F2-A11CC0361E1A}" destId="{7BEEDC22-C656-4A9A-B574-2B11FBD7693D}" srcOrd="0" destOrd="0" presId="urn:microsoft.com/office/officeart/2005/8/layout/hierarchy3"/>
    <dgm:cxn modelId="{A7E6FB36-C2E3-42A9-9E08-E45D4B8DC6FC}" type="presOf" srcId="{BA6DD458-B97C-476C-9C90-64E27E30587C}" destId="{022882F1-4A71-4F70-92A7-FAF925D7FB4B}" srcOrd="0" destOrd="0" presId="urn:microsoft.com/office/officeart/2005/8/layout/hierarchy3"/>
    <dgm:cxn modelId="{22EE838C-D29F-4146-9831-2DB84E429C60}" srcId="{34653860-09B6-4823-A315-303AE826CF69}" destId="{D8565F03-321B-4140-935A-92DF011E1FD7}" srcOrd="0" destOrd="0" parTransId="{BA6DD458-B97C-476C-9C90-64E27E30587C}" sibTransId="{CF6A09A4-FF87-488E-A3A9-00AFFD20EAC8}"/>
    <dgm:cxn modelId="{67BEBFBB-03F6-462E-9E91-9AB2C870D872}" type="presParOf" srcId="{E0775DC7-57F8-48DC-9683-317CB585BFE4}" destId="{4097B1C6-781E-42B4-9B17-EB2BC89EA315}" srcOrd="0" destOrd="0" presId="urn:microsoft.com/office/officeart/2005/8/layout/hierarchy3"/>
    <dgm:cxn modelId="{23D53129-BD91-46B1-9F74-3A328B6265BC}" type="presParOf" srcId="{4097B1C6-781E-42B4-9B17-EB2BC89EA315}" destId="{CD81498F-B277-4C27-9E60-4D283C763B0F}" srcOrd="0" destOrd="0" presId="urn:microsoft.com/office/officeart/2005/8/layout/hierarchy3"/>
    <dgm:cxn modelId="{B7B131F1-ECCE-482F-B855-5B07C26AEDE9}" type="presParOf" srcId="{CD81498F-B277-4C27-9E60-4D283C763B0F}" destId="{FCB94541-1CB5-409A-9833-151280A1375F}" srcOrd="0" destOrd="0" presId="urn:microsoft.com/office/officeart/2005/8/layout/hierarchy3"/>
    <dgm:cxn modelId="{07A544DD-272B-4543-90DF-68F115433345}" type="presParOf" srcId="{CD81498F-B277-4C27-9E60-4D283C763B0F}" destId="{FB76C28F-16AB-43E0-A10A-6392B5262341}" srcOrd="1" destOrd="0" presId="urn:microsoft.com/office/officeart/2005/8/layout/hierarchy3"/>
    <dgm:cxn modelId="{C910BF93-0772-4CA2-BAC7-FB804B6AF28D}" type="presParOf" srcId="{4097B1C6-781E-42B4-9B17-EB2BC89EA315}" destId="{28CA4659-9479-477B-B286-6047D83B137E}" srcOrd="1" destOrd="0" presId="urn:microsoft.com/office/officeart/2005/8/layout/hierarchy3"/>
    <dgm:cxn modelId="{EA22EDD2-E111-4C69-A094-0C21470B9A16}" type="presParOf" srcId="{28CA4659-9479-477B-B286-6047D83B137E}" destId="{022882F1-4A71-4F70-92A7-FAF925D7FB4B}" srcOrd="0" destOrd="0" presId="urn:microsoft.com/office/officeart/2005/8/layout/hierarchy3"/>
    <dgm:cxn modelId="{AD14FD7D-6619-4ACC-821B-DA4B28A9AFB3}" type="presParOf" srcId="{28CA4659-9479-477B-B286-6047D83B137E}" destId="{D8906F75-0C51-4798-9CF3-FA565474F5DE}" srcOrd="1" destOrd="0" presId="urn:microsoft.com/office/officeart/2005/8/layout/hierarchy3"/>
    <dgm:cxn modelId="{3406878F-8E86-4A03-A830-9DE332652E72}" type="presParOf" srcId="{E0775DC7-57F8-48DC-9683-317CB585BFE4}" destId="{C609FBEC-EB22-4DCC-B696-64412DF18A34}" srcOrd="1" destOrd="0" presId="urn:microsoft.com/office/officeart/2005/8/layout/hierarchy3"/>
    <dgm:cxn modelId="{74B90CD9-4D81-435D-BDB4-A543706752D0}" type="presParOf" srcId="{C609FBEC-EB22-4DCC-B696-64412DF18A34}" destId="{0D37F2D8-24FE-43BC-9390-4C0EAFC1DFB0}" srcOrd="0" destOrd="0" presId="urn:microsoft.com/office/officeart/2005/8/layout/hierarchy3"/>
    <dgm:cxn modelId="{878FB510-A8FA-4EC1-984D-E78E0CEBE471}" type="presParOf" srcId="{0D37F2D8-24FE-43BC-9390-4C0EAFC1DFB0}" destId="{7BEEDC22-C656-4A9A-B574-2B11FBD7693D}" srcOrd="0" destOrd="0" presId="urn:microsoft.com/office/officeart/2005/8/layout/hierarchy3"/>
    <dgm:cxn modelId="{CC42EECD-C9E6-4167-BFC2-B39479486AFF}" type="presParOf" srcId="{0D37F2D8-24FE-43BC-9390-4C0EAFC1DFB0}" destId="{BEF12F12-8AF9-4011-843A-9D3891FC47E3}" srcOrd="1" destOrd="0" presId="urn:microsoft.com/office/officeart/2005/8/layout/hierarchy3"/>
    <dgm:cxn modelId="{C78172D2-A9D4-4871-8182-491899D9DD38}" type="presParOf" srcId="{C609FBEC-EB22-4DCC-B696-64412DF18A34}" destId="{94368525-28C2-42E2-AF17-7B3274405CB7}" srcOrd="1" destOrd="0" presId="urn:microsoft.com/office/officeart/2005/8/layout/hierarchy3"/>
    <dgm:cxn modelId="{87A92FBC-3185-4E85-A0DB-2134A899AC4F}" type="presParOf" srcId="{94368525-28C2-42E2-AF17-7B3274405CB7}" destId="{A90E4581-2AD5-4D24-9BA0-AE2E3CA12743}" srcOrd="0" destOrd="0" presId="urn:microsoft.com/office/officeart/2005/8/layout/hierarchy3"/>
    <dgm:cxn modelId="{AB9A2F26-5920-4CA9-896D-C75991A052DD}" type="presParOf" srcId="{94368525-28C2-42E2-AF17-7B3274405CB7}" destId="{CFF07F16-40F6-4896-8F6C-F27383DD6B6B}" srcOrd="1" destOrd="0" presId="urn:microsoft.com/office/officeart/2005/8/layout/hierarchy3"/>
    <dgm:cxn modelId="{EE5DB140-4B36-4C18-9523-ACFDECC722A5}" type="presParOf" srcId="{94368525-28C2-42E2-AF17-7B3274405CB7}" destId="{E5FA8548-0457-4CAB-812D-9486CD3AB466}" srcOrd="2" destOrd="0" presId="urn:microsoft.com/office/officeart/2005/8/layout/hierarchy3"/>
    <dgm:cxn modelId="{5C276151-E52B-4617-AC94-B5A9F97CF2C4}" type="presParOf" srcId="{94368525-28C2-42E2-AF17-7B3274405CB7}" destId="{264090B4-59CD-44A4-815D-14AC9FA3BAD7}" srcOrd="3" destOrd="0" presId="urn:microsoft.com/office/officeart/2005/8/layout/hierarchy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872F2B-8790-4D4B-AA18-5E6BEDD02F73}">
      <dsp:nvSpPr>
        <dsp:cNvPr id="0" name=""/>
        <dsp:cNvSpPr/>
      </dsp:nvSpPr>
      <dsp:spPr>
        <a:xfrm>
          <a:off x="0" y="10102"/>
          <a:ext cx="10798661" cy="85062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smtClean="0"/>
            <a:t>Regenerative			</a:t>
          </a:r>
          <a:r>
            <a:rPr lang="en-US" sz="3000" kern="1200" dirty="0" smtClean="0"/>
            <a:t>e.g. cooled cooling water</a:t>
          </a:r>
          <a:endParaRPr lang="en-US" sz="3000" kern="1200" dirty="0"/>
        </a:p>
      </dsp:txBody>
      <dsp:txXfrm>
        <a:off x="41524" y="51626"/>
        <a:ext cx="10715613" cy="767578"/>
      </dsp:txXfrm>
    </dsp:sp>
    <dsp:sp modelId="{97DEAB4E-E7D3-41AF-A36C-5B435E5A64AB}">
      <dsp:nvSpPr>
        <dsp:cNvPr id="0" name=""/>
        <dsp:cNvSpPr/>
      </dsp:nvSpPr>
      <dsp:spPr>
        <a:xfrm>
          <a:off x="0" y="860728"/>
          <a:ext cx="10798661"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85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May not deplete reserves</a:t>
          </a:r>
          <a:endParaRPr lang="en-US" sz="2300" kern="1200" dirty="0"/>
        </a:p>
      </dsp:txBody>
      <dsp:txXfrm>
        <a:off x="0" y="860728"/>
        <a:ext cx="10798661" cy="496800"/>
      </dsp:txXfrm>
    </dsp:sp>
    <dsp:sp modelId="{AEF3C2CB-2ABF-4265-9986-E4BAEB2F1885}">
      <dsp:nvSpPr>
        <dsp:cNvPr id="0" name=""/>
        <dsp:cNvSpPr/>
      </dsp:nvSpPr>
      <dsp:spPr>
        <a:xfrm>
          <a:off x="0" y="1357528"/>
          <a:ext cx="10798661" cy="85062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lvl="0" algn="l" defTabSz="1511300">
            <a:lnSpc>
              <a:spcPct val="90000"/>
            </a:lnSpc>
            <a:spcBef>
              <a:spcPct val="0"/>
            </a:spcBef>
            <a:spcAft>
              <a:spcPct val="35000"/>
            </a:spcAft>
          </a:pPr>
          <a:r>
            <a:rPr lang="en-US" sz="3400" kern="1200" dirty="0" smtClean="0"/>
            <a:t>Consumptive			</a:t>
          </a:r>
          <a:r>
            <a:rPr lang="en-US" sz="3000" kern="1200" dirty="0" smtClean="0"/>
            <a:t>e.g. cement to concrete</a:t>
          </a:r>
          <a:endParaRPr lang="en-US" sz="3000" kern="1200" dirty="0"/>
        </a:p>
      </dsp:txBody>
      <dsp:txXfrm>
        <a:off x="41524" y="1399052"/>
        <a:ext cx="10715613" cy="767578"/>
      </dsp:txXfrm>
    </dsp:sp>
    <dsp:sp modelId="{29961095-8B8A-4D08-BA1B-CA7474EB4663}">
      <dsp:nvSpPr>
        <dsp:cNvPr id="0" name=""/>
        <dsp:cNvSpPr/>
      </dsp:nvSpPr>
      <dsp:spPr>
        <a:xfrm>
          <a:off x="0" y="2208155"/>
          <a:ext cx="10798661" cy="79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85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Likely to deplete reserves, but what source?</a:t>
          </a:r>
          <a:endParaRPr lang="en-US" sz="2300" kern="1200" dirty="0"/>
        </a:p>
        <a:p>
          <a:pPr marL="457200" lvl="2" indent="-228600" algn="l" defTabSz="1022350">
            <a:lnSpc>
              <a:spcPct val="90000"/>
            </a:lnSpc>
            <a:spcBef>
              <a:spcPct val="0"/>
            </a:spcBef>
            <a:spcAft>
              <a:spcPct val="20000"/>
            </a:spcAft>
            <a:buChar char="•"/>
          </a:pPr>
          <a:r>
            <a:rPr lang="en-US" sz="2300" kern="1200" dirty="0" smtClean="0"/>
            <a:t>Groundwater? Surface water?</a:t>
          </a:r>
          <a:endParaRPr lang="en-US" sz="2300" kern="1200" dirty="0"/>
        </a:p>
      </dsp:txBody>
      <dsp:txXfrm>
        <a:off x="0" y="2208155"/>
        <a:ext cx="10798661" cy="791774"/>
      </dsp:txXfrm>
    </dsp:sp>
    <dsp:sp modelId="{F20F9476-4896-4485-A214-0CFD1621D5EB}">
      <dsp:nvSpPr>
        <dsp:cNvPr id="0" name=""/>
        <dsp:cNvSpPr/>
      </dsp:nvSpPr>
      <dsp:spPr>
        <a:xfrm>
          <a:off x="0" y="2999930"/>
          <a:ext cx="10798661" cy="850626"/>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l" defTabSz="1555750">
            <a:lnSpc>
              <a:spcPct val="90000"/>
            </a:lnSpc>
            <a:spcBef>
              <a:spcPct val="0"/>
            </a:spcBef>
            <a:spcAft>
              <a:spcPct val="35000"/>
            </a:spcAft>
          </a:pPr>
          <a:r>
            <a:rPr lang="en-US" sz="3500" kern="1200" dirty="0" err="1" smtClean="0"/>
            <a:t>Degradative</a:t>
          </a:r>
          <a:r>
            <a:rPr lang="en-US" sz="3500" kern="1200" dirty="0" smtClean="0"/>
            <a:t>			</a:t>
          </a:r>
          <a:r>
            <a:rPr lang="en-US" sz="3000" kern="1200" dirty="0" smtClean="0"/>
            <a:t>e.g. process water</a:t>
          </a:r>
          <a:endParaRPr lang="en-US" sz="3000" kern="1200" dirty="0"/>
        </a:p>
      </dsp:txBody>
      <dsp:txXfrm>
        <a:off x="41524" y="3041454"/>
        <a:ext cx="10715613" cy="767578"/>
      </dsp:txXfrm>
    </dsp:sp>
    <dsp:sp modelId="{4A471526-DB99-4D97-8049-C4DE3847DE98}">
      <dsp:nvSpPr>
        <dsp:cNvPr id="0" name=""/>
        <dsp:cNvSpPr/>
      </dsp:nvSpPr>
      <dsp:spPr>
        <a:xfrm>
          <a:off x="0" y="3850556"/>
          <a:ext cx="10798661" cy="79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85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dirty="0" smtClean="0"/>
            <a:t>Might contaminate more water than being “used”</a:t>
          </a:r>
          <a:endParaRPr lang="en-US" sz="2300" kern="1200" dirty="0"/>
        </a:p>
        <a:p>
          <a:pPr marL="228600" lvl="1" indent="-228600" algn="l" defTabSz="1022350">
            <a:lnSpc>
              <a:spcPct val="90000"/>
            </a:lnSpc>
            <a:spcBef>
              <a:spcPct val="0"/>
            </a:spcBef>
            <a:spcAft>
              <a:spcPct val="20000"/>
            </a:spcAft>
            <a:buChar char="•"/>
          </a:pPr>
          <a:r>
            <a:rPr lang="en-US" sz="2300" kern="1200" dirty="0" smtClean="0"/>
            <a:t>Might be returned not significantly affected</a:t>
          </a:r>
          <a:endParaRPr lang="en-US" sz="2300" kern="1200" dirty="0"/>
        </a:p>
      </dsp:txBody>
      <dsp:txXfrm>
        <a:off x="0" y="3850556"/>
        <a:ext cx="10798661" cy="79177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B94541-1CB5-409A-9833-151280A1375F}">
      <dsp:nvSpPr>
        <dsp:cNvPr id="0" name=""/>
        <dsp:cNvSpPr/>
      </dsp:nvSpPr>
      <dsp:spPr>
        <a:xfrm>
          <a:off x="289593" y="1125"/>
          <a:ext cx="4034744" cy="132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58420" rIns="87630" bIns="58420" numCol="1" spcCol="1270" anchor="ctr" anchorCtr="0">
          <a:noAutofit/>
        </a:bodyPr>
        <a:lstStyle/>
        <a:p>
          <a:pPr lvl="0" algn="ctr" defTabSz="2044700">
            <a:lnSpc>
              <a:spcPct val="90000"/>
            </a:lnSpc>
            <a:spcBef>
              <a:spcPct val="0"/>
            </a:spcBef>
            <a:spcAft>
              <a:spcPct val="35000"/>
            </a:spcAft>
          </a:pPr>
          <a:r>
            <a:rPr lang="en-US" sz="4600" kern="1200" dirty="0" smtClean="0"/>
            <a:t>Competition</a:t>
          </a:r>
          <a:endParaRPr lang="en-US" sz="4600" kern="1200" dirty="0"/>
        </a:p>
      </dsp:txBody>
      <dsp:txXfrm>
        <a:off x="328511" y="40043"/>
        <a:ext cx="3956908" cy="1250938"/>
      </dsp:txXfrm>
    </dsp:sp>
    <dsp:sp modelId="{022882F1-4A71-4F70-92A7-FAF925D7FB4B}">
      <dsp:nvSpPr>
        <dsp:cNvPr id="0" name=""/>
        <dsp:cNvSpPr/>
      </dsp:nvSpPr>
      <dsp:spPr>
        <a:xfrm>
          <a:off x="693068" y="1329900"/>
          <a:ext cx="403490" cy="996581"/>
        </a:xfrm>
        <a:custGeom>
          <a:avLst/>
          <a:gdLst/>
          <a:ahLst/>
          <a:cxnLst/>
          <a:rect l="0" t="0" r="0" b="0"/>
          <a:pathLst>
            <a:path>
              <a:moveTo>
                <a:pt x="0" y="0"/>
              </a:moveTo>
              <a:lnTo>
                <a:pt x="0" y="996581"/>
              </a:lnTo>
              <a:lnTo>
                <a:pt x="403490" y="9965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8906F75-0C51-4798-9CF3-FA565474F5DE}">
      <dsp:nvSpPr>
        <dsp:cNvPr id="0" name=""/>
        <dsp:cNvSpPr/>
      </dsp:nvSpPr>
      <dsp:spPr>
        <a:xfrm>
          <a:off x="1096558" y="1662094"/>
          <a:ext cx="2126039" cy="132877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Land as a “resource”</a:t>
          </a:r>
          <a:endParaRPr lang="en-US" sz="3200" kern="1200" dirty="0"/>
        </a:p>
      </dsp:txBody>
      <dsp:txXfrm>
        <a:off x="1135476" y="1701012"/>
        <a:ext cx="2048203" cy="1250938"/>
      </dsp:txXfrm>
    </dsp:sp>
    <dsp:sp modelId="{7BEEDC22-C656-4A9A-B574-2B11FBD7693D}">
      <dsp:nvSpPr>
        <dsp:cNvPr id="0" name=""/>
        <dsp:cNvSpPr/>
      </dsp:nvSpPr>
      <dsp:spPr>
        <a:xfrm>
          <a:off x="5788834" y="1125"/>
          <a:ext cx="3941863" cy="1328774"/>
        </a:xfrm>
        <a:prstGeom prst="roundRect">
          <a:avLst>
            <a:gd name="adj" fmla="val 1000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58420" rIns="87630" bIns="58420" numCol="1" spcCol="1270" anchor="ctr" anchorCtr="0">
          <a:noAutofit/>
        </a:bodyPr>
        <a:lstStyle/>
        <a:p>
          <a:pPr lvl="0" algn="ctr" defTabSz="2044700">
            <a:lnSpc>
              <a:spcPct val="90000"/>
            </a:lnSpc>
            <a:spcBef>
              <a:spcPct val="0"/>
            </a:spcBef>
            <a:spcAft>
              <a:spcPct val="35000"/>
            </a:spcAft>
          </a:pPr>
          <a:r>
            <a:rPr lang="en-US" sz="4600" kern="1200" dirty="0" smtClean="0"/>
            <a:t>Transformation</a:t>
          </a:r>
          <a:endParaRPr lang="en-US" sz="4600" kern="1200" dirty="0"/>
        </a:p>
      </dsp:txBody>
      <dsp:txXfrm>
        <a:off x="5827752" y="40043"/>
        <a:ext cx="3864027" cy="1250938"/>
      </dsp:txXfrm>
    </dsp:sp>
    <dsp:sp modelId="{A90E4581-2AD5-4D24-9BA0-AE2E3CA12743}">
      <dsp:nvSpPr>
        <dsp:cNvPr id="0" name=""/>
        <dsp:cNvSpPr/>
      </dsp:nvSpPr>
      <dsp:spPr>
        <a:xfrm>
          <a:off x="6183020" y="1329900"/>
          <a:ext cx="394186" cy="996581"/>
        </a:xfrm>
        <a:custGeom>
          <a:avLst/>
          <a:gdLst/>
          <a:ahLst/>
          <a:cxnLst/>
          <a:rect l="0" t="0" r="0" b="0"/>
          <a:pathLst>
            <a:path>
              <a:moveTo>
                <a:pt x="0" y="0"/>
              </a:moveTo>
              <a:lnTo>
                <a:pt x="0" y="996581"/>
              </a:lnTo>
              <a:lnTo>
                <a:pt x="394186" y="996581"/>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FF07F16-40F6-4896-8F6C-F27383DD6B6B}">
      <dsp:nvSpPr>
        <dsp:cNvPr id="0" name=""/>
        <dsp:cNvSpPr/>
      </dsp:nvSpPr>
      <dsp:spPr>
        <a:xfrm>
          <a:off x="6577207" y="1662094"/>
          <a:ext cx="2126039" cy="132877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Loss of biodiversity</a:t>
          </a:r>
          <a:endParaRPr lang="en-US" sz="3200" kern="1200" dirty="0"/>
        </a:p>
      </dsp:txBody>
      <dsp:txXfrm>
        <a:off x="6616125" y="1701012"/>
        <a:ext cx="2048203" cy="1250938"/>
      </dsp:txXfrm>
    </dsp:sp>
    <dsp:sp modelId="{E5FA8548-0457-4CAB-812D-9486CD3AB466}">
      <dsp:nvSpPr>
        <dsp:cNvPr id="0" name=""/>
        <dsp:cNvSpPr/>
      </dsp:nvSpPr>
      <dsp:spPr>
        <a:xfrm>
          <a:off x="6183020" y="1329900"/>
          <a:ext cx="394186" cy="2657549"/>
        </a:xfrm>
        <a:custGeom>
          <a:avLst/>
          <a:gdLst/>
          <a:ahLst/>
          <a:cxnLst/>
          <a:rect l="0" t="0" r="0" b="0"/>
          <a:pathLst>
            <a:path>
              <a:moveTo>
                <a:pt x="0" y="0"/>
              </a:moveTo>
              <a:lnTo>
                <a:pt x="0" y="2657549"/>
              </a:lnTo>
              <a:lnTo>
                <a:pt x="394186" y="2657549"/>
              </a:lnTo>
            </a:path>
          </a:pathLst>
        </a:custGeom>
        <a:noFill/>
        <a:ln w="1587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64090B4-59CD-44A4-815D-14AC9FA3BAD7}">
      <dsp:nvSpPr>
        <dsp:cNvPr id="0" name=""/>
        <dsp:cNvSpPr/>
      </dsp:nvSpPr>
      <dsp:spPr>
        <a:xfrm>
          <a:off x="6577207" y="3323062"/>
          <a:ext cx="2126039" cy="1328774"/>
        </a:xfrm>
        <a:prstGeom prst="roundRect">
          <a:avLst>
            <a:gd name="adj" fmla="val 10000"/>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lvl="0" algn="ctr" defTabSz="1422400">
            <a:lnSpc>
              <a:spcPct val="90000"/>
            </a:lnSpc>
            <a:spcBef>
              <a:spcPct val="0"/>
            </a:spcBef>
            <a:spcAft>
              <a:spcPct val="35000"/>
            </a:spcAft>
          </a:pPr>
          <a:r>
            <a:rPr lang="en-US" sz="3200" kern="1200" dirty="0" smtClean="0"/>
            <a:t>Loss of life support</a:t>
          </a:r>
          <a:endParaRPr lang="en-US" sz="3200" kern="1200" dirty="0"/>
        </a:p>
      </dsp:txBody>
      <dsp:txXfrm>
        <a:off x="6616125" y="3361980"/>
        <a:ext cx="2048203" cy="125093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77EB65-7773-4AE4-A4AD-FDBFD823D46F}" type="datetimeFigureOut">
              <a:rPr lang="en-US" smtClean="0"/>
              <a:t>2/7/18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198908-2088-48AB-8E5E-AF12DB1244BC}" type="slidenum">
              <a:rPr lang="en-US" smtClean="0"/>
              <a:t>‹#›</a:t>
            </a:fld>
            <a:endParaRPr lang="en-US"/>
          </a:p>
        </p:txBody>
      </p:sp>
    </p:spTree>
    <p:extLst>
      <p:ext uri="{BB962C8B-B14F-4D97-AF65-F5344CB8AC3E}">
        <p14:creationId xmlns:p14="http://schemas.microsoft.com/office/powerpoint/2010/main" val="4257834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a:t>
            </a:fld>
            <a:endParaRPr lang="en-US"/>
          </a:p>
        </p:txBody>
      </p:sp>
    </p:spTree>
    <p:extLst>
      <p:ext uri="{BB962C8B-B14F-4D97-AF65-F5344CB8AC3E}">
        <p14:creationId xmlns:p14="http://schemas.microsoft.com/office/powerpoint/2010/main" val="146282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moral of the story</a:t>
            </a:r>
            <a:r>
              <a:rPr lang="en-US" baseline="0" dirty="0" smtClean="0"/>
              <a:t> is that “energy use” can mean a lot of things and when carrying out or interpreting a study, be careful that you know what type of energy use and what system boundary was used so you can actually understand how much and what types of energy went into the product. </a:t>
            </a: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20</a:t>
            </a:fld>
            <a:endParaRPr lang="en-US"/>
          </a:p>
        </p:txBody>
      </p:sp>
    </p:spTree>
    <p:extLst>
      <p:ext uri="{BB962C8B-B14F-4D97-AF65-F5344CB8AC3E}">
        <p14:creationId xmlns:p14="http://schemas.microsoft.com/office/powerpoint/2010/main" val="1217485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similar</a:t>
            </a:r>
            <a:r>
              <a:rPr lang="en-US" baseline="0" dirty="0" smtClean="0"/>
              <a:t> to the already covered fossil energy indicator, but is included separately here because sometimes it is it’s own impact category, and it may be dealt with as an abiotic resource instead of or in addition to an energy indicator. </a:t>
            </a:r>
            <a:endParaRPr lang="en-US" dirty="0" smtClean="0"/>
          </a:p>
          <a:p>
            <a:endParaRPr lang="en-US" dirty="0" smtClean="0"/>
          </a:p>
          <a:p>
            <a:r>
              <a:rPr lang="en-US" dirty="0" smtClean="0"/>
              <a:t>In TRACI explained as,</a:t>
            </a:r>
            <a:r>
              <a:rPr lang="en-US" baseline="0" dirty="0" smtClean="0"/>
              <a:t> for example, we have a lot of coal and it’s not getting that much harder to extract so it might get a relatively low characterization factor. But the more crude oil we extract, it starts getting a lot more energy intensive to recover new reserves (like shale oil and tar sands) so that gets a higher characterization factor. </a:t>
            </a: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21</a:t>
            </a:fld>
            <a:endParaRPr lang="en-US"/>
          </a:p>
        </p:txBody>
      </p:sp>
    </p:spTree>
    <p:extLst>
      <p:ext uri="{BB962C8B-B14F-4D97-AF65-F5344CB8AC3E}">
        <p14:creationId xmlns:p14="http://schemas.microsoft.com/office/powerpoint/2010/main" val="1226044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Loss of biodiversity means that fewer species exist</a:t>
            </a:r>
            <a:r>
              <a:rPr lang="en-US" baseline="0" dirty="0" smtClean="0"/>
              <a:t> there. Loss of life support means that the species that are there do not grow as much. Net primary production specifically refers the net carbon flux into green plants per time.</a:t>
            </a: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22</a:t>
            </a:fld>
            <a:endParaRPr lang="en-US"/>
          </a:p>
        </p:txBody>
      </p:sp>
    </p:spTree>
    <p:extLst>
      <p:ext uri="{BB962C8B-B14F-4D97-AF65-F5344CB8AC3E}">
        <p14:creationId xmlns:p14="http://schemas.microsoft.com/office/powerpoint/2010/main" val="35165298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Previous versus new</a:t>
            </a:r>
          </a:p>
          <a:p>
            <a:pPr lvl="1"/>
            <a:r>
              <a:rPr lang="en-US" dirty="0" smtClean="0"/>
              <a:t>One proxy solution implemented in TRACI is based on threatened and endangered species</a:t>
            </a:r>
          </a:p>
          <a:p>
            <a:r>
              <a:rPr lang="en-US" dirty="0" smtClean="0"/>
              <a:t>Degree</a:t>
            </a:r>
            <a:r>
              <a:rPr lang="en-US" baseline="0" dirty="0" smtClean="0"/>
              <a:t> of transformation</a:t>
            </a:r>
            <a:endParaRPr lang="en-US" dirty="0" smtClean="0"/>
          </a:p>
          <a:p>
            <a:pPr lvl="1"/>
            <a:r>
              <a:rPr lang="en-US" dirty="0" smtClean="0"/>
              <a:t>e.g. one crop to another,</a:t>
            </a:r>
            <a:r>
              <a:rPr lang="en-US" baseline="0" dirty="0" smtClean="0"/>
              <a:t> probably not significant</a:t>
            </a:r>
          </a:p>
          <a:p>
            <a:pPr lvl="1"/>
            <a:r>
              <a:rPr lang="en-US" baseline="0" dirty="0" smtClean="0"/>
              <a:t>natural forest to cropland, probably significant</a:t>
            </a:r>
          </a:p>
          <a:p>
            <a:r>
              <a:rPr lang="en-US" dirty="0" smtClean="0"/>
              <a:t>Duration and recovery time</a:t>
            </a:r>
          </a:p>
          <a:p>
            <a:pPr lvl="1"/>
            <a:r>
              <a:rPr lang="en-US" dirty="0" smtClean="0"/>
              <a:t>If only temporarily being used, how quickly can the</a:t>
            </a:r>
            <a:r>
              <a:rPr lang="en-US" baseline="0" dirty="0" smtClean="0"/>
              <a:t> ecosystem be restored or restore itself</a:t>
            </a:r>
          </a:p>
          <a:p>
            <a:pPr lvl="1"/>
            <a:endParaRPr lang="en-US" dirty="0" smtClean="0"/>
          </a:p>
          <a:p>
            <a:pPr lvl="1"/>
            <a:endParaRPr lang="en-US" dirty="0" smtClean="0"/>
          </a:p>
          <a:p>
            <a:pPr lvl="1"/>
            <a:endParaRPr lang="en-US" dirty="0" smtClean="0"/>
          </a:p>
        </p:txBody>
      </p:sp>
      <p:sp>
        <p:nvSpPr>
          <p:cNvPr id="4" name="Slide Number Placeholder 3"/>
          <p:cNvSpPr>
            <a:spLocks noGrp="1"/>
          </p:cNvSpPr>
          <p:nvPr>
            <p:ph type="sldNum" sz="quarter" idx="10"/>
          </p:nvPr>
        </p:nvSpPr>
        <p:spPr/>
        <p:txBody>
          <a:bodyPr/>
          <a:lstStyle/>
          <a:p>
            <a:fld id="{61198908-2088-48AB-8E5E-AF12DB1244BC}" type="slidenum">
              <a:rPr lang="en-US" smtClean="0"/>
              <a:t>23</a:t>
            </a:fld>
            <a:endParaRPr lang="en-US"/>
          </a:p>
        </p:txBody>
      </p:sp>
    </p:spTree>
    <p:extLst>
      <p:ext uri="{BB962C8B-B14F-4D97-AF65-F5344CB8AC3E}">
        <p14:creationId xmlns:p14="http://schemas.microsoft.com/office/powerpoint/2010/main" val="1342725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25</a:t>
            </a:fld>
            <a:endParaRPr lang="en-US"/>
          </a:p>
        </p:txBody>
      </p:sp>
    </p:spTree>
    <p:extLst>
      <p:ext uri="{BB962C8B-B14F-4D97-AF65-F5344CB8AC3E}">
        <p14:creationId xmlns:p14="http://schemas.microsoft.com/office/powerpoint/2010/main" val="2766792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21FBF6-6BDF-4412-9024-3793459D8532}" type="slidenum">
              <a:rPr lang="en-US" smtClean="0"/>
              <a:t>2</a:t>
            </a:fld>
            <a:endParaRPr lang="en-US"/>
          </a:p>
        </p:txBody>
      </p:sp>
    </p:spTree>
    <p:extLst>
      <p:ext uri="{BB962C8B-B14F-4D97-AF65-F5344CB8AC3E}">
        <p14:creationId xmlns:p14="http://schemas.microsoft.com/office/powerpoint/2010/main" val="3998675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198908-2088-48AB-8E5E-AF12DB1244BC}" type="slidenum">
              <a:rPr lang="en-US" smtClean="0"/>
              <a:t>4</a:t>
            </a:fld>
            <a:endParaRPr lang="en-US"/>
          </a:p>
        </p:txBody>
      </p:sp>
    </p:spTree>
    <p:extLst>
      <p:ext uri="{BB962C8B-B14F-4D97-AF65-F5344CB8AC3E}">
        <p14:creationId xmlns:p14="http://schemas.microsoft.com/office/powerpoint/2010/main" val="1257074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 of abiotic that might be considered</a:t>
            </a:r>
            <a:r>
              <a:rPr lang="en-US" baseline="0" dirty="0" smtClean="0"/>
              <a:t> renewable is iron ore, since it can be re-extracted and recycled</a:t>
            </a:r>
          </a:p>
          <a:p>
            <a:endParaRPr lang="en-US" baseline="0" dirty="0" smtClean="0"/>
          </a:p>
          <a:p>
            <a:r>
              <a:rPr lang="en-US" baseline="0" dirty="0" smtClean="0"/>
              <a:t>Example of biotic that might be considered non-renewable is a tropical rainforest since once destroyed it will not be likely to come back</a:t>
            </a:r>
          </a:p>
          <a:p>
            <a:endParaRPr lang="en-US" baseline="0" dirty="0" smtClean="0"/>
          </a:p>
          <a:p>
            <a:r>
              <a:rPr lang="en-US" baseline="0" dirty="0" smtClean="0"/>
              <a:t>Biotic only include things that are living due to natural systems, and so exclude crops, cows, chickens, etc.</a:t>
            </a: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5</a:t>
            </a:fld>
            <a:endParaRPr lang="en-US"/>
          </a:p>
        </p:txBody>
      </p:sp>
    </p:spTree>
    <p:extLst>
      <p:ext uri="{BB962C8B-B14F-4D97-AF65-F5344CB8AC3E}">
        <p14:creationId xmlns:p14="http://schemas.microsoft.com/office/powerpoint/2010/main" val="1968484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a:t>
            </a:r>
            <a:r>
              <a:rPr lang="en-US" baseline="0" dirty="0" smtClean="0"/>
              <a:t> clear that this is assuming that abiotic are not regenerative and biotic are.</a:t>
            </a: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6</a:t>
            </a:fld>
            <a:endParaRPr lang="en-US"/>
          </a:p>
        </p:txBody>
      </p:sp>
    </p:spTree>
    <p:extLst>
      <p:ext uri="{BB962C8B-B14F-4D97-AF65-F5344CB8AC3E}">
        <p14:creationId xmlns:p14="http://schemas.microsoft.com/office/powerpoint/2010/main" val="303102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Contaminant</a:t>
            </a:r>
            <a:r>
              <a:rPr lang="en-US" baseline="0" dirty="0" smtClean="0"/>
              <a:t> effects </a:t>
            </a:r>
            <a:r>
              <a:rPr lang="en-US" dirty="0" smtClean="0"/>
              <a:t>already covered in ecotoxicity, eutrophication, etc.</a:t>
            </a: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8</a:t>
            </a:fld>
            <a:endParaRPr lang="en-US"/>
          </a:p>
        </p:txBody>
      </p:sp>
    </p:spTree>
    <p:extLst>
      <p:ext uri="{BB962C8B-B14F-4D97-AF65-F5344CB8AC3E}">
        <p14:creationId xmlns:p14="http://schemas.microsoft.com/office/powerpoint/2010/main" val="7586770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a:t>
            </a:r>
            <a:r>
              <a:rPr lang="en-US" baseline="0" dirty="0" smtClean="0"/>
              <a:t> presented on the previous slide, different “uses” of water might be very different…. some applications might not actually deplete water at all…. Each of these types of water use are very different and so the way the water is being used can significantly alter its actual effects on water availability. An ideal inventory would include this type of information so that the analyst could better classify whether or not certain uses should be included. This is one area that might be prime for the interpretation reporting phase of LCA since these differences might be significant, and warrant discussion, but a water use indicator might not separate them.</a:t>
            </a:r>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9</a:t>
            </a:fld>
            <a:endParaRPr lang="en-US"/>
          </a:p>
        </p:txBody>
      </p:sp>
    </p:spTree>
    <p:extLst>
      <p:ext uri="{BB962C8B-B14F-4D97-AF65-F5344CB8AC3E}">
        <p14:creationId xmlns:p14="http://schemas.microsoft.com/office/powerpoint/2010/main" val="2624330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Really only makes sense to assess fresh water use on a regional</a:t>
            </a:r>
            <a:r>
              <a:rPr lang="en-US" baseline="0" dirty="0" smtClean="0"/>
              <a:t> basis since it is not traded world-wide and issues of water availability vary so widely between regions.</a:t>
            </a:r>
          </a:p>
          <a:p>
            <a:endParaRPr lang="en-US" dirty="0"/>
          </a:p>
        </p:txBody>
      </p:sp>
      <p:sp>
        <p:nvSpPr>
          <p:cNvPr id="4" name="Slide Number Placeholder 3"/>
          <p:cNvSpPr>
            <a:spLocks noGrp="1"/>
          </p:cNvSpPr>
          <p:nvPr>
            <p:ph type="sldNum" sz="quarter" idx="10"/>
          </p:nvPr>
        </p:nvSpPr>
        <p:spPr/>
        <p:txBody>
          <a:bodyPr/>
          <a:lstStyle/>
          <a:p>
            <a:fld id="{61198908-2088-48AB-8E5E-AF12DB1244BC}" type="slidenum">
              <a:rPr lang="en-US" smtClean="0"/>
              <a:t>10</a:t>
            </a:fld>
            <a:endParaRPr lang="en-US"/>
          </a:p>
        </p:txBody>
      </p:sp>
    </p:spTree>
    <p:extLst>
      <p:ext uri="{BB962C8B-B14F-4D97-AF65-F5344CB8AC3E}">
        <p14:creationId xmlns:p14="http://schemas.microsoft.com/office/powerpoint/2010/main" val="1642708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a:t>
            </a:r>
            <a:r>
              <a:rPr lang="en-US" baseline="0" dirty="0" smtClean="0"/>
              <a:t> although I will be showing the example using whole life energy demand, the same indicators could also be used with embodied energy where the example would then be with only the production or production and disposal processes. </a:t>
            </a:r>
          </a:p>
        </p:txBody>
      </p:sp>
      <p:sp>
        <p:nvSpPr>
          <p:cNvPr id="4" name="Slide Number Placeholder 3"/>
          <p:cNvSpPr>
            <a:spLocks noGrp="1"/>
          </p:cNvSpPr>
          <p:nvPr>
            <p:ph type="sldNum" sz="quarter" idx="10"/>
          </p:nvPr>
        </p:nvSpPr>
        <p:spPr/>
        <p:txBody>
          <a:bodyPr/>
          <a:lstStyle/>
          <a:p>
            <a:fld id="{61198908-2088-48AB-8E5E-AF12DB1244BC}" type="slidenum">
              <a:rPr lang="en-US" smtClean="0"/>
              <a:t>15</a:t>
            </a:fld>
            <a:endParaRPr lang="en-US"/>
          </a:p>
        </p:txBody>
      </p:sp>
    </p:spTree>
    <p:extLst>
      <p:ext uri="{BB962C8B-B14F-4D97-AF65-F5344CB8AC3E}">
        <p14:creationId xmlns:p14="http://schemas.microsoft.com/office/powerpoint/2010/main" val="3307254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smtClean="0"/>
              <a:t>02/2018</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LCA Module β8</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4196773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02/2018</a:t>
            </a:r>
            <a:endParaRPr lang="en-US"/>
          </a:p>
        </p:txBody>
      </p:sp>
      <p:sp>
        <p:nvSpPr>
          <p:cNvPr id="5" name="Footer Placeholder 4"/>
          <p:cNvSpPr>
            <a:spLocks noGrp="1"/>
          </p:cNvSpPr>
          <p:nvPr>
            <p:ph type="ftr" sz="quarter" idx="11"/>
          </p:nvPr>
        </p:nvSpPr>
        <p:spPr/>
        <p:txBody>
          <a:bodyPr/>
          <a:lstStyle/>
          <a:p>
            <a:r>
              <a:rPr lang="en-US" smtClean="0"/>
              <a:t>LCA Module β8</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823033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r>
              <a:rPr lang="en-US" smtClean="0"/>
              <a:t>02/2018</a:t>
            </a:r>
            <a:endParaRPr lang="en-US"/>
          </a:p>
        </p:txBody>
      </p:sp>
      <p:sp>
        <p:nvSpPr>
          <p:cNvPr id="5" name="Footer Placeholder 4"/>
          <p:cNvSpPr>
            <a:spLocks noGrp="1"/>
          </p:cNvSpPr>
          <p:nvPr>
            <p:ph type="ftr" sz="quarter" idx="11"/>
          </p:nvPr>
        </p:nvSpPr>
        <p:spPr/>
        <p:txBody>
          <a:bodyPr/>
          <a:lstStyle/>
          <a:p>
            <a:r>
              <a:rPr lang="en-US" smtClean="0"/>
              <a:t>LCA Module β8</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95705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p:cNvSpPr/>
          <p:nvPr userDrawn="1"/>
        </p:nvSpPr>
        <p:spPr>
          <a:xfrm>
            <a:off x="1097280" y="1624405"/>
            <a:ext cx="10115203" cy="1828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88489" y="275846"/>
            <a:ext cx="10058400" cy="88598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666974" y="1387737"/>
            <a:ext cx="10058400" cy="46534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r>
              <a:rPr lang="en-US" smtClean="0"/>
              <a:t>02/2018</a:t>
            </a:r>
            <a:endParaRPr lang="en-US" dirty="0"/>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smtClean="0"/>
              <a:t>LCA Module β8</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0A514951-337F-4C55-96DD-3945EF272A02}" type="slidenum">
              <a:rPr lang="en-US" smtClean="0"/>
              <a:pPr/>
              <a:t>‹#›</a:t>
            </a:fld>
            <a:endParaRPr lang="en-US" dirty="0"/>
          </a:p>
        </p:txBody>
      </p:sp>
      <p:sp>
        <p:nvSpPr>
          <p:cNvPr id="7" name="Rectangle 6"/>
          <p:cNvSpPr/>
          <p:nvPr userDrawn="1"/>
        </p:nvSpPr>
        <p:spPr>
          <a:xfrm>
            <a:off x="390655" y="286603"/>
            <a:ext cx="11413863" cy="5877837"/>
          </a:xfrm>
          <a:prstGeom prst="rect">
            <a:avLst/>
          </a:prstGeom>
          <a:noFill/>
          <a:ln w="31750">
            <a:solidFill>
              <a:srgbClr val="739A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756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02/2018</a:t>
            </a:r>
            <a:endParaRPr lang="en-US"/>
          </a:p>
        </p:txBody>
      </p:sp>
      <p:sp>
        <p:nvSpPr>
          <p:cNvPr id="5" name="Footer Placeholder 4"/>
          <p:cNvSpPr>
            <a:spLocks noGrp="1"/>
          </p:cNvSpPr>
          <p:nvPr>
            <p:ph type="ftr" sz="quarter" idx="11"/>
          </p:nvPr>
        </p:nvSpPr>
        <p:spPr/>
        <p:txBody>
          <a:bodyPr/>
          <a:lstStyle/>
          <a:p>
            <a:r>
              <a:rPr lang="en-US" smtClean="0"/>
              <a:t>LCA Module β8</a:t>
            </a:r>
            <a:endParaRPr lang="en-US"/>
          </a:p>
        </p:txBody>
      </p:sp>
      <p:sp>
        <p:nvSpPr>
          <p:cNvPr id="6" name="Slide Number Placeholder 5"/>
          <p:cNvSpPr>
            <a:spLocks noGrp="1"/>
          </p:cNvSpPr>
          <p:nvPr>
            <p:ph type="sldNum" sz="quarter" idx="12"/>
          </p:nvPr>
        </p:nvSpPr>
        <p:spPr/>
        <p:txBody>
          <a:bodyPr/>
          <a:lstStyle/>
          <a:p>
            <a:fld id="{0A514951-337F-4C55-96DD-3945EF272A02}"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938295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r>
              <a:rPr lang="en-US" smtClean="0"/>
              <a:t>02/2018</a:t>
            </a:r>
            <a:endParaRPr lang="en-US"/>
          </a:p>
        </p:txBody>
      </p:sp>
      <p:sp>
        <p:nvSpPr>
          <p:cNvPr id="6" name="Footer Placeholder 5"/>
          <p:cNvSpPr>
            <a:spLocks noGrp="1"/>
          </p:cNvSpPr>
          <p:nvPr>
            <p:ph type="ftr" sz="quarter" idx="11"/>
          </p:nvPr>
        </p:nvSpPr>
        <p:spPr/>
        <p:txBody>
          <a:bodyPr/>
          <a:lstStyle/>
          <a:p>
            <a:r>
              <a:rPr lang="en-US" smtClean="0"/>
              <a:t>LCA Module β8</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2703803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r>
              <a:rPr lang="en-US" smtClean="0"/>
              <a:t>02/2018</a:t>
            </a:r>
            <a:endParaRPr lang="en-US"/>
          </a:p>
        </p:txBody>
      </p:sp>
      <p:sp>
        <p:nvSpPr>
          <p:cNvPr id="8" name="Footer Placeholder 7"/>
          <p:cNvSpPr>
            <a:spLocks noGrp="1"/>
          </p:cNvSpPr>
          <p:nvPr>
            <p:ph type="ftr" sz="quarter" idx="11"/>
          </p:nvPr>
        </p:nvSpPr>
        <p:spPr/>
        <p:txBody>
          <a:bodyPr/>
          <a:lstStyle/>
          <a:p>
            <a:r>
              <a:rPr lang="en-US" smtClean="0"/>
              <a:t>LCA Module β8</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06780786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r>
              <a:rPr lang="en-US" smtClean="0"/>
              <a:t>02/2018</a:t>
            </a:r>
            <a:endParaRPr lang="en-US"/>
          </a:p>
        </p:txBody>
      </p:sp>
      <p:sp>
        <p:nvSpPr>
          <p:cNvPr id="4" name="Footer Placeholder 3"/>
          <p:cNvSpPr>
            <a:spLocks noGrp="1"/>
          </p:cNvSpPr>
          <p:nvPr>
            <p:ph type="ftr" sz="quarter" idx="11"/>
          </p:nvPr>
        </p:nvSpPr>
        <p:spPr/>
        <p:txBody>
          <a:bodyPr/>
          <a:lstStyle/>
          <a:p>
            <a:r>
              <a:rPr lang="en-US" smtClean="0"/>
              <a:t>LCA Module β8</a:t>
            </a:r>
            <a:endParaRPr lang="en-US"/>
          </a:p>
        </p:txBody>
      </p:sp>
      <p:sp>
        <p:nvSpPr>
          <p:cNvPr id="5" name="Slide Number Placeholder 4"/>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381023178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en-US" smtClean="0"/>
              <a:t>02/2018</a:t>
            </a:r>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r>
              <a:rPr lang="en-US" smtClean="0"/>
              <a:t>LCA Module β8</a:t>
            </a:r>
            <a:endParaRPr lang="en-US"/>
          </a:p>
        </p:txBody>
      </p:sp>
      <p:sp>
        <p:nvSpPr>
          <p:cNvPr id="9" name="Slide Number Placeholder 8"/>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506015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en-US" smtClean="0"/>
              <a:t>02/2018</a:t>
            </a:r>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en-US" smtClean="0"/>
              <a:t>LCA Module β8</a:t>
            </a:r>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0A514951-337F-4C55-96DD-3945EF272A02}" type="slidenum">
              <a:rPr lang="en-US" smtClean="0"/>
              <a:t>‹#›</a:t>
            </a:fld>
            <a:endParaRPr lang="en-US"/>
          </a:p>
        </p:txBody>
      </p:sp>
    </p:spTree>
    <p:extLst>
      <p:ext uri="{BB962C8B-B14F-4D97-AF65-F5344CB8AC3E}">
        <p14:creationId xmlns:p14="http://schemas.microsoft.com/office/powerpoint/2010/main" val="40853659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02/2018</a:t>
            </a:r>
            <a:endParaRPr lang="en-US"/>
          </a:p>
        </p:txBody>
      </p:sp>
      <p:sp>
        <p:nvSpPr>
          <p:cNvPr id="6" name="Footer Placeholder 5"/>
          <p:cNvSpPr>
            <a:spLocks noGrp="1"/>
          </p:cNvSpPr>
          <p:nvPr>
            <p:ph type="ftr" sz="quarter" idx="11"/>
          </p:nvPr>
        </p:nvSpPr>
        <p:spPr/>
        <p:txBody>
          <a:bodyPr/>
          <a:lstStyle/>
          <a:p>
            <a:r>
              <a:rPr lang="en-US" smtClean="0"/>
              <a:t>LCA Module β8</a:t>
            </a:r>
            <a:endParaRPr lang="en-US"/>
          </a:p>
        </p:txBody>
      </p:sp>
      <p:sp>
        <p:nvSpPr>
          <p:cNvPr id="7" name="Slide Number Placeholder 6"/>
          <p:cNvSpPr>
            <a:spLocks noGrp="1"/>
          </p:cNvSpPr>
          <p:nvPr>
            <p:ph type="sldNum" sz="quarter" idx="12"/>
          </p:nvPr>
        </p:nvSpPr>
        <p:spPr/>
        <p:txBody>
          <a:bodyPr/>
          <a:lstStyle/>
          <a:p>
            <a:fld id="{0A514951-337F-4C55-96DD-3945EF272A02}" type="slidenum">
              <a:rPr lang="en-US" smtClean="0"/>
              <a:t>‹#›</a:t>
            </a:fld>
            <a:endParaRPr lang="en-US"/>
          </a:p>
        </p:txBody>
      </p:sp>
    </p:spTree>
    <p:extLst>
      <p:ext uri="{BB962C8B-B14F-4D97-AF65-F5344CB8AC3E}">
        <p14:creationId xmlns:p14="http://schemas.microsoft.com/office/powerpoint/2010/main" val="81299434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en-US" smtClean="0"/>
              <a:t>02/2018</a:t>
            </a:r>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en-US" smtClean="0"/>
              <a:t>LCA Module β8</a:t>
            </a:r>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0A514951-337F-4C55-96DD-3945EF272A02}"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6198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8.xml"/><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png"/><Relationship Id="rId1" Type="http://schemas.microsoft.com/office/2007/relationships/media" Target="../media/media10.m4a"/><Relationship Id="rId2" Type="http://schemas.openxmlformats.org/officeDocument/2006/relationships/audio" Target="../media/media10.m4a"/></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1.m4a"/><Relationship Id="rId2" Type="http://schemas.openxmlformats.org/officeDocument/2006/relationships/audio" Target="../media/media11.m4a"/></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2.m4a"/><Relationship Id="rId2" Type="http://schemas.openxmlformats.org/officeDocument/2006/relationships/audio" Target="../media/media12.m4a"/></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3.m4a"/><Relationship Id="rId2" Type="http://schemas.openxmlformats.org/officeDocument/2006/relationships/audio" Target="../media/media13.m4a"/></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4.tmp"/><Relationship Id="rId5" Type="http://schemas.openxmlformats.org/officeDocument/2006/relationships/image" Target="../media/image5.png"/><Relationship Id="rId6" Type="http://schemas.openxmlformats.org/officeDocument/2006/relationships/image" Target="../media/image1.png"/><Relationship Id="rId1" Type="http://schemas.microsoft.com/office/2007/relationships/media" Target="../media/media14.m4a"/><Relationship Id="rId2" Type="http://schemas.openxmlformats.org/officeDocument/2006/relationships/audio" Target="../media/media14.m4a"/></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9.xml"/><Relationship Id="rId5" Type="http://schemas.openxmlformats.org/officeDocument/2006/relationships/image" Target="../media/image1.png"/><Relationship Id="rId1" Type="http://schemas.microsoft.com/office/2007/relationships/media" Target="../media/media15.m4a"/><Relationship Id="rId2" Type="http://schemas.openxmlformats.org/officeDocument/2006/relationships/audio" Target="../media/media15.m4a"/></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6.m4a"/><Relationship Id="rId2" Type="http://schemas.openxmlformats.org/officeDocument/2006/relationships/audio" Target="../media/media16.m4a"/></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7.m4a"/><Relationship Id="rId2" Type="http://schemas.openxmlformats.org/officeDocument/2006/relationships/audio" Target="../media/media17.m4a"/></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8.m4a"/><Relationship Id="rId2" Type="http://schemas.openxmlformats.org/officeDocument/2006/relationships/audio" Target="../media/media18.m4a"/></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19.m4a"/><Relationship Id="rId2" Type="http://schemas.openxmlformats.org/officeDocument/2006/relationships/audio" Target="../media/media19.m4a"/></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xml"/><Relationship Id="rId5" Type="http://schemas.openxmlformats.org/officeDocument/2006/relationships/image" Target="../media/image1.png"/><Relationship Id="rId1" Type="http://schemas.microsoft.com/office/2007/relationships/media" Target="../media/media2.m4a"/><Relationship Id="rId2" Type="http://schemas.openxmlformats.org/officeDocument/2006/relationships/audio" Target="../media/media2.m4a"/></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0.xml"/><Relationship Id="rId5" Type="http://schemas.openxmlformats.org/officeDocument/2006/relationships/image" Target="../media/image4.tmp"/><Relationship Id="rId6" Type="http://schemas.openxmlformats.org/officeDocument/2006/relationships/image" Target="../media/image6.png"/><Relationship Id="rId7" Type="http://schemas.openxmlformats.org/officeDocument/2006/relationships/image" Target="../media/image1.png"/><Relationship Id="rId1" Type="http://schemas.microsoft.com/office/2007/relationships/media" Target="../media/media20.m4a"/><Relationship Id="rId2" Type="http://schemas.openxmlformats.org/officeDocument/2006/relationships/audio" Target="../media/media20.m4a"/></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7.jpeg"/><Relationship Id="rId6" Type="http://schemas.openxmlformats.org/officeDocument/2006/relationships/image" Target="../media/image8.jpeg"/><Relationship Id="rId7" Type="http://schemas.openxmlformats.org/officeDocument/2006/relationships/image" Target="../media/image9.png"/><Relationship Id="rId8" Type="http://schemas.openxmlformats.org/officeDocument/2006/relationships/image" Target="../media/image1.png"/><Relationship Id="rId1" Type="http://schemas.microsoft.com/office/2007/relationships/media" Target="../media/media21.m4a"/><Relationship Id="rId2" Type="http://schemas.openxmlformats.org/officeDocument/2006/relationships/audio" Target="../media/media21.m4a"/></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2.xml"/><Relationship Id="rId5" Type="http://schemas.openxmlformats.org/officeDocument/2006/relationships/diagramData" Target="../diagrams/data2.xml"/><Relationship Id="rId6" Type="http://schemas.openxmlformats.org/officeDocument/2006/relationships/diagramLayout" Target="../diagrams/layout2.xml"/><Relationship Id="rId7" Type="http://schemas.openxmlformats.org/officeDocument/2006/relationships/diagramQuickStyle" Target="../diagrams/quickStyle2.xml"/><Relationship Id="rId8" Type="http://schemas.openxmlformats.org/officeDocument/2006/relationships/diagramColors" Target="../diagrams/colors2.xml"/><Relationship Id="rId9" Type="http://schemas.microsoft.com/office/2007/relationships/diagramDrawing" Target="../diagrams/drawing2.xml"/><Relationship Id="rId10" Type="http://schemas.openxmlformats.org/officeDocument/2006/relationships/image" Target="../media/image1.png"/><Relationship Id="rId1" Type="http://schemas.microsoft.com/office/2007/relationships/media" Target="../media/media22.m4a"/><Relationship Id="rId2" Type="http://schemas.openxmlformats.org/officeDocument/2006/relationships/audio" Target="../media/media22.m4a"/></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3.xml"/><Relationship Id="rId5" Type="http://schemas.openxmlformats.org/officeDocument/2006/relationships/image" Target="../media/image10.tmp"/><Relationship Id="rId6" Type="http://schemas.openxmlformats.org/officeDocument/2006/relationships/image" Target="../media/image1.png"/><Relationship Id="rId1" Type="http://schemas.microsoft.com/office/2007/relationships/media" Target="../media/media23.m4a"/><Relationship Id="rId2" Type="http://schemas.openxmlformats.org/officeDocument/2006/relationships/audio" Target="../media/media23.m4a"/></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1.jpeg"/><Relationship Id="rId5" Type="http://schemas.openxmlformats.org/officeDocument/2006/relationships/image" Target="../media/image12.gif"/><Relationship Id="rId6" Type="http://schemas.openxmlformats.org/officeDocument/2006/relationships/image" Target="../media/image1.png"/><Relationship Id="rId1" Type="http://schemas.microsoft.com/office/2007/relationships/media" Target="../media/media24.m4a"/><Relationship Id="rId2" Type="http://schemas.openxmlformats.org/officeDocument/2006/relationships/audio" Target="../media/media24.m4a"/></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4.xml"/><Relationship Id="rId5" Type="http://schemas.openxmlformats.org/officeDocument/2006/relationships/image" Target="../media/image1.png"/><Relationship Id="rId1" Type="http://schemas.microsoft.com/office/2007/relationships/media" Target="../media/media25.m4a"/><Relationship Id="rId2" Type="http://schemas.openxmlformats.org/officeDocument/2006/relationships/audio" Target="../media/media25.m4a"/></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lamar.edu/engineering/civil/faculty/haselbach/documents/napa-final-report.pdf"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1.png"/><Relationship Id="rId1" Type="http://schemas.microsoft.com/office/2007/relationships/media" Target="../media/media3.m4a"/><Relationship Id="rId2" Type="http://schemas.openxmlformats.org/officeDocument/2006/relationships/audio" Target="../media/media3.m4a"/></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xml"/><Relationship Id="rId5" Type="http://schemas.openxmlformats.org/officeDocument/2006/relationships/image" Target="../media/image1.png"/><Relationship Id="rId1" Type="http://schemas.microsoft.com/office/2007/relationships/media" Target="../media/media4.m4a"/><Relationship Id="rId2" Type="http://schemas.openxmlformats.org/officeDocument/2006/relationships/audio" Target="../media/media4.m4a"/></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1.png"/><Relationship Id="rId1" Type="http://schemas.microsoft.com/office/2007/relationships/media" Target="../media/media5.m4a"/><Relationship Id="rId2" Type="http://schemas.openxmlformats.org/officeDocument/2006/relationships/audio" Target="../media/media5.m4a"/></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1.png"/><Relationship Id="rId1" Type="http://schemas.microsoft.com/office/2007/relationships/media" Target="../media/media6.m4a"/><Relationship Id="rId2" Type="http://schemas.openxmlformats.org/officeDocument/2006/relationships/audio" Target="../media/media6.m4a"/></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png"/><Relationship Id="rId1" Type="http://schemas.microsoft.com/office/2007/relationships/media" Target="../media/media7.m4a"/><Relationship Id="rId2" Type="http://schemas.openxmlformats.org/officeDocument/2006/relationships/audio" Target="../media/media7.m4a"/></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1.png"/><Relationship Id="rId1" Type="http://schemas.microsoft.com/office/2007/relationships/media" Target="../media/media8.m4a"/><Relationship Id="rId2" Type="http://schemas.openxmlformats.org/officeDocument/2006/relationships/audio" Target="../media/media8.m4a"/></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diagramData" Target="../diagrams/data1.xml"/><Relationship Id="rId6" Type="http://schemas.openxmlformats.org/officeDocument/2006/relationships/diagramLayout" Target="../diagrams/layout1.xml"/><Relationship Id="rId7" Type="http://schemas.openxmlformats.org/officeDocument/2006/relationships/diagramQuickStyle" Target="../diagrams/quickStyle1.xml"/><Relationship Id="rId8" Type="http://schemas.openxmlformats.org/officeDocument/2006/relationships/diagramColors" Target="../diagrams/colors1.xml"/><Relationship Id="rId9" Type="http://schemas.microsoft.com/office/2007/relationships/diagramDrawing" Target="../diagrams/drawing1.xml"/><Relationship Id="rId10" Type="http://schemas.openxmlformats.org/officeDocument/2006/relationships/image" Target="../media/image1.png"/><Relationship Id="rId1" Type="http://schemas.microsoft.com/office/2007/relationships/media" Target="../media/media9.m4a"/><Relationship Id="rId2" Type="http://schemas.openxmlformats.org/officeDocument/2006/relationships/audio"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7000" y="67867"/>
            <a:ext cx="11938000" cy="2171700"/>
          </a:xfrm>
        </p:spPr>
        <p:txBody>
          <a:bodyPr>
            <a:noAutofit/>
          </a:bodyPr>
          <a:lstStyle/>
          <a:p>
            <a:pPr algn="ctr"/>
            <a:r>
              <a:rPr lang="en-US" sz="5800" dirty="0" smtClean="0"/>
              <a:t>Welcome to the Life Cycle Assessment (LCA) Learning Module Series</a:t>
            </a:r>
            <a:endParaRPr lang="en-US" sz="5800" dirty="0"/>
          </a:p>
        </p:txBody>
      </p:sp>
      <p:sp>
        <p:nvSpPr>
          <p:cNvPr id="7" name="Subtitle 2"/>
          <p:cNvSpPr txBox="1">
            <a:spLocks/>
          </p:cNvSpPr>
          <p:nvPr/>
        </p:nvSpPr>
        <p:spPr>
          <a:xfrm>
            <a:off x="1663700" y="2700338"/>
            <a:ext cx="9144000" cy="5508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dirty="0"/>
              <a:t>Liv Haselbach	Quinn Langfitt</a:t>
            </a:r>
          </a:p>
          <a:p>
            <a:endParaRPr lang="en-US" sz="3200" dirty="0"/>
          </a:p>
        </p:txBody>
      </p:sp>
      <p:sp>
        <p:nvSpPr>
          <p:cNvPr id="8" name="Subtitle 2"/>
          <p:cNvSpPr txBox="1">
            <a:spLocks/>
          </p:cNvSpPr>
          <p:nvPr/>
        </p:nvSpPr>
        <p:spPr>
          <a:xfrm>
            <a:off x="0" y="3977315"/>
            <a:ext cx="12192000"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solidFill>
                  <a:prstClr val="black"/>
                </a:solidFill>
              </a:rPr>
              <a:t>For current modules email </a:t>
            </a:r>
            <a:r>
              <a:rPr lang="en-US" dirty="0" err="1">
                <a:solidFill>
                  <a:prstClr val="black"/>
                </a:solidFill>
              </a:rPr>
              <a:t>lhaselbach@lamar.edu</a:t>
            </a:r>
            <a:r>
              <a:rPr lang="en-US" dirty="0">
                <a:solidFill>
                  <a:prstClr val="black"/>
                </a:solidFill>
              </a:rPr>
              <a:t> or visit </a:t>
            </a:r>
            <a:r>
              <a:rPr lang="en-US" dirty="0" err="1">
                <a:solidFill>
                  <a:prstClr val="black"/>
                </a:solidFill>
              </a:rPr>
              <a:t>cem.uaf.edu</a:t>
            </a:r>
            <a:r>
              <a:rPr lang="en-US" dirty="0">
                <a:solidFill>
                  <a:prstClr val="black"/>
                </a:solidFill>
              </a:rPr>
              <a:t>/</a:t>
            </a:r>
            <a:r>
              <a:rPr lang="en-US" dirty="0" err="1">
                <a:solidFill>
                  <a:prstClr val="black"/>
                </a:solidFill>
              </a:rPr>
              <a:t>CESTiCC</a:t>
            </a:r>
            <a:r>
              <a:rPr lang="en-US" dirty="0">
                <a:solidFill>
                  <a:prstClr val="black"/>
                </a:solidFill>
              </a:rPr>
              <a:t> or https://engineering.lamar.edu/civil/faculty/haselbach/research.html    </a:t>
            </a:r>
          </a:p>
        </p:txBody>
      </p:sp>
      <p:sp>
        <p:nvSpPr>
          <p:cNvPr id="9" name="Subtitle 2"/>
          <p:cNvSpPr txBox="1">
            <a:spLocks/>
          </p:cNvSpPr>
          <p:nvPr/>
        </p:nvSpPr>
        <p:spPr>
          <a:xfrm>
            <a:off x="0" y="5118456"/>
            <a:ext cx="12192000" cy="124073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None/>
              <a:defRPr sz="2400" kern="1200" cap="all" spc="200" baseline="0">
                <a:solidFill>
                  <a:schemeClr val="tx2"/>
                </a:solidFill>
                <a:latin typeface="+mj-lt"/>
                <a:ea typeface="+mn-ea"/>
                <a:cs typeface="+mn-cs"/>
              </a:defRPr>
            </a:lvl1pPr>
            <a:lvl2pPr marL="4572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90000"/>
              </a:lnSpc>
              <a:spcBef>
                <a:spcPts val="200"/>
              </a:spcBef>
              <a:spcAft>
                <a:spcPts val="400"/>
              </a:spcAft>
              <a:buClr>
                <a:schemeClr val="accent1"/>
              </a:buClr>
              <a:buFont typeface="Calibri" pitchFamily="34" charset="0"/>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pPr algn="ctr"/>
            <a:r>
              <a:rPr lang="en-US" smtClean="0"/>
              <a:t>Acknowledgements:</a:t>
            </a:r>
          </a:p>
          <a:p>
            <a:pPr algn="ctr"/>
            <a:r>
              <a:rPr lang="en-US" smtClean="0"/>
              <a:t>CEST</a:t>
            </a:r>
            <a:r>
              <a:rPr lang="en-US" cap="none" smtClean="0"/>
              <a:t>i</a:t>
            </a:r>
            <a:r>
              <a:rPr lang="en-US" smtClean="0"/>
              <a:t>CC	Washington State and LAmar Universitıes</a:t>
            </a:r>
            <a:endParaRPr lang="en-US" dirty="0"/>
          </a:p>
        </p:txBody>
      </p:sp>
      <p:sp>
        <p:nvSpPr>
          <p:cNvPr id="10" name="TextBox 9"/>
          <p:cNvSpPr txBox="1"/>
          <p:nvPr/>
        </p:nvSpPr>
        <p:spPr>
          <a:xfrm>
            <a:off x="4600719" y="3271964"/>
            <a:ext cx="3454472" cy="369332"/>
          </a:xfrm>
          <a:prstGeom prst="rect">
            <a:avLst/>
          </a:prstGeom>
          <a:noFill/>
        </p:spPr>
        <p:txBody>
          <a:bodyPr wrap="none" rtlCol="0">
            <a:spAutoFit/>
          </a:bodyPr>
          <a:lstStyle/>
          <a:p>
            <a:r>
              <a:rPr lang="en-US" dirty="0" smtClean="0"/>
              <a:t>Narrated by Sila Temizel-Sekeryan</a:t>
            </a:r>
            <a:endParaRPr lang="en-US" dirty="0"/>
          </a:p>
        </p:txBody>
      </p:sp>
      <p:sp>
        <p:nvSpPr>
          <p:cNvPr id="11" name="Date Placeholder 10"/>
          <p:cNvSpPr>
            <a:spLocks noGrp="1"/>
          </p:cNvSpPr>
          <p:nvPr>
            <p:ph type="dt" sz="half" idx="10"/>
          </p:nvPr>
        </p:nvSpPr>
        <p:spPr/>
        <p:txBody>
          <a:bodyPr/>
          <a:lstStyle/>
          <a:p>
            <a:r>
              <a:rPr lang="en-US" smtClean="0"/>
              <a:t>02/2018</a:t>
            </a:r>
            <a:endParaRPr lang="en-US" dirty="0"/>
          </a:p>
        </p:txBody>
      </p:sp>
      <p:sp>
        <p:nvSpPr>
          <p:cNvPr id="13" name="Slide Number Placeholder 12"/>
          <p:cNvSpPr>
            <a:spLocks noGrp="1"/>
          </p:cNvSpPr>
          <p:nvPr>
            <p:ph type="sldNum" sz="quarter" idx="12"/>
          </p:nvPr>
        </p:nvSpPr>
        <p:spPr/>
        <p:txBody>
          <a:bodyPr/>
          <a:lstStyle/>
          <a:p>
            <a:fld id="{0A514951-337F-4C55-96DD-3945EF272A02}" type="slidenum">
              <a:rPr lang="en-US" smtClean="0"/>
              <a:pPr/>
              <a:t>1</a:t>
            </a:fld>
            <a:endParaRPr lang="en-US" dirty="0"/>
          </a:p>
        </p:txBody>
      </p:sp>
      <p:sp>
        <p:nvSpPr>
          <p:cNvPr id="14"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440969111"/>
      </p:ext>
    </p:extLst>
  </p:cSld>
  <p:clrMapOvr>
    <a:masterClrMapping/>
  </p:clrMapOvr>
  <mc:AlternateContent xmlns:mc="http://schemas.openxmlformats.org/markup-compatibility/2006" xmlns:p14="http://schemas.microsoft.com/office/powerpoint/2010/main">
    <mc:Choice Requires="p14">
      <p:transition spd="slow" p14:dur="2000" advTm="21943"/>
    </mc:Choice>
    <mc:Fallback xmlns="">
      <p:transition spd="slow" advTm="21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5"/>
          <a:srcRect l="24112"/>
          <a:stretch/>
        </p:blipFill>
        <p:spPr>
          <a:xfrm>
            <a:off x="4171950" y="797477"/>
            <a:ext cx="7554070" cy="5149022"/>
          </a:xfrm>
          <a:prstGeom prst="rect">
            <a:avLst/>
          </a:prstGeom>
        </p:spPr>
      </p:pic>
      <p:sp>
        <p:nvSpPr>
          <p:cNvPr id="2" name="Title 1"/>
          <p:cNvSpPr>
            <a:spLocks noGrp="1"/>
          </p:cNvSpPr>
          <p:nvPr>
            <p:ph type="title"/>
          </p:nvPr>
        </p:nvSpPr>
        <p:spPr/>
        <p:txBody>
          <a:bodyPr/>
          <a:lstStyle/>
          <a:p>
            <a:r>
              <a:rPr lang="en-US" dirty="0" smtClean="0"/>
              <a:t>Water Use Regional Variability</a:t>
            </a:r>
            <a:endParaRPr lang="en-US" dirty="0"/>
          </a:p>
        </p:txBody>
      </p:sp>
      <p:sp>
        <p:nvSpPr>
          <p:cNvPr id="3" name="Content Placeholder 2"/>
          <p:cNvSpPr>
            <a:spLocks noGrp="1"/>
          </p:cNvSpPr>
          <p:nvPr>
            <p:ph idx="1"/>
          </p:nvPr>
        </p:nvSpPr>
        <p:spPr>
          <a:xfrm>
            <a:off x="571495" y="1371600"/>
            <a:ext cx="3371856" cy="5270747"/>
          </a:xfrm>
        </p:spPr>
        <p:txBody>
          <a:bodyPr/>
          <a:lstStyle/>
          <a:p>
            <a:r>
              <a:rPr lang="en-US" dirty="0" smtClean="0"/>
              <a:t>Impacts vary by region</a:t>
            </a:r>
            <a:endParaRPr lang="en-US" dirty="0"/>
          </a:p>
          <a:p>
            <a:pPr lvl="1"/>
            <a:r>
              <a:rPr lang="en-US" dirty="0" smtClean="0"/>
              <a:t>More issue in areas  with more demand and less supply</a:t>
            </a:r>
            <a:endParaRPr lang="en-US" dirty="0"/>
          </a:p>
          <a:p>
            <a:pPr lvl="1"/>
            <a:r>
              <a:rPr lang="en-US" dirty="0"/>
              <a:t>Source of water </a:t>
            </a:r>
            <a:r>
              <a:rPr lang="en-US" dirty="0" smtClean="0"/>
              <a:t>should </a:t>
            </a:r>
            <a:r>
              <a:rPr lang="en-US" dirty="0"/>
              <a:t>be tracked </a:t>
            </a:r>
            <a:r>
              <a:rPr lang="en-US" dirty="0" smtClean="0"/>
              <a:t>in </a:t>
            </a:r>
            <a:r>
              <a:rPr lang="en-US" dirty="0"/>
              <a:t>an LCI if </a:t>
            </a:r>
            <a:r>
              <a:rPr lang="en-US" dirty="0" smtClean="0"/>
              <a:t>possible</a:t>
            </a:r>
          </a:p>
          <a:p>
            <a:r>
              <a:rPr lang="en-US" dirty="0" smtClean="0"/>
              <a:t>Could be captured with regional factors</a:t>
            </a:r>
          </a:p>
        </p:txBody>
      </p:sp>
      <p:sp>
        <p:nvSpPr>
          <p:cNvPr id="6" name="Slide Number Placeholder 5"/>
          <p:cNvSpPr>
            <a:spLocks noGrp="1"/>
          </p:cNvSpPr>
          <p:nvPr>
            <p:ph type="sldNum" sz="quarter" idx="12"/>
          </p:nvPr>
        </p:nvSpPr>
        <p:spPr/>
        <p:txBody>
          <a:bodyPr/>
          <a:lstStyle/>
          <a:p>
            <a:fld id="{0A514951-337F-4C55-96DD-3945EF272A02}" type="slidenum">
              <a:rPr lang="en-US" smtClean="0"/>
              <a:pPr/>
              <a:t>10</a:t>
            </a:fld>
            <a:endParaRPr lang="en-US" dirty="0"/>
          </a:p>
        </p:txBody>
      </p:sp>
      <p:pic>
        <p:nvPicPr>
          <p:cNvPr id="9" name="Picture 8"/>
          <p:cNvPicPr>
            <a:picLocks noChangeAspect="1"/>
          </p:cNvPicPr>
          <p:nvPr/>
        </p:nvPicPr>
        <p:blipFill>
          <a:blip r:embed="rId6"/>
          <a:stretch>
            <a:fillRect/>
          </a:stretch>
        </p:blipFill>
        <p:spPr>
          <a:xfrm>
            <a:off x="2715157" y="3818767"/>
            <a:ext cx="1827756" cy="2166722"/>
          </a:xfrm>
          <a:prstGeom prst="rect">
            <a:avLst/>
          </a:prstGeom>
        </p:spPr>
      </p:pic>
      <p:sp>
        <p:nvSpPr>
          <p:cNvPr id="10" name="Rectangle 9"/>
          <p:cNvSpPr/>
          <p:nvPr/>
        </p:nvSpPr>
        <p:spPr>
          <a:xfrm>
            <a:off x="419100" y="6119207"/>
            <a:ext cx="11517283" cy="261610"/>
          </a:xfrm>
          <a:prstGeom prst="rect">
            <a:avLst/>
          </a:prstGeom>
        </p:spPr>
        <p:txBody>
          <a:bodyPr wrap="square">
            <a:spAutoFit/>
          </a:bodyPr>
          <a:lstStyle/>
          <a:p>
            <a:r>
              <a:rPr lang="en-US" sz="1100" dirty="0" smtClean="0"/>
              <a:t>Figure source: </a:t>
            </a:r>
            <a:r>
              <a:rPr lang="en-US" sz="1100" dirty="0" err="1" smtClean="0"/>
              <a:t>Averyt</a:t>
            </a:r>
            <a:r>
              <a:rPr lang="en-US" sz="1100" dirty="0"/>
              <a:t>, K., </a:t>
            </a:r>
            <a:r>
              <a:rPr lang="en-US" sz="1100" dirty="0" smtClean="0"/>
              <a:t>et al. </a:t>
            </a:r>
            <a:r>
              <a:rPr lang="en-US" sz="1100" dirty="0"/>
              <a:t>2011. Freshwater use by U.S. power plants: Electricity’s thirst for a precious resource. A report of the Energy and Water in a Warming World initiative. Cambridge, </a:t>
            </a:r>
            <a:r>
              <a:rPr lang="en-US" sz="1100" dirty="0" smtClean="0"/>
              <a:t>MA</a:t>
            </a:r>
            <a:endParaRPr lang="en-US" sz="1100" dirty="0"/>
          </a:p>
        </p:txBody>
      </p:sp>
      <p:sp>
        <p:nvSpPr>
          <p:cNvPr id="11"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2021745"/>
      </p:ext>
    </p:extLst>
  </p:cSld>
  <p:clrMapOvr>
    <a:masterClrMapping/>
  </p:clrMapOvr>
  <mc:AlternateContent xmlns:mc="http://schemas.openxmlformats.org/markup-compatibility/2006" xmlns:p14="http://schemas.microsoft.com/office/powerpoint/2010/main">
    <mc:Choice Requires="p14">
      <p:transition spd="slow" p14:dur="2000" advTm="53095"/>
    </mc:Choice>
    <mc:Fallback xmlns="">
      <p:transition spd="slow" advTm="530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Definitions of Energy Use</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11</a:t>
            </a:fld>
            <a:endParaRPr lang="en-US" dirty="0"/>
          </a:p>
        </p:txBody>
      </p:sp>
      <p:sp>
        <p:nvSpPr>
          <p:cNvPr id="7" name="Rounded Rectangle 6"/>
          <p:cNvSpPr/>
          <p:nvPr/>
        </p:nvSpPr>
        <p:spPr>
          <a:xfrm>
            <a:off x="604418" y="2186940"/>
            <a:ext cx="3400425" cy="2987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Embodied Energy</a:t>
            </a:r>
            <a:endParaRPr lang="en-US" sz="4800" dirty="0"/>
          </a:p>
        </p:txBody>
      </p:sp>
      <p:sp>
        <p:nvSpPr>
          <p:cNvPr id="36" name="Rounded Rectangle 35"/>
          <p:cNvSpPr/>
          <p:nvPr/>
        </p:nvSpPr>
        <p:spPr>
          <a:xfrm>
            <a:off x="4393294" y="2186940"/>
            <a:ext cx="3400425" cy="2987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Energy Demand</a:t>
            </a:r>
            <a:endParaRPr lang="en-US" sz="4800" dirty="0"/>
          </a:p>
        </p:txBody>
      </p:sp>
      <p:sp>
        <p:nvSpPr>
          <p:cNvPr id="37" name="Rounded Rectangle 36"/>
          <p:cNvSpPr/>
          <p:nvPr/>
        </p:nvSpPr>
        <p:spPr>
          <a:xfrm>
            <a:off x="8182170" y="2186940"/>
            <a:ext cx="3400425" cy="29872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Energy Content</a:t>
            </a:r>
            <a:endParaRPr lang="en-US" sz="4800" dirty="0"/>
          </a:p>
        </p:txBody>
      </p:sp>
      <p:sp>
        <p:nvSpPr>
          <p:cNvPr id="9"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20469859"/>
      </p:ext>
    </p:extLst>
  </p:cSld>
  <p:clrMapOvr>
    <a:masterClrMapping/>
  </p:clrMapOvr>
  <mc:AlternateContent xmlns:mc="http://schemas.openxmlformats.org/markup-compatibility/2006" xmlns:p14="http://schemas.microsoft.com/office/powerpoint/2010/main">
    <mc:Choice Requires="p14">
      <p:transition spd="slow" p14:dur="2000" advTm="19134"/>
    </mc:Choice>
    <mc:Fallback xmlns="">
      <p:transition spd="slow" advTm="191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Embodied Energy</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12</a:t>
            </a:fld>
            <a:endParaRPr lang="en-US" dirty="0"/>
          </a:p>
        </p:txBody>
      </p:sp>
      <p:sp>
        <p:nvSpPr>
          <p:cNvPr id="59" name="Rounded Rectangle 58"/>
          <p:cNvSpPr/>
          <p:nvPr/>
        </p:nvSpPr>
        <p:spPr>
          <a:xfrm>
            <a:off x="1895484" y="4570007"/>
            <a:ext cx="3235315"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Production of Product A </a:t>
            </a:r>
          </a:p>
        </p:txBody>
      </p:sp>
      <p:sp>
        <p:nvSpPr>
          <p:cNvPr id="61" name="Rounded Rectangle 60"/>
          <p:cNvSpPr/>
          <p:nvPr/>
        </p:nvSpPr>
        <p:spPr>
          <a:xfrm>
            <a:off x="541022" y="4997349"/>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cxnSp>
        <p:nvCxnSpPr>
          <p:cNvPr id="63" name="Straight Arrow Connector 62"/>
          <p:cNvCxnSpPr/>
          <p:nvPr/>
        </p:nvCxnSpPr>
        <p:spPr>
          <a:xfrm>
            <a:off x="3484580"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1749215"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68" name="Rounded Rectangle 67"/>
          <p:cNvSpPr/>
          <p:nvPr/>
        </p:nvSpPr>
        <p:spPr>
          <a:xfrm>
            <a:off x="2943015"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69" name="Rounded Rectangle 68"/>
          <p:cNvSpPr/>
          <p:nvPr/>
        </p:nvSpPr>
        <p:spPr>
          <a:xfrm>
            <a:off x="4136815" y="2652762"/>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Wind</a:t>
            </a:r>
            <a:endParaRPr lang="en-US" dirty="0"/>
          </a:p>
        </p:txBody>
      </p:sp>
      <p:sp>
        <p:nvSpPr>
          <p:cNvPr id="71" name="Rounded Rectangle 70"/>
          <p:cNvSpPr/>
          <p:nvPr/>
        </p:nvSpPr>
        <p:spPr>
          <a:xfrm>
            <a:off x="1895484" y="3526140"/>
            <a:ext cx="323531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72" name="Straight Arrow Connector 71"/>
          <p:cNvCxnSpPr/>
          <p:nvPr/>
        </p:nvCxnSpPr>
        <p:spPr>
          <a:xfrm>
            <a:off x="2274781"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441595"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69889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563582" y="5257699"/>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9" name="Rounded Rectangle 78"/>
          <p:cNvSpPr/>
          <p:nvPr/>
        </p:nvSpPr>
        <p:spPr>
          <a:xfrm>
            <a:off x="8228347" y="4570007"/>
            <a:ext cx="3264780"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Disposal of Product A </a:t>
            </a:r>
          </a:p>
        </p:txBody>
      </p:sp>
      <p:cxnSp>
        <p:nvCxnSpPr>
          <p:cNvPr id="81" name="Straight Arrow Connector 80"/>
          <p:cNvCxnSpPr/>
          <p:nvPr/>
        </p:nvCxnSpPr>
        <p:spPr>
          <a:xfrm>
            <a:off x="9829129"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8093764" y="2652915"/>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83" name="Rounded Rectangle 82"/>
          <p:cNvSpPr/>
          <p:nvPr/>
        </p:nvSpPr>
        <p:spPr>
          <a:xfrm>
            <a:off x="9287564" y="2652915"/>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84" name="Rounded Rectangle 83"/>
          <p:cNvSpPr/>
          <p:nvPr/>
        </p:nvSpPr>
        <p:spPr>
          <a:xfrm>
            <a:off x="10481364" y="2652762"/>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Solar</a:t>
            </a:r>
            <a:endParaRPr lang="en-US" dirty="0"/>
          </a:p>
        </p:txBody>
      </p:sp>
      <p:sp>
        <p:nvSpPr>
          <p:cNvPr id="85" name="Rounded Rectangle 84"/>
          <p:cNvSpPr/>
          <p:nvPr/>
        </p:nvSpPr>
        <p:spPr>
          <a:xfrm>
            <a:off x="8240033" y="3526140"/>
            <a:ext cx="323531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86" name="Straight Arrow Connector 85"/>
          <p:cNvCxnSpPr/>
          <p:nvPr/>
        </p:nvCxnSpPr>
        <p:spPr>
          <a:xfrm>
            <a:off x="8619330"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78614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11043443"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0" name="Rounded Rectangle 89"/>
          <p:cNvSpPr/>
          <p:nvPr/>
        </p:nvSpPr>
        <p:spPr>
          <a:xfrm>
            <a:off x="5491276" y="4600819"/>
            <a:ext cx="2376594"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of Product A </a:t>
            </a:r>
          </a:p>
        </p:txBody>
      </p:sp>
      <p:sp>
        <p:nvSpPr>
          <p:cNvPr id="91" name="Rounded Rectangle 90"/>
          <p:cNvSpPr/>
          <p:nvPr/>
        </p:nvSpPr>
        <p:spPr>
          <a:xfrm>
            <a:off x="5478237" y="2661002"/>
            <a:ext cx="2389632"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Crude oil</a:t>
            </a:r>
            <a:endParaRPr lang="en-US" dirty="0"/>
          </a:p>
        </p:txBody>
      </p:sp>
      <p:cxnSp>
        <p:nvCxnSpPr>
          <p:cNvPr id="92" name="Straight Arrow Connector 91"/>
          <p:cNvCxnSpPr/>
          <p:nvPr/>
        </p:nvCxnSpPr>
        <p:spPr>
          <a:xfrm>
            <a:off x="6034564"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5506271" y="3510876"/>
            <a:ext cx="1061996"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Gasoline</a:t>
            </a:r>
            <a:endParaRPr lang="en-US" dirty="0"/>
          </a:p>
        </p:txBody>
      </p:sp>
      <p:sp>
        <p:nvSpPr>
          <p:cNvPr id="94" name="Rounded Rectangle 93"/>
          <p:cNvSpPr/>
          <p:nvPr/>
        </p:nvSpPr>
        <p:spPr>
          <a:xfrm>
            <a:off x="6805873" y="3489779"/>
            <a:ext cx="1061996"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Lube oil</a:t>
            </a:r>
            <a:endParaRPr lang="en-US" dirty="0"/>
          </a:p>
        </p:txBody>
      </p:sp>
      <p:cxnSp>
        <p:nvCxnSpPr>
          <p:cNvPr id="95" name="Straight Arrow Connector 94"/>
          <p:cNvCxnSpPr/>
          <p:nvPr/>
        </p:nvCxnSpPr>
        <p:spPr>
          <a:xfrm>
            <a:off x="7336871"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014843" y="407450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389064" y="409355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5184444"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7906108"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4158637" y="1367931"/>
            <a:ext cx="4812856" cy="1077218"/>
          </a:xfrm>
          <a:prstGeom prst="rect">
            <a:avLst/>
          </a:prstGeom>
          <a:noFill/>
        </p:spPr>
        <p:txBody>
          <a:bodyPr wrap="none" rtlCol="0">
            <a:spAutoFit/>
          </a:bodyPr>
          <a:lstStyle/>
          <a:p>
            <a:r>
              <a:rPr lang="en-US" sz="2200" dirty="0" smtClean="0"/>
              <a:t>Energy used (blue) to produce Product A</a:t>
            </a:r>
          </a:p>
          <a:p>
            <a:r>
              <a:rPr lang="en-US" sz="2000" dirty="0" smtClean="0"/>
              <a:t>(Sometimes disposal energy is included)</a:t>
            </a:r>
          </a:p>
          <a:p>
            <a:endParaRPr lang="en-US" sz="2200" dirty="0"/>
          </a:p>
        </p:txBody>
      </p:sp>
      <p:sp>
        <p:nvSpPr>
          <p:cNvPr id="102" name="Multiply 101"/>
          <p:cNvSpPr/>
          <p:nvPr/>
        </p:nvSpPr>
        <p:spPr>
          <a:xfrm>
            <a:off x="5553437" y="3268379"/>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Multiply 102"/>
          <p:cNvSpPr/>
          <p:nvPr/>
        </p:nvSpPr>
        <p:spPr>
          <a:xfrm>
            <a:off x="6867105" y="3249215"/>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Multiply 103"/>
          <p:cNvSpPr/>
          <p:nvPr/>
        </p:nvSpPr>
        <p:spPr>
          <a:xfrm>
            <a:off x="6206701" y="2409677"/>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Multiply 104"/>
          <p:cNvSpPr/>
          <p:nvPr/>
        </p:nvSpPr>
        <p:spPr>
          <a:xfrm>
            <a:off x="8099875" y="2409677"/>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Multiply 105"/>
          <p:cNvSpPr/>
          <p:nvPr/>
        </p:nvSpPr>
        <p:spPr>
          <a:xfrm>
            <a:off x="9299918" y="2407298"/>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Multiply 106"/>
          <p:cNvSpPr/>
          <p:nvPr/>
        </p:nvSpPr>
        <p:spPr>
          <a:xfrm>
            <a:off x="10494567" y="2400958"/>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Multiply 107"/>
          <p:cNvSpPr/>
          <p:nvPr/>
        </p:nvSpPr>
        <p:spPr>
          <a:xfrm>
            <a:off x="9310803" y="3281274"/>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45"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27842015"/>
      </p:ext>
    </p:extLst>
  </p:cSld>
  <p:clrMapOvr>
    <a:masterClrMapping/>
  </p:clrMapOvr>
  <mc:AlternateContent xmlns:mc="http://schemas.openxmlformats.org/markup-compatibility/2006" xmlns:p14="http://schemas.microsoft.com/office/powerpoint/2010/main">
    <mc:Choice Requires="p14">
      <p:transition spd="slow" p14:dur="2000" advTm="36520"/>
    </mc:Choice>
    <mc:Fallback xmlns="">
      <p:transition spd="slow" advTm="365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Demand</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13</a:t>
            </a:fld>
            <a:endParaRPr lang="en-US" dirty="0"/>
          </a:p>
        </p:txBody>
      </p:sp>
      <p:sp>
        <p:nvSpPr>
          <p:cNvPr id="61" name="Rounded Rectangle 60"/>
          <p:cNvSpPr/>
          <p:nvPr/>
        </p:nvSpPr>
        <p:spPr>
          <a:xfrm>
            <a:off x="541022" y="4997349"/>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cxnSp>
        <p:nvCxnSpPr>
          <p:cNvPr id="63" name="Straight Arrow Connector 62"/>
          <p:cNvCxnSpPr/>
          <p:nvPr/>
        </p:nvCxnSpPr>
        <p:spPr>
          <a:xfrm>
            <a:off x="3484580"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1749215"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68" name="Rounded Rectangle 67"/>
          <p:cNvSpPr/>
          <p:nvPr/>
        </p:nvSpPr>
        <p:spPr>
          <a:xfrm>
            <a:off x="2943015"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69" name="Rounded Rectangle 68"/>
          <p:cNvSpPr/>
          <p:nvPr/>
        </p:nvSpPr>
        <p:spPr>
          <a:xfrm>
            <a:off x="4136815" y="2652762"/>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Wind</a:t>
            </a:r>
            <a:endParaRPr lang="en-US" dirty="0"/>
          </a:p>
        </p:txBody>
      </p:sp>
      <p:sp>
        <p:nvSpPr>
          <p:cNvPr id="71" name="Rounded Rectangle 70"/>
          <p:cNvSpPr/>
          <p:nvPr/>
        </p:nvSpPr>
        <p:spPr>
          <a:xfrm>
            <a:off x="1895484" y="3526140"/>
            <a:ext cx="323531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72" name="Straight Arrow Connector 71"/>
          <p:cNvCxnSpPr/>
          <p:nvPr/>
        </p:nvCxnSpPr>
        <p:spPr>
          <a:xfrm>
            <a:off x="2274781"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441595"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69889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563582" y="5257699"/>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829129"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8093764"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83" name="Rounded Rectangle 82"/>
          <p:cNvSpPr/>
          <p:nvPr/>
        </p:nvSpPr>
        <p:spPr>
          <a:xfrm>
            <a:off x="9287564"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84" name="Rounded Rectangle 83"/>
          <p:cNvSpPr/>
          <p:nvPr/>
        </p:nvSpPr>
        <p:spPr>
          <a:xfrm>
            <a:off x="10481364" y="2652762"/>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Solar</a:t>
            </a:r>
            <a:endParaRPr lang="en-US" dirty="0"/>
          </a:p>
        </p:txBody>
      </p:sp>
      <p:sp>
        <p:nvSpPr>
          <p:cNvPr id="85" name="Rounded Rectangle 84"/>
          <p:cNvSpPr/>
          <p:nvPr/>
        </p:nvSpPr>
        <p:spPr>
          <a:xfrm>
            <a:off x="8240033" y="3526140"/>
            <a:ext cx="323531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86" name="Straight Arrow Connector 85"/>
          <p:cNvCxnSpPr/>
          <p:nvPr/>
        </p:nvCxnSpPr>
        <p:spPr>
          <a:xfrm>
            <a:off x="8619330"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78614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11043443"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Rounded Rectangle 90"/>
          <p:cNvSpPr/>
          <p:nvPr/>
        </p:nvSpPr>
        <p:spPr>
          <a:xfrm>
            <a:off x="5478237" y="2661002"/>
            <a:ext cx="2389632" cy="520700"/>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Crude oil</a:t>
            </a:r>
            <a:endParaRPr lang="en-US" dirty="0"/>
          </a:p>
        </p:txBody>
      </p:sp>
      <p:cxnSp>
        <p:nvCxnSpPr>
          <p:cNvPr id="92" name="Straight Arrow Connector 91"/>
          <p:cNvCxnSpPr/>
          <p:nvPr/>
        </p:nvCxnSpPr>
        <p:spPr>
          <a:xfrm>
            <a:off x="6034564"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5506271" y="3510876"/>
            <a:ext cx="1061996" cy="520700"/>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Gasoline</a:t>
            </a:r>
            <a:endParaRPr lang="en-US" dirty="0"/>
          </a:p>
        </p:txBody>
      </p:sp>
      <p:sp>
        <p:nvSpPr>
          <p:cNvPr id="94" name="Rounded Rectangle 93"/>
          <p:cNvSpPr/>
          <p:nvPr/>
        </p:nvSpPr>
        <p:spPr>
          <a:xfrm>
            <a:off x="6805873" y="3489779"/>
            <a:ext cx="1061996" cy="520700"/>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Lube oil</a:t>
            </a:r>
            <a:endParaRPr lang="en-US" dirty="0"/>
          </a:p>
        </p:txBody>
      </p:sp>
      <p:cxnSp>
        <p:nvCxnSpPr>
          <p:cNvPr id="95" name="Straight Arrow Connector 94"/>
          <p:cNvCxnSpPr/>
          <p:nvPr/>
        </p:nvCxnSpPr>
        <p:spPr>
          <a:xfrm>
            <a:off x="7336871"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014843" y="407450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389064" y="409355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5184444"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7906108"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1" name="TextBox 100"/>
          <p:cNvSpPr txBox="1"/>
          <p:nvPr/>
        </p:nvSpPr>
        <p:spPr>
          <a:xfrm>
            <a:off x="3569551" y="1618796"/>
            <a:ext cx="5603522" cy="430887"/>
          </a:xfrm>
          <a:prstGeom prst="rect">
            <a:avLst/>
          </a:prstGeom>
          <a:noFill/>
        </p:spPr>
        <p:txBody>
          <a:bodyPr wrap="none" rtlCol="0">
            <a:spAutoFit/>
          </a:bodyPr>
          <a:lstStyle/>
          <a:p>
            <a:r>
              <a:rPr lang="en-US" sz="2200" dirty="0" smtClean="0"/>
              <a:t>All energy inputs to the entire product life cycle</a:t>
            </a:r>
            <a:endParaRPr lang="en-US" sz="2200" dirty="0"/>
          </a:p>
        </p:txBody>
      </p:sp>
      <p:sp>
        <p:nvSpPr>
          <p:cNvPr id="37" name="Rounded Rectangle 36"/>
          <p:cNvSpPr/>
          <p:nvPr/>
        </p:nvSpPr>
        <p:spPr>
          <a:xfrm>
            <a:off x="1895484" y="4570007"/>
            <a:ext cx="3235315"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Production of Product A </a:t>
            </a:r>
          </a:p>
        </p:txBody>
      </p:sp>
      <p:sp>
        <p:nvSpPr>
          <p:cNvPr id="38" name="Rounded Rectangle 37"/>
          <p:cNvSpPr/>
          <p:nvPr/>
        </p:nvSpPr>
        <p:spPr>
          <a:xfrm>
            <a:off x="8228347" y="4570007"/>
            <a:ext cx="3264780"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Disposal of Product A </a:t>
            </a:r>
          </a:p>
        </p:txBody>
      </p:sp>
      <p:sp>
        <p:nvSpPr>
          <p:cNvPr id="39" name="Rounded Rectangle 38"/>
          <p:cNvSpPr/>
          <p:nvPr/>
        </p:nvSpPr>
        <p:spPr>
          <a:xfrm>
            <a:off x="5491276" y="4600819"/>
            <a:ext cx="2376594"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of Product A </a:t>
            </a:r>
          </a:p>
        </p:txBody>
      </p:sp>
      <p:sp>
        <p:nvSpPr>
          <p:cNvPr id="40"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41"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14139037"/>
      </p:ext>
    </p:extLst>
  </p:cSld>
  <p:clrMapOvr>
    <a:masterClrMapping/>
  </p:clrMapOvr>
  <mc:AlternateContent xmlns:mc="http://schemas.openxmlformats.org/markup-compatibility/2006" xmlns:p14="http://schemas.microsoft.com/office/powerpoint/2010/main">
    <mc:Choice Requires="p14">
      <p:transition spd="slow" p14:dur="2000" advTm="20214"/>
    </mc:Choice>
    <mc:Fallback xmlns="">
      <p:transition spd="slow" advTm="202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Content </a:t>
            </a:r>
            <a:r>
              <a:rPr lang="mr-IN" dirty="0" smtClean="0"/>
              <a:t>–</a:t>
            </a:r>
            <a:r>
              <a:rPr lang="en-US" dirty="0" smtClean="0"/>
              <a:t> Feedstock Energy</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14</a:t>
            </a:fld>
            <a:endParaRPr lang="en-US" dirty="0"/>
          </a:p>
        </p:txBody>
      </p:sp>
      <p:sp>
        <p:nvSpPr>
          <p:cNvPr id="101" name="TextBox 100"/>
          <p:cNvSpPr txBox="1"/>
          <p:nvPr/>
        </p:nvSpPr>
        <p:spPr>
          <a:xfrm>
            <a:off x="688489" y="1501081"/>
            <a:ext cx="6282425" cy="430887"/>
          </a:xfrm>
          <a:prstGeom prst="rect">
            <a:avLst/>
          </a:prstGeom>
          <a:noFill/>
        </p:spPr>
        <p:txBody>
          <a:bodyPr wrap="none" rtlCol="0">
            <a:spAutoFit/>
          </a:bodyPr>
          <a:lstStyle/>
          <a:p>
            <a:r>
              <a:rPr lang="en-US" sz="2200" dirty="0" smtClean="0"/>
              <a:t>Total energy output when the material is combusted</a:t>
            </a:r>
            <a:endParaRPr lang="en-US" sz="2200" dirty="0"/>
          </a:p>
        </p:txBody>
      </p:sp>
      <p:sp>
        <p:nvSpPr>
          <p:cNvPr id="41" name="Rounded Rectangle 40"/>
          <p:cNvSpPr/>
          <p:nvPr/>
        </p:nvSpPr>
        <p:spPr>
          <a:xfrm>
            <a:off x="8940800" y="3367564"/>
            <a:ext cx="2544030" cy="1678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Product </a:t>
            </a:r>
            <a:r>
              <a:rPr lang="en-US" sz="2200" dirty="0"/>
              <a:t>A</a:t>
            </a:r>
            <a:endParaRPr lang="en-US" sz="2200" dirty="0" smtClean="0"/>
          </a:p>
          <a:p>
            <a:pPr algn="ctr"/>
            <a:r>
              <a:rPr lang="en-US" dirty="0" smtClean="0"/>
              <a:t>(</a:t>
            </a:r>
            <a:r>
              <a:rPr lang="en-US" dirty="0" err="1" smtClean="0"/>
              <a:t>e.g</a:t>
            </a:r>
            <a:r>
              <a:rPr lang="en-US" dirty="0" smtClean="0"/>
              <a:t> wooden beam, newspaper, fireworks, ethanol, etc.)</a:t>
            </a:r>
            <a:endParaRPr lang="en-US" dirty="0"/>
          </a:p>
        </p:txBody>
      </p:sp>
      <p:pic>
        <p:nvPicPr>
          <p:cNvPr id="10" name="Picture 9" descr="Screen Clipping"/>
          <p:cNvPicPr>
            <a:picLocks noChangeAspect="1"/>
          </p:cNvPicPr>
          <p:nvPr/>
        </p:nvPicPr>
        <p:blipFill rotWithShape="1">
          <a:blip r:embed="rId4">
            <a:extLst>
              <a:ext uri="{28A0092B-C50C-407E-A947-70E740481C1C}">
                <a14:useLocalDpi xmlns:a14="http://schemas.microsoft.com/office/drawing/2010/main" val="0"/>
              </a:ext>
            </a:extLst>
          </a:blip>
          <a:srcRect b="14952"/>
          <a:stretch/>
        </p:blipFill>
        <p:spPr>
          <a:xfrm>
            <a:off x="9195509" y="1913827"/>
            <a:ext cx="1252357" cy="1453737"/>
          </a:xfrm>
          <a:prstGeom prst="rect">
            <a:avLst/>
          </a:prstGeom>
        </p:spPr>
      </p:pic>
      <p:pic>
        <p:nvPicPr>
          <p:cNvPr id="46" name="Picture 45" descr="Screen Clipping"/>
          <p:cNvPicPr>
            <a:picLocks noChangeAspect="1"/>
          </p:cNvPicPr>
          <p:nvPr/>
        </p:nvPicPr>
        <p:blipFill rotWithShape="1">
          <a:blip r:embed="rId4">
            <a:extLst>
              <a:ext uri="{28A0092B-C50C-407E-A947-70E740481C1C}">
                <a14:useLocalDpi xmlns:a14="http://schemas.microsoft.com/office/drawing/2010/main" val="0"/>
              </a:ext>
            </a:extLst>
          </a:blip>
          <a:srcRect b="14952"/>
          <a:stretch/>
        </p:blipFill>
        <p:spPr>
          <a:xfrm>
            <a:off x="10228250" y="2091800"/>
            <a:ext cx="1099038" cy="1275764"/>
          </a:xfrm>
          <a:prstGeom prst="rect">
            <a:avLst/>
          </a:prstGeom>
        </p:spPr>
      </p:pic>
      <p:pic>
        <p:nvPicPr>
          <p:cNvPr id="7" name="Picture 6"/>
          <p:cNvPicPr>
            <a:picLocks noChangeAspect="1"/>
          </p:cNvPicPr>
          <p:nvPr/>
        </p:nvPicPr>
        <p:blipFill>
          <a:blip r:embed="rId5"/>
          <a:stretch>
            <a:fillRect/>
          </a:stretch>
        </p:blipFill>
        <p:spPr>
          <a:xfrm>
            <a:off x="688489" y="2629486"/>
            <a:ext cx="7718948" cy="2702170"/>
          </a:xfrm>
          <a:prstGeom prst="rect">
            <a:avLst/>
          </a:prstGeom>
        </p:spPr>
      </p:pic>
      <p:sp>
        <p:nvSpPr>
          <p:cNvPr id="11"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87965848"/>
      </p:ext>
    </p:extLst>
  </p:cSld>
  <p:clrMapOvr>
    <a:masterClrMapping/>
  </p:clrMapOvr>
  <mc:AlternateContent xmlns:mc="http://schemas.openxmlformats.org/markup-compatibility/2006" xmlns:p14="http://schemas.microsoft.com/office/powerpoint/2010/main">
    <mc:Choice Requires="p14">
      <p:transition spd="slow" p14:dur="2000" advTm="34309"/>
    </mc:Choice>
    <mc:Fallback xmlns="">
      <p:transition spd="slow" advTm="3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Energy Use – System Boundary Lingo</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15</a:t>
            </a:fld>
            <a:endParaRPr lang="en-US" dirty="0"/>
          </a:p>
        </p:txBody>
      </p:sp>
      <p:sp>
        <p:nvSpPr>
          <p:cNvPr id="7" name="Rounded Rectangle 6"/>
          <p:cNvSpPr/>
          <p:nvPr/>
        </p:nvSpPr>
        <p:spPr>
          <a:xfrm>
            <a:off x="688489" y="1832269"/>
            <a:ext cx="2635647" cy="17915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Fossil Energy</a:t>
            </a:r>
            <a:endParaRPr lang="en-US" sz="4800" dirty="0"/>
          </a:p>
        </p:txBody>
      </p:sp>
      <p:sp>
        <p:nvSpPr>
          <p:cNvPr id="9" name="Rounded Rectangle 8"/>
          <p:cNvSpPr/>
          <p:nvPr/>
        </p:nvSpPr>
        <p:spPr>
          <a:xfrm>
            <a:off x="6918386" y="1882147"/>
            <a:ext cx="4432772" cy="17915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Cumulative Energy Demand</a:t>
            </a:r>
            <a:endParaRPr lang="en-US" sz="4800" dirty="0"/>
          </a:p>
        </p:txBody>
      </p:sp>
      <p:sp>
        <p:nvSpPr>
          <p:cNvPr id="14" name="Rounded Rectangle 13"/>
          <p:cNvSpPr/>
          <p:nvPr/>
        </p:nvSpPr>
        <p:spPr>
          <a:xfrm>
            <a:off x="688490" y="3878177"/>
            <a:ext cx="5409098" cy="17915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Secondary Energy Demand</a:t>
            </a:r>
            <a:endParaRPr lang="en-US" sz="4800" dirty="0"/>
          </a:p>
        </p:txBody>
      </p:sp>
      <p:sp>
        <p:nvSpPr>
          <p:cNvPr id="15" name="Rounded Rectangle 14"/>
          <p:cNvSpPr/>
          <p:nvPr/>
        </p:nvSpPr>
        <p:spPr>
          <a:xfrm>
            <a:off x="6262373" y="3878177"/>
            <a:ext cx="5088785" cy="17915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Net Energy Balance</a:t>
            </a:r>
            <a:endParaRPr lang="en-US" sz="4800" dirty="0"/>
          </a:p>
        </p:txBody>
      </p:sp>
      <p:sp>
        <p:nvSpPr>
          <p:cNvPr id="10" name="Rounded Rectangle 9"/>
          <p:cNvSpPr/>
          <p:nvPr/>
        </p:nvSpPr>
        <p:spPr>
          <a:xfrm>
            <a:off x="3527945" y="1832269"/>
            <a:ext cx="3186632" cy="179156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smtClean="0"/>
              <a:t>Renewable Energy</a:t>
            </a:r>
            <a:endParaRPr lang="en-US" sz="4800" dirty="0"/>
          </a:p>
        </p:txBody>
      </p:sp>
      <p:sp>
        <p:nvSpPr>
          <p:cNvPr id="11"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17465607"/>
      </p:ext>
    </p:extLst>
  </p:cSld>
  <p:clrMapOvr>
    <a:masterClrMapping/>
  </p:clrMapOvr>
  <mc:AlternateContent xmlns:mc="http://schemas.openxmlformats.org/markup-compatibility/2006" xmlns:p14="http://schemas.microsoft.com/office/powerpoint/2010/main">
    <mc:Choice Requires="p14">
      <p:transition spd="slow" p14:dur="2000" advTm="35190"/>
    </mc:Choice>
    <mc:Fallback xmlns="">
      <p:transition spd="slow" advTm="35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Fossil Energy</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16</a:t>
            </a:fld>
            <a:endParaRPr lang="en-US" dirty="0"/>
          </a:p>
        </p:txBody>
      </p:sp>
      <p:sp>
        <p:nvSpPr>
          <p:cNvPr id="61" name="Rounded Rectangle 60"/>
          <p:cNvSpPr/>
          <p:nvPr/>
        </p:nvSpPr>
        <p:spPr>
          <a:xfrm>
            <a:off x="541022" y="4997349"/>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cxnSp>
        <p:nvCxnSpPr>
          <p:cNvPr id="63" name="Straight Arrow Connector 62"/>
          <p:cNvCxnSpPr/>
          <p:nvPr/>
        </p:nvCxnSpPr>
        <p:spPr>
          <a:xfrm>
            <a:off x="3484580"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1749215"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68" name="Rounded Rectangle 67"/>
          <p:cNvSpPr/>
          <p:nvPr/>
        </p:nvSpPr>
        <p:spPr>
          <a:xfrm>
            <a:off x="2943015"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69" name="Rounded Rectangle 68"/>
          <p:cNvSpPr/>
          <p:nvPr/>
        </p:nvSpPr>
        <p:spPr>
          <a:xfrm>
            <a:off x="4136815" y="2652762"/>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Wind</a:t>
            </a:r>
            <a:endParaRPr lang="en-US" dirty="0"/>
          </a:p>
        </p:txBody>
      </p:sp>
      <p:sp>
        <p:nvSpPr>
          <p:cNvPr id="71" name="Rounded Rectangle 70"/>
          <p:cNvSpPr/>
          <p:nvPr/>
        </p:nvSpPr>
        <p:spPr>
          <a:xfrm>
            <a:off x="1895484" y="3526140"/>
            <a:ext cx="323531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72" name="Straight Arrow Connector 71"/>
          <p:cNvCxnSpPr/>
          <p:nvPr/>
        </p:nvCxnSpPr>
        <p:spPr>
          <a:xfrm>
            <a:off x="2274781"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441595"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69889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563582" y="5257699"/>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829129"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8093764"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83" name="Rounded Rectangle 82"/>
          <p:cNvSpPr/>
          <p:nvPr/>
        </p:nvSpPr>
        <p:spPr>
          <a:xfrm>
            <a:off x="9287564"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84" name="Rounded Rectangle 83"/>
          <p:cNvSpPr/>
          <p:nvPr/>
        </p:nvSpPr>
        <p:spPr>
          <a:xfrm>
            <a:off x="10481364" y="2652762"/>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Solar</a:t>
            </a:r>
            <a:endParaRPr lang="en-US" dirty="0"/>
          </a:p>
        </p:txBody>
      </p:sp>
      <p:sp>
        <p:nvSpPr>
          <p:cNvPr id="85" name="Rounded Rectangle 84"/>
          <p:cNvSpPr/>
          <p:nvPr/>
        </p:nvSpPr>
        <p:spPr>
          <a:xfrm>
            <a:off x="8240033" y="3526140"/>
            <a:ext cx="323531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86" name="Straight Arrow Connector 85"/>
          <p:cNvCxnSpPr/>
          <p:nvPr/>
        </p:nvCxnSpPr>
        <p:spPr>
          <a:xfrm>
            <a:off x="8619330"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78614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11043443"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Rounded Rectangle 90"/>
          <p:cNvSpPr/>
          <p:nvPr/>
        </p:nvSpPr>
        <p:spPr>
          <a:xfrm>
            <a:off x="5478237" y="2661002"/>
            <a:ext cx="2389632" cy="520700"/>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Crude oil</a:t>
            </a:r>
            <a:endParaRPr lang="en-US" dirty="0"/>
          </a:p>
        </p:txBody>
      </p:sp>
      <p:cxnSp>
        <p:nvCxnSpPr>
          <p:cNvPr id="92" name="Straight Arrow Connector 91"/>
          <p:cNvCxnSpPr/>
          <p:nvPr/>
        </p:nvCxnSpPr>
        <p:spPr>
          <a:xfrm>
            <a:off x="6034564"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5506271" y="3510876"/>
            <a:ext cx="1061996"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Gasoline</a:t>
            </a:r>
            <a:endParaRPr lang="en-US" dirty="0"/>
          </a:p>
        </p:txBody>
      </p:sp>
      <p:sp>
        <p:nvSpPr>
          <p:cNvPr id="94" name="Rounded Rectangle 93"/>
          <p:cNvSpPr/>
          <p:nvPr/>
        </p:nvSpPr>
        <p:spPr>
          <a:xfrm>
            <a:off x="6805873" y="3489779"/>
            <a:ext cx="1061996"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Lube oil</a:t>
            </a:r>
            <a:endParaRPr lang="en-US" dirty="0"/>
          </a:p>
        </p:txBody>
      </p:sp>
      <p:cxnSp>
        <p:nvCxnSpPr>
          <p:cNvPr id="95" name="Straight Arrow Connector 94"/>
          <p:cNvCxnSpPr/>
          <p:nvPr/>
        </p:nvCxnSpPr>
        <p:spPr>
          <a:xfrm>
            <a:off x="7336871"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014843" y="407450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389064" y="409355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5184444"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7906108"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1563582" y="2488997"/>
            <a:ext cx="2494960"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448055" y="4846107"/>
            <a:ext cx="1217459"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5372624" y="2507843"/>
            <a:ext cx="5001462"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Multiply 40"/>
          <p:cNvSpPr/>
          <p:nvPr/>
        </p:nvSpPr>
        <p:spPr>
          <a:xfrm>
            <a:off x="4143672" y="2411584"/>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ultiply 41"/>
          <p:cNvSpPr/>
          <p:nvPr/>
        </p:nvSpPr>
        <p:spPr>
          <a:xfrm>
            <a:off x="10537629" y="2404199"/>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06877" y="1517712"/>
            <a:ext cx="10131494" cy="369332"/>
          </a:xfrm>
          <a:prstGeom prst="rect">
            <a:avLst/>
          </a:prstGeom>
        </p:spPr>
        <p:txBody>
          <a:bodyPr wrap="square">
            <a:spAutoFit/>
          </a:bodyPr>
          <a:lstStyle/>
          <a:p>
            <a:pPr lvl="1"/>
            <a:r>
              <a:rPr lang="en-US" b="1" dirty="0"/>
              <a:t>Just the energy used that came from fossil fuels, in terms of the energy content of those fuels used</a:t>
            </a:r>
          </a:p>
        </p:txBody>
      </p:sp>
      <p:sp>
        <p:nvSpPr>
          <p:cNvPr id="43" name="Rounded Rectangle 42"/>
          <p:cNvSpPr/>
          <p:nvPr/>
        </p:nvSpPr>
        <p:spPr>
          <a:xfrm>
            <a:off x="1895484" y="4570007"/>
            <a:ext cx="3235315"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Production of Product A </a:t>
            </a:r>
          </a:p>
        </p:txBody>
      </p:sp>
      <p:sp>
        <p:nvSpPr>
          <p:cNvPr id="44" name="Rounded Rectangle 43"/>
          <p:cNvSpPr/>
          <p:nvPr/>
        </p:nvSpPr>
        <p:spPr>
          <a:xfrm>
            <a:off x="8228347" y="4570007"/>
            <a:ext cx="3264780"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Disposal of Product A </a:t>
            </a:r>
          </a:p>
        </p:txBody>
      </p:sp>
      <p:sp>
        <p:nvSpPr>
          <p:cNvPr id="45" name="Rounded Rectangle 44"/>
          <p:cNvSpPr/>
          <p:nvPr/>
        </p:nvSpPr>
        <p:spPr>
          <a:xfrm>
            <a:off x="5491276" y="4600819"/>
            <a:ext cx="2376594"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of Product A </a:t>
            </a:r>
          </a:p>
        </p:txBody>
      </p:sp>
      <p:sp>
        <p:nvSpPr>
          <p:cNvPr id="46"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47"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242032471"/>
      </p:ext>
    </p:extLst>
  </p:cSld>
  <p:clrMapOvr>
    <a:masterClrMapping/>
  </p:clrMapOvr>
  <mc:AlternateContent xmlns:mc="http://schemas.openxmlformats.org/markup-compatibility/2006" xmlns:p14="http://schemas.microsoft.com/office/powerpoint/2010/main">
    <mc:Choice Requires="p14">
      <p:transition spd="slow" p14:dur="2000" advTm="26154"/>
    </mc:Choice>
    <mc:Fallback xmlns="">
      <p:transition spd="slow" advTm="261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Renewable Energy</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17</a:t>
            </a:fld>
            <a:endParaRPr lang="en-US" dirty="0"/>
          </a:p>
        </p:txBody>
      </p:sp>
      <p:sp>
        <p:nvSpPr>
          <p:cNvPr id="61" name="Rounded Rectangle 60"/>
          <p:cNvSpPr/>
          <p:nvPr/>
        </p:nvSpPr>
        <p:spPr>
          <a:xfrm>
            <a:off x="541022" y="4997349"/>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cxnSp>
        <p:nvCxnSpPr>
          <p:cNvPr id="63" name="Straight Arrow Connector 62"/>
          <p:cNvCxnSpPr/>
          <p:nvPr/>
        </p:nvCxnSpPr>
        <p:spPr>
          <a:xfrm>
            <a:off x="3484580"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1749215" y="2652915"/>
            <a:ext cx="1036380"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Biomass</a:t>
            </a:r>
            <a:endParaRPr lang="en-US" dirty="0"/>
          </a:p>
        </p:txBody>
      </p:sp>
      <p:sp>
        <p:nvSpPr>
          <p:cNvPr id="68" name="Rounded Rectangle 67"/>
          <p:cNvSpPr/>
          <p:nvPr/>
        </p:nvSpPr>
        <p:spPr>
          <a:xfrm>
            <a:off x="2943015" y="2652915"/>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69" name="Rounded Rectangle 68"/>
          <p:cNvSpPr/>
          <p:nvPr/>
        </p:nvSpPr>
        <p:spPr>
          <a:xfrm>
            <a:off x="4136815" y="2652762"/>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Wind</a:t>
            </a:r>
            <a:endParaRPr lang="en-US" dirty="0"/>
          </a:p>
        </p:txBody>
      </p:sp>
      <p:sp>
        <p:nvSpPr>
          <p:cNvPr id="71" name="Rounded Rectangle 70"/>
          <p:cNvSpPr/>
          <p:nvPr/>
        </p:nvSpPr>
        <p:spPr>
          <a:xfrm>
            <a:off x="1895484" y="3526140"/>
            <a:ext cx="323531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72" name="Straight Arrow Connector 71"/>
          <p:cNvCxnSpPr/>
          <p:nvPr/>
        </p:nvCxnSpPr>
        <p:spPr>
          <a:xfrm>
            <a:off x="2274781"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441595"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69889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563582" y="5257699"/>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829129"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8093764" y="2652915"/>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83" name="Rounded Rectangle 82"/>
          <p:cNvSpPr/>
          <p:nvPr/>
        </p:nvSpPr>
        <p:spPr>
          <a:xfrm>
            <a:off x="9287564" y="2652915"/>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84" name="Rounded Rectangle 83"/>
          <p:cNvSpPr/>
          <p:nvPr/>
        </p:nvSpPr>
        <p:spPr>
          <a:xfrm>
            <a:off x="10481364" y="2652762"/>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Solar</a:t>
            </a:r>
            <a:endParaRPr lang="en-US" dirty="0"/>
          </a:p>
        </p:txBody>
      </p:sp>
      <p:sp>
        <p:nvSpPr>
          <p:cNvPr id="85" name="Rounded Rectangle 84"/>
          <p:cNvSpPr/>
          <p:nvPr/>
        </p:nvSpPr>
        <p:spPr>
          <a:xfrm>
            <a:off x="8240033" y="3526140"/>
            <a:ext cx="323531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86" name="Straight Arrow Connector 85"/>
          <p:cNvCxnSpPr/>
          <p:nvPr/>
        </p:nvCxnSpPr>
        <p:spPr>
          <a:xfrm>
            <a:off x="8619330"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78614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11043443"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Rounded Rectangle 90"/>
          <p:cNvSpPr/>
          <p:nvPr/>
        </p:nvSpPr>
        <p:spPr>
          <a:xfrm>
            <a:off x="5478237" y="2661002"/>
            <a:ext cx="2389632"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Crude oil</a:t>
            </a:r>
            <a:endParaRPr lang="en-US" dirty="0"/>
          </a:p>
        </p:txBody>
      </p:sp>
      <p:cxnSp>
        <p:nvCxnSpPr>
          <p:cNvPr id="92" name="Straight Arrow Connector 91"/>
          <p:cNvCxnSpPr/>
          <p:nvPr/>
        </p:nvCxnSpPr>
        <p:spPr>
          <a:xfrm>
            <a:off x="6034564"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5506271" y="3510876"/>
            <a:ext cx="1061996"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Gasoline</a:t>
            </a:r>
            <a:endParaRPr lang="en-US" dirty="0"/>
          </a:p>
        </p:txBody>
      </p:sp>
      <p:sp>
        <p:nvSpPr>
          <p:cNvPr id="94" name="Rounded Rectangle 93"/>
          <p:cNvSpPr/>
          <p:nvPr/>
        </p:nvSpPr>
        <p:spPr>
          <a:xfrm>
            <a:off x="6805873" y="3489779"/>
            <a:ext cx="1061996"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Lube oil</a:t>
            </a:r>
            <a:endParaRPr lang="en-US" dirty="0"/>
          </a:p>
        </p:txBody>
      </p:sp>
      <p:cxnSp>
        <p:nvCxnSpPr>
          <p:cNvPr id="95" name="Straight Arrow Connector 94"/>
          <p:cNvCxnSpPr/>
          <p:nvPr/>
        </p:nvCxnSpPr>
        <p:spPr>
          <a:xfrm>
            <a:off x="7336871"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014843" y="407450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389064" y="409355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5184444"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7906108"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1563582" y="2488997"/>
            <a:ext cx="1315935"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ounded Rectangle 37"/>
          <p:cNvSpPr/>
          <p:nvPr/>
        </p:nvSpPr>
        <p:spPr>
          <a:xfrm>
            <a:off x="10369626" y="2485766"/>
            <a:ext cx="1217459"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Multiply 41"/>
          <p:cNvSpPr/>
          <p:nvPr/>
        </p:nvSpPr>
        <p:spPr>
          <a:xfrm>
            <a:off x="9346901" y="2415538"/>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141357" y="1530551"/>
            <a:ext cx="4138514" cy="369332"/>
          </a:xfrm>
          <a:prstGeom prst="rect">
            <a:avLst/>
          </a:prstGeom>
        </p:spPr>
        <p:txBody>
          <a:bodyPr wrap="square">
            <a:spAutoFit/>
          </a:bodyPr>
          <a:lstStyle/>
          <a:p>
            <a:pPr lvl="1"/>
            <a:r>
              <a:rPr lang="en-US" b="1" dirty="0" smtClean="0"/>
              <a:t>Energy from renewable sources</a:t>
            </a:r>
            <a:endParaRPr lang="en-US" b="1" dirty="0"/>
          </a:p>
        </p:txBody>
      </p:sp>
      <p:sp>
        <p:nvSpPr>
          <p:cNvPr id="43" name="Rounded Rectangle 42"/>
          <p:cNvSpPr/>
          <p:nvPr/>
        </p:nvSpPr>
        <p:spPr>
          <a:xfrm>
            <a:off x="1895484" y="4570007"/>
            <a:ext cx="3235315"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Production of Product A </a:t>
            </a:r>
          </a:p>
        </p:txBody>
      </p:sp>
      <p:sp>
        <p:nvSpPr>
          <p:cNvPr id="44" name="Rounded Rectangle 43"/>
          <p:cNvSpPr/>
          <p:nvPr/>
        </p:nvSpPr>
        <p:spPr>
          <a:xfrm>
            <a:off x="8228347" y="4570007"/>
            <a:ext cx="3264780"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Disposal of Product A </a:t>
            </a:r>
          </a:p>
        </p:txBody>
      </p:sp>
      <p:sp>
        <p:nvSpPr>
          <p:cNvPr id="45" name="Rounded Rectangle 44"/>
          <p:cNvSpPr/>
          <p:nvPr/>
        </p:nvSpPr>
        <p:spPr>
          <a:xfrm>
            <a:off x="5491276" y="4600819"/>
            <a:ext cx="2376594"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of Product A </a:t>
            </a:r>
          </a:p>
        </p:txBody>
      </p:sp>
      <p:sp>
        <p:nvSpPr>
          <p:cNvPr id="46" name="Multiply 45"/>
          <p:cNvSpPr/>
          <p:nvPr/>
        </p:nvSpPr>
        <p:spPr>
          <a:xfrm>
            <a:off x="2961644" y="2434329"/>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Multiply 46"/>
          <p:cNvSpPr/>
          <p:nvPr/>
        </p:nvSpPr>
        <p:spPr>
          <a:xfrm>
            <a:off x="513716" y="4751885"/>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Multiply 47"/>
          <p:cNvSpPr/>
          <p:nvPr/>
        </p:nvSpPr>
        <p:spPr>
          <a:xfrm>
            <a:off x="8135458" y="2413489"/>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Multiply 48"/>
          <p:cNvSpPr/>
          <p:nvPr/>
        </p:nvSpPr>
        <p:spPr>
          <a:xfrm>
            <a:off x="6210614" y="2424242"/>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Multiply 50"/>
          <p:cNvSpPr/>
          <p:nvPr/>
        </p:nvSpPr>
        <p:spPr>
          <a:xfrm>
            <a:off x="5547149" y="3260109"/>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Multiply 51"/>
          <p:cNvSpPr/>
          <p:nvPr/>
        </p:nvSpPr>
        <p:spPr>
          <a:xfrm>
            <a:off x="6852834" y="3258347"/>
            <a:ext cx="1011628" cy="1011628"/>
          </a:xfrm>
          <a:prstGeom prst="mathMultiply">
            <a:avLst>
              <a:gd name="adj1" fmla="val 6869"/>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ounded Rectangle 52"/>
          <p:cNvSpPr/>
          <p:nvPr/>
        </p:nvSpPr>
        <p:spPr>
          <a:xfrm>
            <a:off x="4037047" y="2486741"/>
            <a:ext cx="1215295"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54"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58596053"/>
      </p:ext>
    </p:extLst>
  </p:cSld>
  <p:clrMapOvr>
    <a:masterClrMapping/>
  </p:clrMapOvr>
  <mc:AlternateContent xmlns:mc="http://schemas.openxmlformats.org/markup-compatibility/2006" xmlns:p14="http://schemas.microsoft.com/office/powerpoint/2010/main">
    <mc:Choice Requires="p14">
      <p:transition spd="slow" p14:dur="2000" advTm="70728"/>
    </mc:Choice>
    <mc:Fallback xmlns="">
      <p:transition spd="slow" advTm="707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Cumulative Energy Demand</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18</a:t>
            </a:fld>
            <a:endParaRPr lang="en-US" dirty="0"/>
          </a:p>
        </p:txBody>
      </p:sp>
      <p:sp>
        <p:nvSpPr>
          <p:cNvPr id="61" name="Rounded Rectangle 60"/>
          <p:cNvSpPr/>
          <p:nvPr/>
        </p:nvSpPr>
        <p:spPr>
          <a:xfrm>
            <a:off x="541022" y="4997349"/>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cxnSp>
        <p:nvCxnSpPr>
          <p:cNvPr id="63" name="Straight Arrow Connector 62"/>
          <p:cNvCxnSpPr/>
          <p:nvPr/>
        </p:nvCxnSpPr>
        <p:spPr>
          <a:xfrm>
            <a:off x="3484580"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1749215"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68" name="Rounded Rectangle 67"/>
          <p:cNvSpPr/>
          <p:nvPr/>
        </p:nvSpPr>
        <p:spPr>
          <a:xfrm>
            <a:off x="2943015"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69" name="Rounded Rectangle 68"/>
          <p:cNvSpPr/>
          <p:nvPr/>
        </p:nvSpPr>
        <p:spPr>
          <a:xfrm>
            <a:off x="4136815" y="2652762"/>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Wind</a:t>
            </a:r>
            <a:endParaRPr lang="en-US" dirty="0"/>
          </a:p>
        </p:txBody>
      </p:sp>
      <p:sp>
        <p:nvSpPr>
          <p:cNvPr id="71" name="Rounded Rectangle 70"/>
          <p:cNvSpPr/>
          <p:nvPr/>
        </p:nvSpPr>
        <p:spPr>
          <a:xfrm>
            <a:off x="1895484" y="3526140"/>
            <a:ext cx="323531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72" name="Straight Arrow Connector 71"/>
          <p:cNvCxnSpPr/>
          <p:nvPr/>
        </p:nvCxnSpPr>
        <p:spPr>
          <a:xfrm>
            <a:off x="2274781"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441595"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69889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563582" y="5257699"/>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829129"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8093764"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83" name="Rounded Rectangle 82"/>
          <p:cNvSpPr/>
          <p:nvPr/>
        </p:nvSpPr>
        <p:spPr>
          <a:xfrm>
            <a:off x="9287564" y="2652915"/>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84" name="Rounded Rectangle 83"/>
          <p:cNvSpPr/>
          <p:nvPr/>
        </p:nvSpPr>
        <p:spPr>
          <a:xfrm>
            <a:off x="10481364" y="2652762"/>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Solar</a:t>
            </a:r>
            <a:endParaRPr lang="en-US" dirty="0"/>
          </a:p>
        </p:txBody>
      </p:sp>
      <p:sp>
        <p:nvSpPr>
          <p:cNvPr id="85" name="Rounded Rectangle 84"/>
          <p:cNvSpPr/>
          <p:nvPr/>
        </p:nvSpPr>
        <p:spPr>
          <a:xfrm>
            <a:off x="8240033" y="3526140"/>
            <a:ext cx="323531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86" name="Straight Arrow Connector 85"/>
          <p:cNvCxnSpPr/>
          <p:nvPr/>
        </p:nvCxnSpPr>
        <p:spPr>
          <a:xfrm>
            <a:off x="8619330"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78614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11043443"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Rounded Rectangle 90"/>
          <p:cNvSpPr/>
          <p:nvPr/>
        </p:nvSpPr>
        <p:spPr>
          <a:xfrm>
            <a:off x="5478237" y="2661002"/>
            <a:ext cx="2389632" cy="520700"/>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Crude oil</a:t>
            </a:r>
            <a:endParaRPr lang="en-US" dirty="0"/>
          </a:p>
        </p:txBody>
      </p:sp>
      <p:cxnSp>
        <p:nvCxnSpPr>
          <p:cNvPr id="92" name="Straight Arrow Connector 91"/>
          <p:cNvCxnSpPr/>
          <p:nvPr/>
        </p:nvCxnSpPr>
        <p:spPr>
          <a:xfrm>
            <a:off x="6034564"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5506271" y="3510876"/>
            <a:ext cx="1061996"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Gasoline</a:t>
            </a:r>
            <a:endParaRPr lang="en-US" dirty="0"/>
          </a:p>
        </p:txBody>
      </p:sp>
      <p:sp>
        <p:nvSpPr>
          <p:cNvPr id="94" name="Rounded Rectangle 93"/>
          <p:cNvSpPr/>
          <p:nvPr/>
        </p:nvSpPr>
        <p:spPr>
          <a:xfrm>
            <a:off x="6805873" y="3489779"/>
            <a:ext cx="1061996"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Lube oil</a:t>
            </a:r>
            <a:endParaRPr lang="en-US" dirty="0"/>
          </a:p>
        </p:txBody>
      </p:sp>
      <p:cxnSp>
        <p:nvCxnSpPr>
          <p:cNvPr id="95" name="Straight Arrow Connector 94"/>
          <p:cNvCxnSpPr/>
          <p:nvPr/>
        </p:nvCxnSpPr>
        <p:spPr>
          <a:xfrm>
            <a:off x="7336871"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014843" y="407450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389064" y="409355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5184444"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7906108"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448055" y="4846107"/>
            <a:ext cx="1217459"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665514" y="2507843"/>
            <a:ext cx="9916886"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290733" y="1405388"/>
            <a:ext cx="10344442" cy="369332"/>
          </a:xfrm>
          <a:prstGeom prst="rect">
            <a:avLst/>
          </a:prstGeom>
        </p:spPr>
        <p:txBody>
          <a:bodyPr wrap="square">
            <a:spAutoFit/>
          </a:bodyPr>
          <a:lstStyle/>
          <a:p>
            <a:pPr lvl="1"/>
            <a:r>
              <a:rPr lang="en-US" b="1" dirty="0"/>
              <a:t>Total energy used for the product over the life cycle in terms of energy content of sources</a:t>
            </a:r>
          </a:p>
        </p:txBody>
      </p:sp>
      <p:sp>
        <p:nvSpPr>
          <p:cNvPr id="39" name="Rounded Rectangle 38"/>
          <p:cNvSpPr/>
          <p:nvPr/>
        </p:nvSpPr>
        <p:spPr>
          <a:xfrm>
            <a:off x="1895484" y="4570007"/>
            <a:ext cx="3235315"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Production of Product A </a:t>
            </a:r>
          </a:p>
        </p:txBody>
      </p:sp>
      <p:sp>
        <p:nvSpPr>
          <p:cNvPr id="41" name="Rounded Rectangle 40"/>
          <p:cNvSpPr/>
          <p:nvPr/>
        </p:nvSpPr>
        <p:spPr>
          <a:xfrm>
            <a:off x="8228347" y="4570007"/>
            <a:ext cx="3264780"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Disposal of Product A </a:t>
            </a:r>
          </a:p>
        </p:txBody>
      </p:sp>
      <p:sp>
        <p:nvSpPr>
          <p:cNvPr id="42" name="Rounded Rectangle 41"/>
          <p:cNvSpPr/>
          <p:nvPr/>
        </p:nvSpPr>
        <p:spPr>
          <a:xfrm>
            <a:off x="5491276" y="4600819"/>
            <a:ext cx="2376594"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of Product A </a:t>
            </a:r>
          </a:p>
        </p:txBody>
      </p:sp>
      <p:sp>
        <p:nvSpPr>
          <p:cNvPr id="43"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44"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93150379"/>
      </p:ext>
    </p:extLst>
  </p:cSld>
  <p:clrMapOvr>
    <a:masterClrMapping/>
  </p:clrMapOvr>
  <mc:AlternateContent xmlns:mc="http://schemas.openxmlformats.org/markup-compatibility/2006" xmlns:p14="http://schemas.microsoft.com/office/powerpoint/2010/main">
    <mc:Choice Requires="p14">
      <p:transition spd="slow" p14:dur="2000" advTm="17264"/>
    </mc:Choice>
    <mc:Fallback xmlns="">
      <p:transition spd="slow" advTm="17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Secondary Energy</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19</a:t>
            </a:fld>
            <a:endParaRPr lang="en-US" dirty="0"/>
          </a:p>
        </p:txBody>
      </p:sp>
      <p:sp>
        <p:nvSpPr>
          <p:cNvPr id="61" name="Rounded Rectangle 60"/>
          <p:cNvSpPr/>
          <p:nvPr/>
        </p:nvSpPr>
        <p:spPr>
          <a:xfrm>
            <a:off x="541022" y="4997349"/>
            <a:ext cx="99398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cxnSp>
        <p:nvCxnSpPr>
          <p:cNvPr id="63" name="Straight Arrow Connector 62"/>
          <p:cNvCxnSpPr/>
          <p:nvPr/>
        </p:nvCxnSpPr>
        <p:spPr>
          <a:xfrm>
            <a:off x="3484580"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4" name="Rounded Rectangle 63"/>
          <p:cNvSpPr/>
          <p:nvPr/>
        </p:nvSpPr>
        <p:spPr>
          <a:xfrm>
            <a:off x="1749215" y="2652915"/>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68" name="Rounded Rectangle 67"/>
          <p:cNvSpPr/>
          <p:nvPr/>
        </p:nvSpPr>
        <p:spPr>
          <a:xfrm>
            <a:off x="2943015" y="2652915"/>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69" name="Rounded Rectangle 68"/>
          <p:cNvSpPr/>
          <p:nvPr/>
        </p:nvSpPr>
        <p:spPr>
          <a:xfrm>
            <a:off x="4136815" y="2652762"/>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Wind</a:t>
            </a:r>
            <a:endParaRPr lang="en-US" dirty="0"/>
          </a:p>
        </p:txBody>
      </p:sp>
      <p:sp>
        <p:nvSpPr>
          <p:cNvPr id="71" name="Rounded Rectangle 70"/>
          <p:cNvSpPr/>
          <p:nvPr/>
        </p:nvSpPr>
        <p:spPr>
          <a:xfrm>
            <a:off x="1895484" y="3526140"/>
            <a:ext cx="323531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72" name="Straight Arrow Connector 71"/>
          <p:cNvCxnSpPr/>
          <p:nvPr/>
        </p:nvCxnSpPr>
        <p:spPr>
          <a:xfrm>
            <a:off x="2274781"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3441595"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469889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a:off x="1563582" y="5257699"/>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9829129" y="4046999"/>
            <a:ext cx="0" cy="4764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2" name="Rounded Rectangle 81"/>
          <p:cNvSpPr/>
          <p:nvPr/>
        </p:nvSpPr>
        <p:spPr>
          <a:xfrm>
            <a:off x="8093764" y="2652915"/>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Natural Gas</a:t>
            </a:r>
            <a:endParaRPr lang="en-US" dirty="0"/>
          </a:p>
        </p:txBody>
      </p:sp>
      <p:sp>
        <p:nvSpPr>
          <p:cNvPr id="83" name="Rounded Rectangle 82"/>
          <p:cNvSpPr/>
          <p:nvPr/>
        </p:nvSpPr>
        <p:spPr>
          <a:xfrm>
            <a:off x="9287564" y="2652915"/>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Coal</a:t>
            </a:r>
            <a:endParaRPr lang="en-US" dirty="0"/>
          </a:p>
        </p:txBody>
      </p:sp>
      <p:sp>
        <p:nvSpPr>
          <p:cNvPr id="84" name="Rounded Rectangle 83"/>
          <p:cNvSpPr/>
          <p:nvPr/>
        </p:nvSpPr>
        <p:spPr>
          <a:xfrm>
            <a:off x="10481364" y="2652762"/>
            <a:ext cx="993985" cy="520700"/>
          </a:xfrm>
          <a:prstGeom prst="roundRect">
            <a:avLst/>
          </a:prstGeom>
          <a:solidFill>
            <a:srgbClr val="0070C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Solar</a:t>
            </a:r>
            <a:endParaRPr lang="en-US" dirty="0"/>
          </a:p>
        </p:txBody>
      </p:sp>
      <p:sp>
        <p:nvSpPr>
          <p:cNvPr id="85" name="Rounded Rectangle 84"/>
          <p:cNvSpPr/>
          <p:nvPr/>
        </p:nvSpPr>
        <p:spPr>
          <a:xfrm>
            <a:off x="8240033" y="3526140"/>
            <a:ext cx="3235315" cy="520700"/>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Electricity</a:t>
            </a:r>
            <a:endParaRPr lang="en-US" dirty="0"/>
          </a:p>
        </p:txBody>
      </p:sp>
      <p:cxnSp>
        <p:nvCxnSpPr>
          <p:cNvPr id="86" name="Straight Arrow Connector 85"/>
          <p:cNvCxnSpPr/>
          <p:nvPr/>
        </p:nvCxnSpPr>
        <p:spPr>
          <a:xfrm>
            <a:off x="8619330"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9786144"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11043443" y="3192663"/>
            <a:ext cx="0" cy="3144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1" name="Rounded Rectangle 90"/>
          <p:cNvSpPr/>
          <p:nvPr/>
        </p:nvSpPr>
        <p:spPr>
          <a:xfrm>
            <a:off x="5478237" y="2661002"/>
            <a:ext cx="2389632" cy="520700"/>
          </a:xfrm>
          <a:prstGeom prst="roundRect">
            <a:avLst/>
          </a:prstGeom>
          <a:solidFill>
            <a:srgbClr val="0070C0">
              <a:alpha val="50000"/>
            </a:srgb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Crude oil</a:t>
            </a:r>
            <a:endParaRPr lang="en-US" dirty="0"/>
          </a:p>
        </p:txBody>
      </p:sp>
      <p:cxnSp>
        <p:nvCxnSpPr>
          <p:cNvPr id="92" name="Straight Arrow Connector 91"/>
          <p:cNvCxnSpPr/>
          <p:nvPr/>
        </p:nvCxnSpPr>
        <p:spPr>
          <a:xfrm>
            <a:off x="6034564"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93" name="Rounded Rectangle 92"/>
          <p:cNvSpPr/>
          <p:nvPr/>
        </p:nvSpPr>
        <p:spPr>
          <a:xfrm>
            <a:off x="5506271" y="3510876"/>
            <a:ext cx="1061996" cy="520700"/>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Gasoline</a:t>
            </a:r>
            <a:endParaRPr lang="en-US" dirty="0"/>
          </a:p>
        </p:txBody>
      </p:sp>
      <p:sp>
        <p:nvSpPr>
          <p:cNvPr id="94" name="Rounded Rectangle 93"/>
          <p:cNvSpPr/>
          <p:nvPr/>
        </p:nvSpPr>
        <p:spPr>
          <a:xfrm>
            <a:off x="6805873" y="3489779"/>
            <a:ext cx="1061996" cy="520700"/>
          </a:xfrm>
          <a:prstGeom prst="roundRect">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Lube oil</a:t>
            </a:r>
            <a:endParaRPr lang="en-US" dirty="0"/>
          </a:p>
        </p:txBody>
      </p:sp>
      <p:cxnSp>
        <p:nvCxnSpPr>
          <p:cNvPr id="95" name="Straight Arrow Connector 94"/>
          <p:cNvCxnSpPr/>
          <p:nvPr/>
        </p:nvCxnSpPr>
        <p:spPr>
          <a:xfrm>
            <a:off x="7336871" y="3175354"/>
            <a:ext cx="0" cy="314425"/>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a:off x="6014843" y="407450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7389064" y="4093556"/>
            <a:ext cx="0" cy="476451"/>
          </a:xfrm>
          <a:prstGeom prst="straightConnector1">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5184444"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7906108" y="5267123"/>
            <a:ext cx="29379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Rounded Rectangle 37"/>
          <p:cNvSpPr/>
          <p:nvPr/>
        </p:nvSpPr>
        <p:spPr>
          <a:xfrm>
            <a:off x="448055" y="4846107"/>
            <a:ext cx="1217459"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p:cNvSpPr/>
          <p:nvPr/>
        </p:nvSpPr>
        <p:spPr>
          <a:xfrm>
            <a:off x="1699790" y="3365474"/>
            <a:ext cx="9916886" cy="842032"/>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23642" y="1485710"/>
            <a:ext cx="11582401" cy="646331"/>
          </a:xfrm>
          <a:prstGeom prst="rect">
            <a:avLst/>
          </a:prstGeom>
        </p:spPr>
        <p:txBody>
          <a:bodyPr wrap="square">
            <a:spAutoFit/>
          </a:bodyPr>
          <a:lstStyle/>
          <a:p>
            <a:pPr lvl="1"/>
            <a:r>
              <a:rPr lang="en-US" b="1" dirty="0" smtClean="0"/>
              <a:t>Energy input directly to the product</a:t>
            </a:r>
          </a:p>
          <a:p>
            <a:pPr lvl="1"/>
            <a:r>
              <a:rPr lang="en-US" b="1" dirty="0" smtClean="0"/>
              <a:t>(</a:t>
            </a:r>
            <a:r>
              <a:rPr lang="en-US" b="1" dirty="0"/>
              <a:t>not included: fuel energy content wasted rather than converted to energy for making/using/disposing of product)</a:t>
            </a:r>
          </a:p>
        </p:txBody>
      </p:sp>
      <p:sp>
        <p:nvSpPr>
          <p:cNvPr id="39" name="Rounded Rectangle 38"/>
          <p:cNvSpPr/>
          <p:nvPr/>
        </p:nvSpPr>
        <p:spPr>
          <a:xfrm>
            <a:off x="1895484" y="4570007"/>
            <a:ext cx="3235315"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Production of Product A </a:t>
            </a:r>
          </a:p>
        </p:txBody>
      </p:sp>
      <p:sp>
        <p:nvSpPr>
          <p:cNvPr id="41" name="Rounded Rectangle 40"/>
          <p:cNvSpPr/>
          <p:nvPr/>
        </p:nvSpPr>
        <p:spPr>
          <a:xfrm>
            <a:off x="8228347" y="4570007"/>
            <a:ext cx="3264780"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Disposal of Product A </a:t>
            </a:r>
          </a:p>
        </p:txBody>
      </p:sp>
      <p:sp>
        <p:nvSpPr>
          <p:cNvPr id="42" name="Rounded Rectangle 41"/>
          <p:cNvSpPr/>
          <p:nvPr/>
        </p:nvSpPr>
        <p:spPr>
          <a:xfrm>
            <a:off x="5491276" y="4600819"/>
            <a:ext cx="2376594" cy="13392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 of Product A </a:t>
            </a:r>
          </a:p>
        </p:txBody>
      </p:sp>
      <p:sp>
        <p:nvSpPr>
          <p:cNvPr id="43"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44"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39335386"/>
      </p:ext>
    </p:extLst>
  </p:cSld>
  <p:clrMapOvr>
    <a:masterClrMapping/>
  </p:clrMapOvr>
  <mc:AlternateContent xmlns:mc="http://schemas.openxmlformats.org/markup-compatibility/2006" xmlns:p14="http://schemas.microsoft.com/office/powerpoint/2010/main">
    <mc:Choice Requires="p14">
      <p:transition spd="slow" p14:dur="2000" advTm="22681"/>
    </mc:Choice>
    <mc:Fallback xmlns="">
      <p:transition spd="slow" advTm="22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LCA Module Series Groups</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a:t>
            </a:fld>
            <a:endParaRPr lang="en-US"/>
          </a:p>
        </p:txBody>
      </p:sp>
      <p:sp>
        <p:nvSpPr>
          <p:cNvPr id="4" name="Date Placeholder 3"/>
          <p:cNvSpPr>
            <a:spLocks noGrp="1"/>
          </p:cNvSpPr>
          <p:nvPr>
            <p:ph type="dt" sz="half" idx="10"/>
          </p:nvPr>
        </p:nvSpPr>
        <p:spPr/>
        <p:txBody>
          <a:bodyPr/>
          <a:lstStyle/>
          <a:p>
            <a:r>
              <a:rPr lang="en-US" smtClean="0"/>
              <a:t>02/2018</a:t>
            </a:r>
            <a:endParaRPr lang="en-US" dirty="0"/>
          </a:p>
        </p:txBody>
      </p:sp>
      <p:sp>
        <p:nvSpPr>
          <p:cNvPr id="8"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611699802"/>
      </p:ext>
    </p:extLst>
  </p:cSld>
  <p:clrMapOvr>
    <a:masterClrMapping/>
  </p:clrMapOvr>
  <mc:AlternateContent xmlns:mc="http://schemas.openxmlformats.org/markup-compatibility/2006" xmlns:p14="http://schemas.microsoft.com/office/powerpoint/2010/main">
    <mc:Choice Requires="p14">
      <p:transition spd="slow" p14:dur="2000" advTm="26736"/>
    </mc:Choice>
    <mc:Fallback xmlns="">
      <p:transition spd="slow" advTm="267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Net Energy Balance</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20</a:t>
            </a:fld>
            <a:endParaRPr lang="en-US" dirty="0"/>
          </a:p>
        </p:txBody>
      </p:sp>
      <p:sp>
        <p:nvSpPr>
          <p:cNvPr id="101" name="TextBox 100"/>
          <p:cNvSpPr txBox="1"/>
          <p:nvPr/>
        </p:nvSpPr>
        <p:spPr>
          <a:xfrm>
            <a:off x="688489" y="1714919"/>
            <a:ext cx="7129388" cy="369332"/>
          </a:xfrm>
          <a:prstGeom prst="rect">
            <a:avLst/>
          </a:prstGeom>
          <a:noFill/>
        </p:spPr>
        <p:txBody>
          <a:bodyPr wrap="none" rtlCol="0">
            <a:spAutoFit/>
          </a:bodyPr>
          <a:lstStyle/>
          <a:p>
            <a:r>
              <a:rPr lang="en-US" dirty="0" smtClean="0"/>
              <a:t>Only makes sense for a product intended to be used for its energy content</a:t>
            </a:r>
            <a:endParaRPr lang="en-US" dirty="0"/>
          </a:p>
        </p:txBody>
      </p:sp>
      <p:sp>
        <p:nvSpPr>
          <p:cNvPr id="41" name="Rounded Rectangle 40"/>
          <p:cNvSpPr/>
          <p:nvPr/>
        </p:nvSpPr>
        <p:spPr>
          <a:xfrm>
            <a:off x="9502341" y="3733334"/>
            <a:ext cx="2075735" cy="136958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Product A </a:t>
            </a:r>
          </a:p>
          <a:p>
            <a:pPr algn="ctr"/>
            <a:r>
              <a:rPr lang="en-US" dirty="0" smtClean="0"/>
              <a:t>(</a:t>
            </a:r>
            <a:r>
              <a:rPr lang="en-US" dirty="0" err="1" smtClean="0"/>
              <a:t>e.g</a:t>
            </a:r>
            <a:r>
              <a:rPr lang="en-US" dirty="0" smtClean="0"/>
              <a:t> charcoal</a:t>
            </a:r>
            <a:r>
              <a:rPr lang="en-US" dirty="0"/>
              <a:t> </a:t>
            </a:r>
            <a:r>
              <a:rPr lang="en-US" dirty="0" smtClean="0"/>
              <a:t>or ethanol)</a:t>
            </a:r>
            <a:endParaRPr lang="en-US" dirty="0"/>
          </a:p>
        </p:txBody>
      </p:sp>
      <p:pic>
        <p:nvPicPr>
          <p:cNvPr id="10" name="Picture 9" descr="Screen Clipping"/>
          <p:cNvPicPr>
            <a:picLocks noChangeAspect="1"/>
          </p:cNvPicPr>
          <p:nvPr/>
        </p:nvPicPr>
        <p:blipFill rotWithShape="1">
          <a:blip r:embed="rId5">
            <a:extLst>
              <a:ext uri="{28A0092B-C50C-407E-A947-70E740481C1C}">
                <a14:useLocalDpi xmlns:a14="http://schemas.microsoft.com/office/drawing/2010/main" val="0"/>
              </a:ext>
            </a:extLst>
          </a:blip>
          <a:srcRect b="14952"/>
          <a:stretch/>
        </p:blipFill>
        <p:spPr>
          <a:xfrm>
            <a:off x="9648605" y="2547195"/>
            <a:ext cx="1021828" cy="1186139"/>
          </a:xfrm>
          <a:prstGeom prst="rect">
            <a:avLst/>
          </a:prstGeom>
        </p:spPr>
      </p:pic>
      <p:pic>
        <p:nvPicPr>
          <p:cNvPr id="46" name="Picture 45" descr="Screen Clipping"/>
          <p:cNvPicPr>
            <a:picLocks noChangeAspect="1"/>
          </p:cNvPicPr>
          <p:nvPr/>
        </p:nvPicPr>
        <p:blipFill rotWithShape="1">
          <a:blip r:embed="rId5">
            <a:extLst>
              <a:ext uri="{28A0092B-C50C-407E-A947-70E740481C1C}">
                <a14:useLocalDpi xmlns:a14="http://schemas.microsoft.com/office/drawing/2010/main" val="0"/>
              </a:ext>
            </a:extLst>
          </a:blip>
          <a:srcRect b="14952"/>
          <a:stretch/>
        </p:blipFill>
        <p:spPr>
          <a:xfrm>
            <a:off x="10547724" y="2692408"/>
            <a:ext cx="896731" cy="1040926"/>
          </a:xfrm>
          <a:prstGeom prst="rect">
            <a:avLst/>
          </a:prstGeom>
        </p:spPr>
      </p:pic>
      <p:cxnSp>
        <p:nvCxnSpPr>
          <p:cNvPr id="9" name="Straight Connector 8"/>
          <p:cNvCxnSpPr/>
          <p:nvPr/>
        </p:nvCxnSpPr>
        <p:spPr>
          <a:xfrm>
            <a:off x="8665699" y="4304719"/>
            <a:ext cx="506437"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8537125" y="2419649"/>
            <a:ext cx="3155528" cy="2883876"/>
          </a:xfrm>
          <a:prstGeom prst="roundRect">
            <a:avLst/>
          </a:prstGeom>
          <a:noFill/>
          <a:ln w="1905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48529" y="1283842"/>
            <a:ext cx="10963954" cy="369332"/>
          </a:xfrm>
          <a:prstGeom prst="rect">
            <a:avLst/>
          </a:prstGeom>
        </p:spPr>
        <p:txBody>
          <a:bodyPr wrap="square">
            <a:spAutoFit/>
          </a:bodyPr>
          <a:lstStyle/>
          <a:p>
            <a:pPr lvl="1"/>
            <a:r>
              <a:rPr lang="en-US" b="1" dirty="0"/>
              <a:t>Cumulative energy demand minus the energy content of the product</a:t>
            </a:r>
          </a:p>
        </p:txBody>
      </p:sp>
      <p:pic>
        <p:nvPicPr>
          <p:cNvPr id="8" name="Picture 7"/>
          <p:cNvPicPr>
            <a:picLocks noChangeAspect="1"/>
          </p:cNvPicPr>
          <p:nvPr/>
        </p:nvPicPr>
        <p:blipFill>
          <a:blip r:embed="rId6"/>
          <a:stretch>
            <a:fillRect/>
          </a:stretch>
        </p:blipFill>
        <p:spPr>
          <a:xfrm>
            <a:off x="496140" y="2692408"/>
            <a:ext cx="7792787" cy="2610633"/>
          </a:xfrm>
          <a:prstGeom prst="rect">
            <a:avLst/>
          </a:prstGeom>
        </p:spPr>
      </p:pic>
      <p:sp>
        <p:nvSpPr>
          <p:cNvPr id="15"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6"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90722748"/>
      </p:ext>
    </p:extLst>
  </p:cSld>
  <p:clrMapOvr>
    <a:masterClrMapping/>
  </p:clrMapOvr>
  <mc:AlternateContent xmlns:mc="http://schemas.openxmlformats.org/markup-compatibility/2006" xmlns:p14="http://schemas.microsoft.com/office/powerpoint/2010/main">
    <mc:Choice Requires="p14">
      <p:transition spd="slow" p14:dur="2000" advTm="45754"/>
    </mc:Choice>
    <mc:Fallback xmlns="">
      <p:transition spd="slow" advTm="4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Fossil Fuel Use</a:t>
            </a:r>
            <a:endParaRPr lang="en-US" dirty="0"/>
          </a:p>
        </p:txBody>
      </p:sp>
      <p:sp>
        <p:nvSpPr>
          <p:cNvPr id="3" name="Content Placeholder 2"/>
          <p:cNvSpPr>
            <a:spLocks noGrp="1"/>
          </p:cNvSpPr>
          <p:nvPr>
            <p:ph idx="1"/>
          </p:nvPr>
        </p:nvSpPr>
        <p:spPr/>
        <p:txBody>
          <a:bodyPr/>
          <a:lstStyle/>
          <a:p>
            <a:r>
              <a:rPr lang="en-US" dirty="0" smtClean="0"/>
              <a:t>Subcategory of abiotic resource depletion and/or energy use</a:t>
            </a:r>
          </a:p>
          <a:p>
            <a:r>
              <a:rPr lang="en-US" dirty="0" smtClean="0"/>
              <a:t>At highest level fossil fuels include coal, natural gas, and crude oil</a:t>
            </a:r>
          </a:p>
          <a:p>
            <a:pPr marL="201168" lvl="1" indent="0">
              <a:buNone/>
            </a:pPr>
            <a:endParaRPr lang="en-US" dirty="0"/>
          </a:p>
          <a:p>
            <a:pPr marL="201168" lvl="1" indent="0">
              <a:buNone/>
            </a:pPr>
            <a:endParaRPr lang="en-US" dirty="0" smtClean="0"/>
          </a:p>
          <a:p>
            <a:pPr marL="201168" lvl="1" indent="0">
              <a:buNone/>
            </a:pPr>
            <a:endParaRPr lang="en-US" dirty="0" smtClean="0"/>
          </a:p>
          <a:p>
            <a:endParaRPr lang="en-US" dirty="0" smtClean="0"/>
          </a:p>
          <a:p>
            <a:r>
              <a:rPr lang="en-US" dirty="0" smtClean="0"/>
              <a:t>Could be simple such as MJ of fossil fuel consumed (inventory)</a:t>
            </a:r>
          </a:p>
          <a:p>
            <a:r>
              <a:rPr lang="en-US" dirty="0" smtClean="0"/>
              <a:t>Could be based on how much of each type of fossil fuel is consumed with weighting</a:t>
            </a:r>
          </a:p>
          <a:p>
            <a:pPr lvl="1"/>
            <a:r>
              <a:rPr lang="en-US" dirty="0" smtClean="0"/>
              <a:t>In TRACI weighted by the expected increase in energy needed to extract that type of fuel in the future</a:t>
            </a:r>
            <a:endParaRPr lang="en-US" dirty="0"/>
          </a:p>
          <a:p>
            <a:pPr lvl="1"/>
            <a:r>
              <a:rPr lang="en-US" dirty="0" smtClean="0"/>
              <a:t>Or weighted by current rate of use versus reserves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21</a:t>
            </a:fld>
            <a:endParaRPr lang="en-US" dirty="0"/>
          </a:p>
        </p:txBody>
      </p:sp>
      <p:pic>
        <p:nvPicPr>
          <p:cNvPr id="1026" name="Picture 2" descr="https://upload.wikimedia.org/wikipedia/commons/7/72/Coal_anthracit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8489" y="2152756"/>
            <a:ext cx="1562342" cy="14625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psc.wi.gov/images/nga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42963" y="2248005"/>
            <a:ext cx="1026587" cy="1283235"/>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9" name="Picture 8" descr="Screen Clippi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8717" y="2312249"/>
            <a:ext cx="1481240" cy="1182502"/>
          </a:xfrm>
          <a:prstGeom prst="rect">
            <a:avLst/>
          </a:prstGeom>
        </p:spPr>
      </p:pic>
      <p:sp>
        <p:nvSpPr>
          <p:cNvPr id="11"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2"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sp>
        <p:nvSpPr>
          <p:cNvPr id="13" name="TextBox 12"/>
          <p:cNvSpPr txBox="1"/>
          <p:nvPr/>
        </p:nvSpPr>
        <p:spPr>
          <a:xfrm>
            <a:off x="5262557" y="6136321"/>
            <a:ext cx="6551442" cy="261610"/>
          </a:xfrm>
          <a:prstGeom prst="rect">
            <a:avLst/>
          </a:prstGeom>
          <a:noFill/>
        </p:spPr>
        <p:txBody>
          <a:bodyPr wrap="square" rtlCol="0">
            <a:spAutoFit/>
          </a:bodyPr>
          <a:lstStyle/>
          <a:p>
            <a:pPr algn="r"/>
            <a:r>
              <a:rPr lang="en-US" sz="1100" dirty="0"/>
              <a:t>Coal: </a:t>
            </a:r>
            <a:r>
              <a:rPr lang="en-US" sz="1100" dirty="0" err="1"/>
              <a:t>Wikipedia.org</a:t>
            </a:r>
            <a:r>
              <a:rPr lang="en-US" sz="1100" dirty="0"/>
              <a:t>       Natural gas: </a:t>
            </a:r>
            <a:r>
              <a:rPr lang="en-US" sz="1100" dirty="0" err="1"/>
              <a:t>psc.wi.gov</a:t>
            </a:r>
            <a:r>
              <a:rPr lang="en-US" sz="1100" dirty="0"/>
              <a:t>     Oil: </a:t>
            </a:r>
            <a:r>
              <a:rPr lang="en-US" sz="1100" dirty="0" err="1"/>
              <a:t>atozforex.com</a:t>
            </a:r>
            <a:r>
              <a:rPr lang="en-US" sz="1100" dirty="0"/>
              <a:t>        </a:t>
            </a:r>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53813273"/>
      </p:ext>
    </p:extLst>
  </p:cSld>
  <p:clrMapOvr>
    <a:masterClrMapping/>
  </p:clrMapOvr>
  <mc:AlternateContent xmlns:mc="http://schemas.openxmlformats.org/markup-compatibility/2006" xmlns:p14="http://schemas.microsoft.com/office/powerpoint/2010/main">
    <mc:Choice Requires="p14">
      <p:transition spd="slow" p14:dur="2000" advTm="62067"/>
    </mc:Choice>
    <mc:Fallback xmlns="">
      <p:transition spd="slow" advTm="620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22</a:t>
            </a:fld>
            <a:endParaRPr lang="en-US" dirty="0"/>
          </a:p>
        </p:txBody>
      </p:sp>
      <p:graphicFrame>
        <p:nvGraphicFramePr>
          <p:cNvPr id="10" name="Content Placeholder 9"/>
          <p:cNvGraphicFramePr>
            <a:graphicFrameLocks noGrp="1"/>
          </p:cNvGraphicFramePr>
          <p:nvPr>
            <p:ph idx="1"/>
            <p:extLst>
              <p:ext uri="{D42A27DB-BD31-4B8C-83A1-F6EECF244321}">
                <p14:modId xmlns:p14="http://schemas.microsoft.com/office/powerpoint/2010/main" val="3778991965"/>
              </p:ext>
            </p:extLst>
          </p:nvPr>
        </p:nvGraphicFramePr>
        <p:xfrm>
          <a:off x="666750" y="1387475"/>
          <a:ext cx="10820400" cy="46529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1" name="TextBox 10"/>
          <p:cNvSpPr txBox="1"/>
          <p:nvPr/>
        </p:nvSpPr>
        <p:spPr>
          <a:xfrm>
            <a:off x="3886200" y="3555774"/>
            <a:ext cx="1032655" cy="400110"/>
          </a:xfrm>
          <a:prstGeom prst="rect">
            <a:avLst/>
          </a:prstGeom>
          <a:noFill/>
          <a:ln>
            <a:solidFill>
              <a:srgbClr val="739A28"/>
            </a:solidFill>
          </a:ln>
        </p:spPr>
        <p:txBody>
          <a:bodyPr wrap="none" rtlCol="0">
            <a:spAutoFit/>
          </a:bodyPr>
          <a:lstStyle/>
          <a:p>
            <a:r>
              <a:rPr lang="en-US" sz="2000" dirty="0" smtClean="0"/>
              <a:t>m</a:t>
            </a:r>
            <a:r>
              <a:rPr lang="en-US" sz="2000" baseline="30000" dirty="0" smtClean="0"/>
              <a:t>2</a:t>
            </a:r>
            <a:r>
              <a:rPr lang="en-US" sz="2000" dirty="0" smtClean="0"/>
              <a:t> used</a:t>
            </a:r>
            <a:endParaRPr lang="en-US" sz="2000" dirty="0"/>
          </a:p>
        </p:txBody>
      </p:sp>
      <p:sp>
        <p:nvSpPr>
          <p:cNvPr id="12" name="TextBox 11"/>
          <p:cNvSpPr txBox="1"/>
          <p:nvPr/>
        </p:nvSpPr>
        <p:spPr>
          <a:xfrm>
            <a:off x="9361270" y="3486896"/>
            <a:ext cx="1763624" cy="400110"/>
          </a:xfrm>
          <a:prstGeom prst="rect">
            <a:avLst/>
          </a:prstGeom>
          <a:noFill/>
          <a:ln>
            <a:solidFill>
              <a:srgbClr val="739A28"/>
            </a:solidFill>
          </a:ln>
        </p:spPr>
        <p:txBody>
          <a:bodyPr wrap="none" rtlCol="0">
            <a:spAutoFit/>
          </a:bodyPr>
          <a:lstStyle/>
          <a:p>
            <a:r>
              <a:rPr lang="en-US" sz="2000" dirty="0" smtClean="0"/>
              <a:t>species density</a:t>
            </a:r>
            <a:endParaRPr lang="en-US" sz="2000" dirty="0"/>
          </a:p>
        </p:txBody>
      </p:sp>
      <p:sp>
        <p:nvSpPr>
          <p:cNvPr id="13" name="TextBox 12"/>
          <p:cNvSpPr txBox="1"/>
          <p:nvPr/>
        </p:nvSpPr>
        <p:spPr>
          <a:xfrm>
            <a:off x="9361270" y="5064236"/>
            <a:ext cx="1467005" cy="707886"/>
          </a:xfrm>
          <a:prstGeom prst="rect">
            <a:avLst/>
          </a:prstGeom>
          <a:noFill/>
          <a:ln>
            <a:solidFill>
              <a:srgbClr val="739A28"/>
            </a:solidFill>
          </a:ln>
        </p:spPr>
        <p:txBody>
          <a:bodyPr wrap="none" rtlCol="0">
            <a:spAutoFit/>
          </a:bodyPr>
          <a:lstStyle/>
          <a:p>
            <a:r>
              <a:rPr lang="en-US" sz="2000" dirty="0" smtClean="0"/>
              <a:t>net primary </a:t>
            </a:r>
            <a:br>
              <a:rPr lang="en-US" sz="2000" dirty="0" smtClean="0"/>
            </a:br>
            <a:r>
              <a:rPr lang="en-US" sz="2000" dirty="0" smtClean="0"/>
              <a:t>production</a:t>
            </a:r>
            <a:endParaRPr lang="en-US" sz="2000" dirty="0"/>
          </a:p>
        </p:txBody>
      </p:sp>
      <p:sp>
        <p:nvSpPr>
          <p:cNvPr id="14"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5"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5" name="Sound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962872369"/>
      </p:ext>
    </p:extLst>
  </p:cSld>
  <p:clrMapOvr>
    <a:masterClrMapping/>
  </p:clrMapOvr>
  <mc:AlternateContent xmlns:mc="http://schemas.openxmlformats.org/markup-compatibility/2006" xmlns:p14="http://schemas.microsoft.com/office/powerpoint/2010/main">
    <mc:Choice Requires="p14">
      <p:transition spd="slow" p14:dur="2000" advTm="68251"/>
    </mc:Choice>
    <mc:Fallback xmlns="">
      <p:transition spd="slow" advTm="682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Land Use - Transformation</a:t>
            </a:r>
            <a:endParaRPr lang="en-US" dirty="0"/>
          </a:p>
        </p:txBody>
      </p:sp>
      <p:sp>
        <p:nvSpPr>
          <p:cNvPr id="3" name="Content Placeholder 2"/>
          <p:cNvSpPr>
            <a:spLocks noGrp="1"/>
          </p:cNvSpPr>
          <p:nvPr>
            <p:ph idx="1"/>
          </p:nvPr>
        </p:nvSpPr>
        <p:spPr>
          <a:xfrm>
            <a:off x="666974" y="1504951"/>
            <a:ext cx="10058400" cy="4536266"/>
          </a:xfrm>
        </p:spPr>
        <p:txBody>
          <a:bodyPr>
            <a:normAutofit/>
          </a:bodyPr>
          <a:lstStyle/>
          <a:p>
            <a:r>
              <a:rPr lang="en-US" dirty="0" smtClean="0"/>
              <a:t>Related issues include resource depletion, soil quality, and biodiversity (</a:t>
            </a:r>
            <a:r>
              <a:rPr lang="en-US" dirty="0" err="1" smtClean="0"/>
              <a:t>Mattila</a:t>
            </a:r>
            <a:r>
              <a:rPr lang="en-US" dirty="0" smtClean="0"/>
              <a:t> et al. 2012)</a:t>
            </a:r>
          </a:p>
          <a:p>
            <a:pPr lvl="1"/>
            <a:r>
              <a:rPr lang="en-US" dirty="0" smtClean="0"/>
              <a:t>Resource depletion: Occupied land weighted by the productivity index of that land</a:t>
            </a:r>
          </a:p>
          <a:p>
            <a:pPr lvl="1"/>
            <a:r>
              <a:rPr lang="en-US" dirty="0" smtClean="0"/>
              <a:t>Soil quality: Difference in time-integrated soil organic carbon between the studied land and woodlands as a reference</a:t>
            </a:r>
          </a:p>
          <a:p>
            <a:pPr lvl="1"/>
            <a:r>
              <a:rPr lang="en-US" dirty="0" smtClean="0"/>
              <a:t>Biodiversity: Correlations of land cover and endangerment of animals and plants</a:t>
            </a:r>
          </a:p>
          <a:p>
            <a:pPr lvl="1"/>
            <a:endParaRPr lang="en-US" dirty="0" smtClean="0"/>
          </a:p>
          <a:p>
            <a:r>
              <a:rPr lang="en-US" dirty="0" smtClean="0"/>
              <a:t>Only significant changes to land use should probably be considered in LCA (Bare et al. 2002)</a:t>
            </a:r>
          </a:p>
          <a:p>
            <a:pPr lvl="1"/>
            <a:r>
              <a:rPr lang="en-US" dirty="0" smtClean="0"/>
              <a:t>Previous versus new use</a:t>
            </a:r>
          </a:p>
          <a:p>
            <a:pPr lvl="1"/>
            <a:r>
              <a:rPr lang="en-US" dirty="0" smtClean="0"/>
              <a:t>Degree of transformation</a:t>
            </a:r>
          </a:p>
          <a:p>
            <a:pPr lvl="1"/>
            <a:r>
              <a:rPr lang="en-US" dirty="0" smtClean="0"/>
              <a:t>Occupation duration</a:t>
            </a:r>
          </a:p>
          <a:p>
            <a:pPr lvl="1"/>
            <a:r>
              <a:rPr lang="en-US" dirty="0" smtClean="0"/>
              <a:t>Expected recovery time</a:t>
            </a:r>
          </a:p>
          <a:p>
            <a:pPr lvl="1"/>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23</a:t>
            </a:fld>
            <a:endParaRPr lang="en-US" dirty="0"/>
          </a:p>
        </p:txBody>
      </p:sp>
      <p:pic>
        <p:nvPicPr>
          <p:cNvPr id="7" name="Picture 6" descr="Screen Clippi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40271" y="3945671"/>
            <a:ext cx="4845235" cy="1984178"/>
          </a:xfrm>
          <a:prstGeom prst="rect">
            <a:avLst/>
          </a:prstGeom>
        </p:spPr>
      </p:pic>
      <p:sp>
        <p:nvSpPr>
          <p:cNvPr id="8" name="TextBox 7"/>
          <p:cNvSpPr txBox="1"/>
          <p:nvPr/>
        </p:nvSpPr>
        <p:spPr>
          <a:xfrm>
            <a:off x="2560320" y="6136322"/>
            <a:ext cx="9405139" cy="261610"/>
          </a:xfrm>
          <a:prstGeom prst="rect">
            <a:avLst/>
          </a:prstGeom>
          <a:noFill/>
        </p:spPr>
        <p:txBody>
          <a:bodyPr wrap="none" rtlCol="0">
            <a:spAutoFit/>
          </a:bodyPr>
          <a:lstStyle/>
          <a:p>
            <a:r>
              <a:rPr lang="en-US" sz="1100" dirty="0" smtClean="0"/>
              <a:t>Image: de Baan et al. 2013. “Land use in LCA: Global Characterization Factors Based on Regional and Global Potential Species Extinction.” </a:t>
            </a:r>
            <a:r>
              <a:rPr lang="en-US" sz="1100" i="1" dirty="0" err="1" smtClean="0"/>
              <a:t>Env</a:t>
            </a:r>
            <a:r>
              <a:rPr lang="en-US" sz="1100" i="1" dirty="0" smtClean="0"/>
              <a:t>. Sci. &amp; Tech. </a:t>
            </a:r>
            <a:r>
              <a:rPr lang="en-US" sz="1100" dirty="0" smtClean="0"/>
              <a:t>47(16).</a:t>
            </a:r>
            <a:endParaRPr lang="en-US" sz="1100" dirty="0"/>
          </a:p>
        </p:txBody>
      </p:sp>
      <p:sp>
        <p:nvSpPr>
          <p:cNvPr id="9"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1715236"/>
      </p:ext>
    </p:extLst>
  </p:cSld>
  <p:clrMapOvr>
    <a:masterClrMapping/>
  </p:clrMapOvr>
  <mc:AlternateContent xmlns:mc="http://schemas.openxmlformats.org/markup-compatibility/2006" xmlns:p14="http://schemas.microsoft.com/office/powerpoint/2010/main">
    <mc:Choice Requires="p14">
      <p:transition spd="slow" p14:dur="2000" advTm="39176"/>
    </mc:Choice>
    <mc:Fallback xmlns="">
      <p:transition spd="slow" advTm="391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Odor and Noise</a:t>
            </a:r>
            <a:endParaRPr lang="en-US" dirty="0"/>
          </a:p>
        </p:txBody>
      </p:sp>
      <p:sp>
        <p:nvSpPr>
          <p:cNvPr id="3" name="Content Placeholder 2"/>
          <p:cNvSpPr>
            <a:spLocks noGrp="1"/>
          </p:cNvSpPr>
          <p:nvPr>
            <p:ph idx="1"/>
          </p:nvPr>
        </p:nvSpPr>
        <p:spPr>
          <a:xfrm>
            <a:off x="688489" y="1307991"/>
            <a:ext cx="10058400" cy="4653480"/>
          </a:xfrm>
        </p:spPr>
        <p:txBody>
          <a:bodyPr/>
          <a:lstStyle/>
          <a:p>
            <a:r>
              <a:rPr lang="en-US" dirty="0" smtClean="0"/>
              <a:t>Neither included in most impact methodologies as of now</a:t>
            </a:r>
          </a:p>
          <a:p>
            <a:r>
              <a:rPr lang="en-US" dirty="0" smtClean="0"/>
              <a:t>Only should be considered for a study where smells/noise are of particular concern at some point in the product life cycle</a:t>
            </a:r>
          </a:p>
          <a:p>
            <a:r>
              <a:rPr lang="en-US" dirty="0" smtClean="0"/>
              <a:t>Odor could be characterized using “odor threshold values” (OTVs) relative to that of a reference as the characterization value</a:t>
            </a:r>
          </a:p>
          <a:p>
            <a:pPr lvl="1"/>
            <a:r>
              <a:rPr lang="en-US" dirty="0" smtClean="0"/>
              <a:t>OTV is subjective judgment by panel at what concentration an odor can be detected</a:t>
            </a:r>
          </a:p>
          <a:p>
            <a:r>
              <a:rPr lang="en-US" dirty="0" smtClean="0"/>
              <a:t>Noise could be characterized by “disturbed human hours”</a:t>
            </a:r>
          </a:p>
          <a:p>
            <a:pPr lvl="1"/>
            <a:r>
              <a:rPr lang="en-US" dirty="0" smtClean="0"/>
              <a:t>Endpoints could be communication disturbance during the day and sleep disturbance during the night</a:t>
            </a:r>
          </a:p>
        </p:txBody>
      </p:sp>
      <p:sp>
        <p:nvSpPr>
          <p:cNvPr id="6" name="Slide Number Placeholder 5"/>
          <p:cNvSpPr>
            <a:spLocks noGrp="1"/>
          </p:cNvSpPr>
          <p:nvPr>
            <p:ph type="sldNum" sz="quarter" idx="12"/>
          </p:nvPr>
        </p:nvSpPr>
        <p:spPr/>
        <p:txBody>
          <a:bodyPr/>
          <a:lstStyle/>
          <a:p>
            <a:fld id="{0A514951-337F-4C55-96DD-3945EF272A02}" type="slidenum">
              <a:rPr lang="en-US" smtClean="0"/>
              <a:pPr/>
              <a:t>24</a:t>
            </a:fld>
            <a:endParaRPr lang="en-US" dirty="0"/>
          </a:p>
        </p:txBody>
      </p:sp>
      <p:sp>
        <p:nvSpPr>
          <p:cNvPr id="7" name="TextBox 6"/>
          <p:cNvSpPr txBox="1"/>
          <p:nvPr/>
        </p:nvSpPr>
        <p:spPr>
          <a:xfrm>
            <a:off x="5448300" y="6136321"/>
            <a:ext cx="6551442" cy="261610"/>
          </a:xfrm>
          <a:prstGeom prst="rect">
            <a:avLst/>
          </a:prstGeom>
          <a:noFill/>
        </p:spPr>
        <p:txBody>
          <a:bodyPr wrap="square" rtlCol="0">
            <a:spAutoFit/>
          </a:bodyPr>
          <a:lstStyle/>
          <a:p>
            <a:r>
              <a:rPr lang="en-US" sz="1100" dirty="0" smtClean="0"/>
              <a:t>Suggestions for characterization from </a:t>
            </a:r>
            <a:r>
              <a:rPr lang="en-US" sz="1100" dirty="0" err="1" smtClean="0"/>
              <a:t>Klopffer</a:t>
            </a:r>
            <a:r>
              <a:rPr lang="en-US" sz="1100" dirty="0" smtClean="0"/>
              <a:t> and </a:t>
            </a:r>
            <a:r>
              <a:rPr lang="en-US" sz="1100" dirty="0" err="1" smtClean="0"/>
              <a:t>Grahl</a:t>
            </a:r>
            <a:r>
              <a:rPr lang="en-US" sz="1100" dirty="0" smtClean="0"/>
              <a:t> 2014          Nose: Huffpost.com      Ear: drtanase.com  </a:t>
            </a:r>
            <a:endParaRPr lang="en-US" sz="1100" dirty="0"/>
          </a:p>
        </p:txBody>
      </p:sp>
      <p:pic>
        <p:nvPicPr>
          <p:cNvPr id="1028" name="Picture 4" descr="http://i.huffpost.com/gen/2234794/images/n-WHITE-NOISE-NOSE-large57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28059" y="4441062"/>
            <a:ext cx="3616960" cy="151024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drtanase.files.wordpress.com/2009/03/ear.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75929" y="4420530"/>
            <a:ext cx="1266119" cy="1510241"/>
          </a:xfrm>
          <a:prstGeom prst="rect">
            <a:avLst/>
          </a:prstGeom>
          <a:noFill/>
          <a:extLst>
            <a:ext uri="{909E8E84-426E-40DD-AFC4-6F175D3DCCD1}">
              <a14:hiddenFill xmlns:a14="http://schemas.microsoft.com/office/drawing/2010/main">
                <a:solidFill>
                  <a:srgbClr val="FFFFFF"/>
                </a:solidFill>
              </a14:hiddenFill>
            </a:ext>
          </a:extLst>
        </p:spPr>
      </p:pic>
      <p:sp>
        <p:nvSpPr>
          <p:cNvPr id="10"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8" name="Sound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36458928"/>
      </p:ext>
    </p:extLst>
  </p:cSld>
  <p:clrMapOvr>
    <a:masterClrMapping/>
  </p:clrMapOvr>
  <mc:AlternateContent xmlns:mc="http://schemas.openxmlformats.org/markup-compatibility/2006" xmlns:p14="http://schemas.microsoft.com/office/powerpoint/2010/main">
    <mc:Choice Requires="p14">
      <p:transition spd="slow" p14:dur="2000" advTm="31887"/>
    </mc:Choice>
    <mc:Fallback xmlns="">
      <p:transition spd="slow" advTm="318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completing Module </a:t>
            </a:r>
            <a:r>
              <a:rPr lang="el-GR" dirty="0" smtClean="0">
                <a:latin typeface="Calibri" panose="020F0502020204030204" pitchFamily="34" charset="0"/>
              </a:rPr>
              <a:t>β</a:t>
            </a:r>
            <a:r>
              <a:rPr lang="en-US" dirty="0"/>
              <a:t>8</a:t>
            </a:r>
            <a:r>
              <a:rPr lang="en-US" dirty="0" smtClean="0"/>
              <a:t>!</a:t>
            </a:r>
            <a:endParaRPr lang="en-US" dirty="0"/>
          </a:p>
        </p:txBody>
      </p:sp>
      <p:sp>
        <p:nvSpPr>
          <p:cNvPr id="3" name="Content Placeholder 2"/>
          <p:cNvSpPr>
            <a:spLocks noGrp="1"/>
          </p:cNvSpPr>
          <p:nvPr>
            <p:ph idx="1"/>
          </p:nvPr>
        </p:nvSpPr>
        <p:spPr>
          <a:xfrm>
            <a:off x="637761" y="1476086"/>
            <a:ext cx="10916478" cy="4683414"/>
          </a:xfrm>
        </p:spPr>
        <p:txBody>
          <a:bodyPr>
            <a:normAutofit/>
          </a:bodyPr>
          <a:lstStyle/>
          <a:p>
            <a:pPr marL="0" indent="0">
              <a:buNone/>
            </a:pPr>
            <a:r>
              <a:rPr lang="en-US" dirty="0" smtClean="0"/>
              <a:t>Group </a:t>
            </a:r>
            <a:r>
              <a:rPr lang="en-US" dirty="0"/>
              <a:t>A</a:t>
            </a:r>
            <a:r>
              <a:rPr lang="en-US" dirty="0" smtClean="0"/>
              <a:t>: ISO Compliant LCA Overview Modules</a:t>
            </a:r>
          </a:p>
          <a:p>
            <a:pPr marL="0" indent="0">
              <a:spcAft>
                <a:spcPts val="1200"/>
              </a:spcAft>
              <a:buNone/>
            </a:pPr>
            <a:r>
              <a:rPr lang="en-US" dirty="0"/>
              <a:t>Group </a:t>
            </a:r>
            <a:r>
              <a:rPr lang="en-US" dirty="0">
                <a:latin typeface="Calibri" panose="020F0502020204030204" pitchFamily="34" charset="0"/>
              </a:rPr>
              <a:t>α</a:t>
            </a:r>
            <a:r>
              <a:rPr lang="en-US" dirty="0" smtClean="0"/>
              <a:t>: </a:t>
            </a:r>
            <a:r>
              <a:rPr lang="en-US" dirty="0"/>
              <a:t>ISO Compliant LCA </a:t>
            </a:r>
            <a:r>
              <a:rPr lang="en-US" dirty="0" smtClean="0"/>
              <a:t>Detailed Modules</a:t>
            </a:r>
            <a:endParaRPr lang="en-US" dirty="0"/>
          </a:p>
          <a:p>
            <a:pPr marL="0" indent="0">
              <a:buNone/>
            </a:pPr>
            <a:r>
              <a:rPr lang="en-US" dirty="0"/>
              <a:t>Group B</a:t>
            </a:r>
            <a:r>
              <a:rPr lang="en-US" dirty="0" smtClean="0"/>
              <a:t>: Environmental Impact Categories </a:t>
            </a:r>
            <a:r>
              <a:rPr lang="en-US" dirty="0"/>
              <a:t>Overview Modules</a:t>
            </a:r>
          </a:p>
          <a:p>
            <a:pPr marL="0" indent="0">
              <a:spcAft>
                <a:spcPts val="1200"/>
              </a:spcAft>
              <a:buNone/>
            </a:pPr>
            <a:r>
              <a:rPr lang="en-US" dirty="0"/>
              <a:t>Group </a:t>
            </a:r>
            <a:r>
              <a:rPr lang="en-US" dirty="0">
                <a:latin typeface="Calibri" panose="020F0502020204030204" pitchFamily="34" charset="0"/>
              </a:rPr>
              <a:t>β</a:t>
            </a:r>
            <a:r>
              <a:rPr lang="en-US" dirty="0" smtClean="0"/>
              <a:t>: Environmental Impact Categories Detailed Modules</a:t>
            </a:r>
            <a:endParaRPr lang="en-US" dirty="0"/>
          </a:p>
          <a:p>
            <a:pPr marL="0" indent="0">
              <a:buNone/>
            </a:pPr>
            <a:r>
              <a:rPr lang="en-US" dirty="0" smtClean="0"/>
              <a:t>Group </a:t>
            </a:r>
            <a:r>
              <a:rPr lang="en-US" dirty="0"/>
              <a:t>G</a:t>
            </a:r>
            <a:r>
              <a:rPr lang="en-US" dirty="0" smtClean="0"/>
              <a:t>: General LCA Tools </a:t>
            </a:r>
            <a:r>
              <a:rPr lang="en-US" dirty="0"/>
              <a:t>Overview Modules</a:t>
            </a:r>
          </a:p>
          <a:p>
            <a:pPr marL="0" indent="0">
              <a:spcAft>
                <a:spcPts val="1200"/>
              </a:spcAft>
              <a:buNone/>
            </a:pPr>
            <a:r>
              <a:rPr lang="en-US" dirty="0"/>
              <a:t>Group </a:t>
            </a:r>
            <a:r>
              <a:rPr lang="en-US" dirty="0">
                <a:latin typeface="Calibri" panose="020F0502020204030204" pitchFamily="34" charset="0"/>
              </a:rPr>
              <a:t>γ</a:t>
            </a:r>
            <a:r>
              <a:rPr lang="en-US" dirty="0" smtClean="0"/>
              <a:t>: General LCA Tools </a:t>
            </a:r>
            <a:r>
              <a:rPr lang="en-US" dirty="0"/>
              <a:t>Detailed </a:t>
            </a:r>
            <a:r>
              <a:rPr lang="en-US" dirty="0" smtClean="0"/>
              <a:t>Modules</a:t>
            </a:r>
          </a:p>
          <a:p>
            <a:pPr marL="0" indent="0">
              <a:buNone/>
            </a:pPr>
            <a:r>
              <a:rPr lang="en-US" dirty="0"/>
              <a:t>Group T</a:t>
            </a:r>
            <a:r>
              <a:rPr lang="en-US" dirty="0" smtClean="0"/>
              <a:t>: Transportation-Related LCA Overview </a:t>
            </a:r>
            <a:r>
              <a:rPr lang="en-US" dirty="0"/>
              <a:t>Modules</a:t>
            </a:r>
          </a:p>
          <a:p>
            <a:pPr marL="0" indent="0">
              <a:buNone/>
            </a:pPr>
            <a:r>
              <a:rPr lang="en-US" dirty="0"/>
              <a:t>Group </a:t>
            </a:r>
            <a:r>
              <a:rPr lang="en-US" dirty="0">
                <a:latin typeface="Calibri" panose="020F0502020204030204" pitchFamily="34" charset="0"/>
              </a:rPr>
              <a:t>τ</a:t>
            </a:r>
            <a:r>
              <a:rPr lang="en-US" dirty="0" smtClean="0"/>
              <a:t>: </a:t>
            </a:r>
            <a:r>
              <a:rPr lang="en-US" dirty="0"/>
              <a:t>Transportation-Related LCA </a:t>
            </a:r>
            <a:r>
              <a:rPr lang="en-US" dirty="0" smtClean="0"/>
              <a:t>Detailed Modules</a:t>
            </a:r>
            <a:endParaRPr lang="en-US" dirty="0"/>
          </a:p>
          <a:p>
            <a:pPr marL="0" indent="0">
              <a:buNone/>
            </a:pPr>
            <a:endParaRPr lang="en-US" dirty="0"/>
          </a:p>
          <a:p>
            <a:pPr marL="0" indent="0">
              <a:buNone/>
            </a:pPr>
            <a:endParaRPr lang="en-US" dirty="0"/>
          </a:p>
        </p:txBody>
      </p:sp>
      <p:sp>
        <p:nvSpPr>
          <p:cNvPr id="7" name="Slide Number Placeholder 6"/>
          <p:cNvSpPr>
            <a:spLocks noGrp="1"/>
          </p:cNvSpPr>
          <p:nvPr>
            <p:ph type="sldNum" sz="quarter" idx="12"/>
          </p:nvPr>
        </p:nvSpPr>
        <p:spPr/>
        <p:txBody>
          <a:bodyPr/>
          <a:lstStyle/>
          <a:p>
            <a:fld id="{0A514951-337F-4C55-96DD-3945EF272A02}" type="slidenum">
              <a:rPr lang="en-US" smtClean="0"/>
              <a:t>25</a:t>
            </a:fld>
            <a:endParaRPr lang="en-US"/>
          </a:p>
        </p:txBody>
      </p:sp>
      <p:sp>
        <p:nvSpPr>
          <p:cNvPr id="9"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0"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827966933"/>
      </p:ext>
    </p:extLst>
  </p:cSld>
  <p:clrMapOvr>
    <a:masterClrMapping/>
  </p:clrMapOvr>
  <mc:AlternateContent xmlns:mc="http://schemas.openxmlformats.org/markup-compatibility/2006" xmlns:p14="http://schemas.microsoft.com/office/powerpoint/2010/main">
    <mc:Choice Requires="p14">
      <p:transition spd="slow" p14:dur="2000" advTm="15126"/>
    </mc:Choice>
    <mc:Fallback xmlns="">
      <p:transition spd="slow" advTm="15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02/2018</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26</a:t>
            </a:fld>
            <a:endParaRPr lang="en-US" dirty="0"/>
          </a:p>
        </p:txBody>
      </p:sp>
      <p:sp>
        <p:nvSpPr>
          <p:cNvPr id="7" name="Title 1"/>
          <p:cNvSpPr>
            <a:spLocks noGrp="1"/>
          </p:cNvSpPr>
          <p:nvPr>
            <p:ph type="title"/>
          </p:nvPr>
        </p:nvSpPr>
        <p:spPr>
          <a:xfrm>
            <a:off x="688489" y="275846"/>
            <a:ext cx="10058400" cy="885981"/>
          </a:xfrm>
        </p:spPr>
        <p:txBody>
          <a:bodyPr/>
          <a:lstStyle/>
          <a:p>
            <a:r>
              <a:rPr lang="en-US" dirty="0" smtClean="0"/>
              <a:t>Additional Sources for Further Study</a:t>
            </a:r>
            <a:endParaRPr lang="en-US" dirty="0"/>
          </a:p>
        </p:txBody>
      </p:sp>
      <p:sp>
        <p:nvSpPr>
          <p:cNvPr id="2" name="Content Placeholder 1"/>
          <p:cNvSpPr>
            <a:spLocks noGrp="1"/>
          </p:cNvSpPr>
          <p:nvPr>
            <p:ph idx="1"/>
          </p:nvPr>
        </p:nvSpPr>
        <p:spPr>
          <a:xfrm>
            <a:off x="495518" y="1404717"/>
            <a:ext cx="11234514" cy="4879390"/>
          </a:xfrm>
        </p:spPr>
        <p:txBody>
          <a:bodyPr>
            <a:noAutofit/>
          </a:bodyPr>
          <a:lstStyle/>
          <a:p>
            <a:pPr>
              <a:lnSpc>
                <a:spcPct val="100000"/>
              </a:lnSpc>
              <a:spcBef>
                <a:spcPts val="200"/>
              </a:spcBef>
              <a:buFont typeface="Arial" charset="0"/>
              <a:buChar char="•"/>
            </a:pPr>
            <a:r>
              <a:rPr lang="en-US" sz="1600" dirty="0" smtClean="0"/>
              <a:t> </a:t>
            </a:r>
            <a:r>
              <a:rPr lang="en-US" sz="1600" dirty="0"/>
              <a:t>ASTM (2008). </a:t>
            </a:r>
            <a:r>
              <a:rPr lang="en-US" sz="1600" i="1" dirty="0"/>
              <a:t>ASTM E2114-08, Standard Terminology for Sustainability Relative to the Performance of Buildings</a:t>
            </a:r>
            <a:r>
              <a:rPr lang="en-US" sz="1600" dirty="0"/>
              <a:t>, ASTM International, West Conshohocken, PA. </a:t>
            </a:r>
            <a:endParaRPr lang="en-US" sz="1600" dirty="0" smtClean="0"/>
          </a:p>
          <a:p>
            <a:pPr>
              <a:lnSpc>
                <a:spcPct val="100000"/>
              </a:lnSpc>
              <a:spcBef>
                <a:spcPts val="200"/>
              </a:spcBef>
              <a:buFont typeface="Arial" charset="0"/>
              <a:buChar char="•"/>
            </a:pPr>
            <a:r>
              <a:rPr lang="en-US" sz="1600" dirty="0"/>
              <a:t> ASTM (2015). </a:t>
            </a:r>
            <a:r>
              <a:rPr lang="en-US" sz="1600" i="1" dirty="0"/>
              <a:t>ASTM E1705-15, Standard Terminology Relating to Biotechnology, </a:t>
            </a:r>
            <a:r>
              <a:rPr lang="en-US" sz="1600" dirty="0"/>
              <a:t>ASTM International, West Conshohocken, PA.</a:t>
            </a:r>
          </a:p>
          <a:p>
            <a:pPr>
              <a:lnSpc>
                <a:spcPct val="100000"/>
              </a:lnSpc>
              <a:spcBef>
                <a:spcPts val="200"/>
              </a:spcBef>
              <a:buFont typeface="Arial" charset="0"/>
              <a:buChar char="•"/>
            </a:pPr>
            <a:r>
              <a:rPr lang="en-US" sz="1600" dirty="0" smtClean="0"/>
              <a:t> </a:t>
            </a:r>
            <a:r>
              <a:rPr lang="en-US" sz="1600" dirty="0"/>
              <a:t>Athena Institute (2014). </a:t>
            </a:r>
            <a:r>
              <a:rPr lang="en-US" sz="1600" i="1" dirty="0"/>
              <a:t>User Manual and Transparency Document Impact Estimator for Buildings v.5</a:t>
            </a:r>
            <a:r>
              <a:rPr lang="en-US" sz="1600" dirty="0"/>
              <a:t>, Athena Sustainable Materials Institute, Ontario, Canada. </a:t>
            </a:r>
            <a:endParaRPr lang="en-US" sz="1600" dirty="0" smtClean="0"/>
          </a:p>
          <a:p>
            <a:pPr>
              <a:lnSpc>
                <a:spcPct val="100000"/>
              </a:lnSpc>
              <a:spcBef>
                <a:spcPts val="200"/>
              </a:spcBef>
              <a:buFont typeface="Arial" charset="0"/>
              <a:buChar char="•"/>
            </a:pPr>
            <a:r>
              <a:rPr lang="en-US" sz="1600" dirty="0"/>
              <a:t> BS EN (2012). </a:t>
            </a:r>
            <a:r>
              <a:rPr lang="en-US" sz="1600" i="1" dirty="0"/>
              <a:t>BS EN 15804:2012 − Sustainability of Construction Works - Environmental Product Declarations - Core Rules for the Product Category of Construction Products, </a:t>
            </a:r>
            <a:r>
              <a:rPr lang="en-US" sz="1600" dirty="0"/>
              <a:t>British Standards, London, United Kingdom. </a:t>
            </a:r>
          </a:p>
          <a:p>
            <a:pPr>
              <a:lnSpc>
                <a:spcPct val="100000"/>
              </a:lnSpc>
              <a:spcBef>
                <a:spcPts val="200"/>
              </a:spcBef>
              <a:buFont typeface="Arial" charset="0"/>
              <a:buChar char="•"/>
            </a:pPr>
            <a:r>
              <a:rPr lang="en-US" sz="1600" dirty="0" smtClean="0"/>
              <a:t> </a:t>
            </a:r>
            <a:r>
              <a:rPr lang="en-US" sz="1600" dirty="0"/>
              <a:t>EC (2010). </a:t>
            </a:r>
            <a:r>
              <a:rPr lang="en-US" sz="1600" i="1" dirty="0"/>
              <a:t>ILCD Handbook (International Reference Life Cycle Data System): Analysis of existing Environmental Impact Assessment methodologies for use in Life Cycle Assessment</a:t>
            </a:r>
            <a:r>
              <a:rPr lang="en-US" sz="1600" dirty="0"/>
              <a:t>, European Commission, Joint Research Centre, Institute for Environment and Sustainability, Luxembourg. </a:t>
            </a:r>
            <a:endParaRPr lang="en-US" sz="1600" dirty="0" smtClean="0"/>
          </a:p>
          <a:p>
            <a:pPr>
              <a:lnSpc>
                <a:spcPct val="100000"/>
              </a:lnSpc>
              <a:spcBef>
                <a:spcPts val="200"/>
              </a:spcBef>
              <a:buFont typeface="Arial" charset="0"/>
              <a:buChar char="•"/>
            </a:pPr>
            <a:r>
              <a:rPr lang="en-US" sz="1600" dirty="0"/>
              <a:t> </a:t>
            </a:r>
            <a:r>
              <a:rPr lang="en-US" sz="1600" dirty="0" err="1" smtClean="0"/>
              <a:t>Guinée</a:t>
            </a:r>
            <a:r>
              <a:rPr lang="en-US" sz="1600" dirty="0" smtClean="0"/>
              <a:t> </a:t>
            </a:r>
            <a:r>
              <a:rPr lang="en-US" sz="1600" dirty="0"/>
              <a:t>et al. (2001a). </a:t>
            </a:r>
            <a:r>
              <a:rPr lang="en-US" sz="1600" i="1" dirty="0"/>
              <a:t>LCA - An operational guide to the ISO-standards - Part 2a: Guide</a:t>
            </a:r>
            <a:r>
              <a:rPr lang="en-US" sz="1600" dirty="0"/>
              <a:t>, </a:t>
            </a:r>
            <a:r>
              <a:rPr lang="en-US" sz="1600" dirty="0" err="1"/>
              <a:t>Universiteit</a:t>
            </a:r>
            <a:r>
              <a:rPr lang="en-US" sz="1600" dirty="0"/>
              <a:t> Leiden, Institute of Environmental Sciences (CML), Leiden, </a:t>
            </a:r>
            <a:r>
              <a:rPr lang="en-US" sz="1600" dirty="0" smtClean="0"/>
              <a:t>Netherlands.</a:t>
            </a:r>
          </a:p>
          <a:p>
            <a:pPr>
              <a:lnSpc>
                <a:spcPct val="100000"/>
              </a:lnSpc>
              <a:spcBef>
                <a:spcPts val="200"/>
              </a:spcBef>
              <a:buFont typeface="Arial" charset="0"/>
              <a:buChar char="•"/>
            </a:pPr>
            <a:r>
              <a:rPr lang="en-US" sz="1600" dirty="0"/>
              <a:t> </a:t>
            </a:r>
            <a:r>
              <a:rPr lang="en-US" sz="1600" dirty="0" err="1" smtClean="0"/>
              <a:t>Guinée</a:t>
            </a:r>
            <a:r>
              <a:rPr lang="en-US" sz="1600" dirty="0" smtClean="0"/>
              <a:t> </a:t>
            </a:r>
            <a:r>
              <a:rPr lang="en-US" sz="1600" dirty="0"/>
              <a:t>et al. (2001b). </a:t>
            </a:r>
            <a:r>
              <a:rPr lang="en-US" sz="1600" i="1" dirty="0"/>
              <a:t>LCA - An operational guide to the ISO-standards - Part 3: Scientific background</a:t>
            </a:r>
            <a:r>
              <a:rPr lang="en-US" sz="1600" dirty="0"/>
              <a:t>, </a:t>
            </a:r>
            <a:r>
              <a:rPr lang="en-US" sz="1600" dirty="0" err="1"/>
              <a:t>Universiteit</a:t>
            </a:r>
            <a:r>
              <a:rPr lang="en-US" sz="1600" dirty="0"/>
              <a:t> Leiden, Institute of Environmental Sciences (CML), Leiden, Netherlands. </a:t>
            </a:r>
          </a:p>
          <a:p>
            <a:pPr>
              <a:lnSpc>
                <a:spcPct val="100000"/>
              </a:lnSpc>
              <a:spcBef>
                <a:spcPts val="200"/>
              </a:spcBef>
              <a:buFont typeface="Arial" charset="0"/>
              <a:buChar char="•"/>
            </a:pPr>
            <a:r>
              <a:rPr lang="en-US" sz="1600" dirty="0" smtClean="0"/>
              <a:t> ISO </a:t>
            </a:r>
            <a:r>
              <a:rPr lang="en-US" sz="1600" dirty="0"/>
              <a:t>(2007). </a:t>
            </a:r>
            <a:r>
              <a:rPr lang="en-US" sz="1600" i="1" dirty="0"/>
              <a:t>ISO 21930:2007 − Sustainability in building construction – Environmental declaration of building products</a:t>
            </a:r>
            <a:r>
              <a:rPr lang="en-US" sz="1600" dirty="0"/>
              <a:t>, International Organization for Standardization, Geneva, Switzerland. </a:t>
            </a:r>
            <a:endParaRPr lang="en-US" sz="1600" dirty="0" smtClean="0"/>
          </a:p>
        </p:txBody>
      </p:sp>
      <p:sp>
        <p:nvSpPr>
          <p:cNvPr id="9"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spTree>
    <p:extLst>
      <p:ext uri="{BB962C8B-B14F-4D97-AF65-F5344CB8AC3E}">
        <p14:creationId xmlns:p14="http://schemas.microsoft.com/office/powerpoint/2010/main" val="18029058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0A514951-337F-4C55-96DD-3945EF272A02}" type="slidenum">
              <a:rPr lang="en-US" smtClean="0"/>
              <a:pPr/>
              <a:t>27</a:t>
            </a:fld>
            <a:endParaRPr lang="en-US" dirty="0"/>
          </a:p>
        </p:txBody>
      </p:sp>
      <p:sp>
        <p:nvSpPr>
          <p:cNvPr id="4" name="Date Placeholder 3"/>
          <p:cNvSpPr>
            <a:spLocks noGrp="1"/>
          </p:cNvSpPr>
          <p:nvPr>
            <p:ph type="dt" sz="half" idx="10"/>
          </p:nvPr>
        </p:nvSpPr>
        <p:spPr/>
        <p:txBody>
          <a:bodyPr/>
          <a:lstStyle/>
          <a:p>
            <a:r>
              <a:rPr lang="en-US" smtClean="0"/>
              <a:t>02/2018</a:t>
            </a:r>
            <a:endParaRPr lang="en-US" dirty="0"/>
          </a:p>
        </p:txBody>
      </p:sp>
      <p:sp>
        <p:nvSpPr>
          <p:cNvPr id="9" name="Title 1">
            <a:extLst>
              <a:ext uri="{FF2B5EF4-FFF2-40B4-BE49-F238E27FC236}">
                <a16:creationId xmlns="" xmlns:a16="http://schemas.microsoft.com/office/drawing/2014/main" id="{48074986-4EBA-490A-8A42-E907A6158184}"/>
              </a:ext>
            </a:extLst>
          </p:cNvPr>
          <p:cNvSpPr>
            <a:spLocks noGrp="1"/>
          </p:cNvSpPr>
          <p:nvPr>
            <p:ph type="title"/>
          </p:nvPr>
        </p:nvSpPr>
        <p:spPr>
          <a:xfrm>
            <a:off x="688489" y="275846"/>
            <a:ext cx="10058400" cy="885981"/>
          </a:xfrm>
        </p:spPr>
        <p:txBody>
          <a:bodyPr/>
          <a:lstStyle/>
          <a:p>
            <a:r>
              <a:rPr lang="en-US" dirty="0"/>
              <a:t>Suggestions for Assignments</a:t>
            </a:r>
          </a:p>
        </p:txBody>
      </p:sp>
      <p:sp>
        <p:nvSpPr>
          <p:cNvPr id="2" name="Content Placeholder 1"/>
          <p:cNvSpPr>
            <a:spLocks noGrp="1"/>
          </p:cNvSpPr>
          <p:nvPr>
            <p:ph idx="1"/>
          </p:nvPr>
        </p:nvSpPr>
        <p:spPr>
          <a:xfrm>
            <a:off x="666974" y="1387737"/>
            <a:ext cx="10705876" cy="4653480"/>
          </a:xfrm>
        </p:spPr>
        <p:txBody>
          <a:bodyPr>
            <a:normAutofit/>
          </a:bodyPr>
          <a:lstStyle/>
          <a:p>
            <a:pPr>
              <a:lnSpc>
                <a:spcPct val="120000"/>
              </a:lnSpc>
              <a:buFont typeface="Wingdings" charset="2"/>
              <a:buChar char="Ø"/>
            </a:pPr>
            <a:r>
              <a:rPr lang="en-US" sz="2400" dirty="0" smtClean="0"/>
              <a:t> Is the reporting of energy use consistent among sectors? You may consider </a:t>
            </a:r>
            <a:r>
              <a:rPr lang="en-US" sz="2400" dirty="0"/>
              <a:t>paving, construction, roofing, </a:t>
            </a:r>
            <a:r>
              <a:rPr lang="en-US" sz="2400" dirty="0" smtClean="0"/>
              <a:t>wood</a:t>
            </a:r>
            <a:r>
              <a:rPr lang="en-US" sz="2400" dirty="0"/>
              <a:t>, flooring, </a:t>
            </a:r>
            <a:r>
              <a:rPr lang="en-US" sz="2400" dirty="0" smtClean="0"/>
              <a:t>plastics and agricultural fertilizer industries for this question. You may also check applicable standardizations from ISO, BS EN and ASTM. Give examples if you find different reporting approaches.</a:t>
            </a:r>
          </a:p>
          <a:p>
            <a:pPr>
              <a:lnSpc>
                <a:spcPct val="120000"/>
              </a:lnSpc>
              <a:buFont typeface="Wingdings" charset="2"/>
              <a:buChar char="Ø"/>
            </a:pPr>
            <a:r>
              <a:rPr lang="en-US" sz="2400" dirty="0"/>
              <a:t> </a:t>
            </a:r>
            <a:r>
              <a:rPr lang="en-US" sz="2400" dirty="0" smtClean="0"/>
              <a:t>Examine different life cycle impact assessment methodologies (CML, TRACI, EDIP, RECIPE etc.) and find out how they measure and handle </a:t>
            </a:r>
            <a:r>
              <a:rPr lang="en-US" sz="2400" dirty="0"/>
              <a:t>resource depletion (both abiotic and biotic), water use, energy use, land use, odor and noise, indoor air, and radiation categories.</a:t>
            </a:r>
          </a:p>
        </p:txBody>
      </p:sp>
      <p:sp>
        <p:nvSpPr>
          <p:cNvPr id="8"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spTree>
    <p:extLst>
      <p:ext uri="{BB962C8B-B14F-4D97-AF65-F5344CB8AC3E}">
        <p14:creationId xmlns:p14="http://schemas.microsoft.com/office/powerpoint/2010/main" val="44481556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9" y="217972"/>
            <a:ext cx="10058400" cy="885981"/>
          </a:xfrm>
        </p:spPr>
        <p:txBody>
          <a:bodyPr/>
          <a:lstStyle/>
          <a:p>
            <a:r>
              <a:rPr lang="en-US" dirty="0" smtClean="0"/>
              <a:t>References</a:t>
            </a:r>
            <a:endParaRPr lang="en-US" dirty="0"/>
          </a:p>
        </p:txBody>
      </p:sp>
      <p:sp>
        <p:nvSpPr>
          <p:cNvPr id="4" name="Date Placeholder 3"/>
          <p:cNvSpPr>
            <a:spLocks noGrp="1"/>
          </p:cNvSpPr>
          <p:nvPr>
            <p:ph type="dt" sz="half" idx="10"/>
          </p:nvPr>
        </p:nvSpPr>
        <p:spPr/>
        <p:txBody>
          <a:bodyPr/>
          <a:lstStyle/>
          <a:p>
            <a:r>
              <a:rPr lang="en-US" smtClean="0"/>
              <a:t>02/2018</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28</a:t>
            </a:fld>
            <a:endParaRPr lang="en-US" dirty="0"/>
          </a:p>
        </p:txBody>
      </p:sp>
      <p:sp>
        <p:nvSpPr>
          <p:cNvPr id="5" name="Content Placeholder 4"/>
          <p:cNvSpPr>
            <a:spLocks noGrp="1"/>
          </p:cNvSpPr>
          <p:nvPr>
            <p:ph idx="1"/>
          </p:nvPr>
        </p:nvSpPr>
        <p:spPr>
          <a:xfrm>
            <a:off x="666973" y="1069228"/>
            <a:ext cx="10963051" cy="5297958"/>
          </a:xfrm>
        </p:spPr>
        <p:txBody>
          <a:bodyPr>
            <a:normAutofit fontScale="85000" lnSpcReduction="10000"/>
          </a:bodyPr>
          <a:lstStyle/>
          <a:p>
            <a:pPr>
              <a:lnSpc>
                <a:spcPct val="120000"/>
              </a:lnSpc>
              <a:spcBef>
                <a:spcPts val="200"/>
              </a:spcBef>
              <a:buFont typeface="Arial" charset="0"/>
              <a:buChar char="•"/>
            </a:pPr>
            <a:r>
              <a:rPr lang="en-US" dirty="0" smtClean="0"/>
              <a:t> </a:t>
            </a:r>
            <a:r>
              <a:rPr lang="en-US" dirty="0" err="1" smtClean="0"/>
              <a:t>Averyt</a:t>
            </a:r>
            <a:r>
              <a:rPr lang="en-US" dirty="0"/>
              <a:t>, K., et al. 2011. Freshwater use by U.S. power plants: Electricity’s thirst for a precious resource. A report of the Energy and Water in a Warming World initiative. Cambridge, MA</a:t>
            </a:r>
          </a:p>
          <a:p>
            <a:pPr>
              <a:lnSpc>
                <a:spcPct val="120000"/>
              </a:lnSpc>
              <a:spcBef>
                <a:spcPts val="200"/>
              </a:spcBef>
              <a:buFont typeface="Arial" charset="0"/>
              <a:buChar char="•"/>
            </a:pPr>
            <a:r>
              <a:rPr lang="en-US" dirty="0"/>
              <a:t> Baan et al. 2013. “Land use in LCA: Global Characterization Factors Based on Regional and Global Potential Species Extinction.” </a:t>
            </a:r>
            <a:r>
              <a:rPr lang="en-US" i="1" dirty="0" err="1"/>
              <a:t>Env</a:t>
            </a:r>
            <a:r>
              <a:rPr lang="en-US" i="1" dirty="0"/>
              <a:t>. Sci. &amp; Tech. </a:t>
            </a:r>
            <a:r>
              <a:rPr lang="en-US" dirty="0"/>
              <a:t>47(16</a:t>
            </a:r>
            <a:r>
              <a:rPr lang="en-US" dirty="0" smtClean="0"/>
              <a:t>).</a:t>
            </a:r>
          </a:p>
          <a:p>
            <a:pPr>
              <a:lnSpc>
                <a:spcPct val="120000"/>
              </a:lnSpc>
              <a:spcBef>
                <a:spcPts val="200"/>
              </a:spcBef>
              <a:buFont typeface="Arial" charset="0"/>
              <a:buChar char="•"/>
            </a:pPr>
            <a:r>
              <a:rPr lang="en-US" dirty="0"/>
              <a:t> </a:t>
            </a:r>
            <a:r>
              <a:rPr lang="en-US" dirty="0" smtClean="0"/>
              <a:t>Bare</a:t>
            </a:r>
            <a:r>
              <a:rPr lang="en-US" dirty="0"/>
              <a:t>, </a:t>
            </a:r>
            <a:r>
              <a:rPr lang="en-US" dirty="0" smtClean="0"/>
              <a:t>J. </a:t>
            </a:r>
            <a:r>
              <a:rPr lang="en-US" dirty="0"/>
              <a:t>C. 2002. “Traci.” </a:t>
            </a:r>
            <a:r>
              <a:rPr lang="en-US" i="1" dirty="0"/>
              <a:t>Journal of Industrial Ecology</a:t>
            </a:r>
            <a:r>
              <a:rPr lang="en-US" dirty="0"/>
              <a:t> 6 (3–4): 49–78. </a:t>
            </a:r>
            <a:endParaRPr lang="en-US" dirty="0" smtClean="0"/>
          </a:p>
          <a:p>
            <a:pPr lvl="0">
              <a:lnSpc>
                <a:spcPct val="120000"/>
              </a:lnSpc>
              <a:spcBef>
                <a:spcPts val="200"/>
              </a:spcBef>
              <a:buFont typeface="Arial" charset="0"/>
              <a:buChar char="•"/>
            </a:pPr>
            <a:r>
              <a:rPr lang="en-US" dirty="0"/>
              <a:t> </a:t>
            </a:r>
            <a:r>
              <a:rPr lang="en-US" dirty="0" err="1"/>
              <a:t>Haselbach</a:t>
            </a:r>
            <a:r>
              <a:rPr lang="en-US" dirty="0"/>
              <a:t>, L. </a:t>
            </a:r>
            <a:r>
              <a:rPr lang="en-US" dirty="0" smtClean="0"/>
              <a:t>(</a:t>
            </a:r>
            <a:r>
              <a:rPr lang="en-US" dirty="0"/>
              <a:t>2017). </a:t>
            </a:r>
            <a:r>
              <a:rPr lang="en-US" i="1" dirty="0"/>
              <a:t>Critical Review of LCA Treatment of Feedstock Energy</a:t>
            </a:r>
            <a:r>
              <a:rPr lang="en-US" dirty="0"/>
              <a:t>, </a:t>
            </a:r>
            <a:r>
              <a:rPr lang="en-US" dirty="0" smtClean="0"/>
              <a:t>National </a:t>
            </a:r>
            <a:r>
              <a:rPr lang="en-US" dirty="0"/>
              <a:t>Asphalt Pavement Association (NAPA). </a:t>
            </a:r>
            <a:r>
              <a:rPr lang="en-US" dirty="0" smtClean="0"/>
              <a:t>[</a:t>
            </a:r>
            <a:r>
              <a:rPr lang="en-US" dirty="0" smtClean="0">
                <a:hlinkClick r:id="rId2"/>
              </a:rPr>
              <a:t>https</a:t>
            </a:r>
            <a:r>
              <a:rPr lang="en-US" dirty="0">
                <a:hlinkClick r:id="rId2"/>
              </a:rPr>
              <a:t>://</a:t>
            </a:r>
            <a:r>
              <a:rPr lang="en-US" dirty="0" smtClean="0">
                <a:hlinkClick r:id="rId2"/>
              </a:rPr>
              <a:t>www.lamar.edu/engineering/civil/faculty/haselbach/documents/napa-final-report.pdf</a:t>
            </a:r>
            <a:r>
              <a:rPr lang="en-US" dirty="0" smtClean="0"/>
              <a:t>]</a:t>
            </a:r>
          </a:p>
          <a:p>
            <a:pPr>
              <a:lnSpc>
                <a:spcPct val="120000"/>
              </a:lnSpc>
              <a:spcBef>
                <a:spcPts val="200"/>
              </a:spcBef>
              <a:buFont typeface="Arial" charset="0"/>
              <a:buChar char="•"/>
            </a:pPr>
            <a:r>
              <a:rPr lang="en-US" dirty="0" smtClean="0"/>
              <a:t> ISO </a:t>
            </a:r>
            <a:r>
              <a:rPr lang="en-US" dirty="0"/>
              <a:t>(</a:t>
            </a:r>
            <a:r>
              <a:rPr lang="en-US" dirty="0" smtClean="0"/>
              <a:t>2006). </a:t>
            </a:r>
            <a:r>
              <a:rPr lang="en-US" i="1" dirty="0"/>
              <a:t>ISO 14040:2006 − Environmental management - Life cycle assessment - Principles and framework</a:t>
            </a:r>
            <a:r>
              <a:rPr lang="en-US" dirty="0"/>
              <a:t>, International Organization for Standardization, Geneva, Switzerland. </a:t>
            </a:r>
            <a:endParaRPr lang="en-US" dirty="0" smtClean="0"/>
          </a:p>
          <a:p>
            <a:pPr>
              <a:lnSpc>
                <a:spcPct val="120000"/>
              </a:lnSpc>
              <a:spcBef>
                <a:spcPts val="200"/>
              </a:spcBef>
              <a:buFont typeface="Arial" charset="0"/>
              <a:buChar char="•"/>
            </a:pPr>
            <a:r>
              <a:rPr lang="en-US" dirty="0" smtClean="0"/>
              <a:t> </a:t>
            </a:r>
            <a:r>
              <a:rPr lang="en-US" dirty="0" err="1" smtClean="0"/>
              <a:t>Klo</a:t>
            </a:r>
            <a:r>
              <a:rPr lang="en-US" dirty="0" err="1"/>
              <a:t>̈pffer</a:t>
            </a:r>
            <a:r>
              <a:rPr lang="en-US" dirty="0"/>
              <a:t>, W., and </a:t>
            </a:r>
            <a:r>
              <a:rPr lang="en-US" dirty="0" err="1"/>
              <a:t>Grahl</a:t>
            </a:r>
            <a:r>
              <a:rPr lang="en-US" dirty="0"/>
              <a:t>, B. </a:t>
            </a:r>
            <a:r>
              <a:rPr lang="en-US" dirty="0" smtClean="0"/>
              <a:t>2014. </a:t>
            </a:r>
            <a:r>
              <a:rPr lang="en-US" i="1" dirty="0"/>
              <a:t>Life Cycle Assessment (LCA)</a:t>
            </a:r>
            <a:r>
              <a:rPr lang="en-US" dirty="0"/>
              <a:t>. Wiley, </a:t>
            </a:r>
            <a:r>
              <a:rPr lang="en-US" dirty="0" err="1"/>
              <a:t>Weinheim</a:t>
            </a:r>
            <a:r>
              <a:rPr lang="en-US" dirty="0"/>
              <a:t>, Germany. </a:t>
            </a:r>
          </a:p>
          <a:p>
            <a:pPr>
              <a:lnSpc>
                <a:spcPct val="120000"/>
              </a:lnSpc>
              <a:spcBef>
                <a:spcPts val="200"/>
              </a:spcBef>
              <a:buFont typeface="Arial" charset="0"/>
              <a:buChar char="•"/>
            </a:pPr>
            <a:r>
              <a:rPr lang="en-US" dirty="0" smtClean="0"/>
              <a:t> </a:t>
            </a:r>
            <a:r>
              <a:rPr lang="en-US" dirty="0" err="1"/>
              <a:t>Mattila</a:t>
            </a:r>
            <a:r>
              <a:rPr lang="en-US" dirty="0"/>
              <a:t>, </a:t>
            </a:r>
            <a:r>
              <a:rPr lang="en-US" dirty="0" smtClean="0"/>
              <a:t>T., </a:t>
            </a:r>
            <a:r>
              <a:rPr lang="en-US" dirty="0" err="1" smtClean="0"/>
              <a:t>Lehtoranta</a:t>
            </a:r>
            <a:r>
              <a:rPr lang="en-US" dirty="0" smtClean="0"/>
              <a:t>, S., </a:t>
            </a:r>
            <a:r>
              <a:rPr lang="en-US" dirty="0" err="1" smtClean="0"/>
              <a:t>Sokka</a:t>
            </a:r>
            <a:r>
              <a:rPr lang="en-US" dirty="0" smtClean="0"/>
              <a:t>, L., </a:t>
            </a:r>
            <a:r>
              <a:rPr lang="en-US" dirty="0" err="1" smtClean="0"/>
              <a:t>Melanen</a:t>
            </a:r>
            <a:r>
              <a:rPr lang="en-US" dirty="0" smtClean="0"/>
              <a:t>, M., </a:t>
            </a:r>
            <a:r>
              <a:rPr lang="en-US" dirty="0" err="1" smtClean="0"/>
              <a:t>Nissinen</a:t>
            </a:r>
            <a:r>
              <a:rPr lang="en-US" dirty="0" smtClean="0"/>
              <a:t>, A. </a:t>
            </a:r>
            <a:r>
              <a:rPr lang="en-US" dirty="0"/>
              <a:t>2012. “Methodological Aspects of Applying Life Cycle Assessment to Industrial Symbioses.” </a:t>
            </a:r>
            <a:r>
              <a:rPr lang="en-US" i="1" dirty="0"/>
              <a:t>Journal of Industrial Ecology</a:t>
            </a:r>
            <a:r>
              <a:rPr lang="en-US" dirty="0"/>
              <a:t> 16 (1): 51–60.</a:t>
            </a:r>
          </a:p>
          <a:p>
            <a:pPr>
              <a:lnSpc>
                <a:spcPct val="120000"/>
              </a:lnSpc>
              <a:spcBef>
                <a:spcPts val="200"/>
              </a:spcBef>
              <a:buFont typeface="Arial" charset="0"/>
              <a:buChar char="•"/>
            </a:pPr>
            <a:r>
              <a:rPr lang="en-US" dirty="0" smtClean="0"/>
              <a:t> </a:t>
            </a:r>
            <a:r>
              <a:rPr lang="en-US" dirty="0"/>
              <a:t>Michael </a:t>
            </a:r>
            <a:r>
              <a:rPr lang="en-US" dirty="0" smtClean="0"/>
              <a:t>F. Ashby. 2013. </a:t>
            </a:r>
            <a:r>
              <a:rPr lang="en-US" i="1" dirty="0" smtClean="0"/>
              <a:t>Materials </a:t>
            </a:r>
            <a:r>
              <a:rPr lang="en-US" i="1" dirty="0"/>
              <a:t>and the </a:t>
            </a:r>
            <a:r>
              <a:rPr lang="en-US" i="1" dirty="0" smtClean="0"/>
              <a:t>Environment</a:t>
            </a:r>
            <a:r>
              <a:rPr lang="en-US" dirty="0" smtClean="0"/>
              <a:t>. Elsevier, Oxford, UK.</a:t>
            </a:r>
          </a:p>
          <a:p>
            <a:pPr>
              <a:lnSpc>
                <a:spcPct val="120000"/>
              </a:lnSpc>
              <a:spcBef>
                <a:spcPts val="200"/>
              </a:spcBef>
              <a:buFont typeface="Arial" charset="0"/>
              <a:buChar char="•"/>
            </a:pPr>
            <a:r>
              <a:rPr lang="en-US" dirty="0"/>
              <a:t> </a:t>
            </a:r>
            <a:r>
              <a:rPr lang="en-US" dirty="0" err="1" smtClean="0"/>
              <a:t>Pfister</a:t>
            </a:r>
            <a:r>
              <a:rPr lang="en-US" dirty="0"/>
              <a:t>, S., Koehler, A</a:t>
            </a:r>
            <a:r>
              <a:rPr lang="en-US" dirty="0" smtClean="0"/>
              <a:t>., </a:t>
            </a:r>
            <a:r>
              <a:rPr lang="en-US" dirty="0"/>
              <a:t>Hellweg, S. </a:t>
            </a:r>
            <a:r>
              <a:rPr lang="en-US" dirty="0" smtClean="0"/>
              <a:t>2009. </a:t>
            </a:r>
            <a:r>
              <a:rPr lang="en-US" dirty="0"/>
              <a:t>Assessing the environmental impacts of freshwater consumption in LCA. </a:t>
            </a:r>
            <a:r>
              <a:rPr lang="en-US" i="1" dirty="0"/>
              <a:t>Environmental science &amp; technology</a:t>
            </a:r>
            <a:r>
              <a:rPr lang="en-US" dirty="0"/>
              <a:t>, </a:t>
            </a:r>
            <a:r>
              <a:rPr lang="en-US" i="1" dirty="0"/>
              <a:t>43</a:t>
            </a:r>
            <a:r>
              <a:rPr lang="en-US" dirty="0"/>
              <a:t>(11), 4098-4104</a:t>
            </a:r>
            <a:r>
              <a:rPr lang="en-US" dirty="0" smtClean="0"/>
              <a:t>.</a:t>
            </a:r>
          </a:p>
          <a:p>
            <a:pPr>
              <a:lnSpc>
                <a:spcPct val="120000"/>
              </a:lnSpc>
              <a:spcBef>
                <a:spcPts val="200"/>
              </a:spcBef>
              <a:buFont typeface="Arial" charset="0"/>
              <a:buChar char="•"/>
            </a:pPr>
            <a:r>
              <a:rPr lang="en-US" dirty="0" smtClean="0"/>
              <a:t> </a:t>
            </a:r>
            <a:r>
              <a:rPr lang="en-US" dirty="0" err="1" smtClean="0"/>
              <a:t>Simonen</a:t>
            </a:r>
            <a:r>
              <a:rPr lang="en-US" dirty="0"/>
              <a:t>, K. (2014). </a:t>
            </a:r>
            <a:r>
              <a:rPr lang="en-US" i="1" dirty="0"/>
              <a:t>Life Cycle Assessment</a:t>
            </a:r>
            <a:r>
              <a:rPr lang="en-US" dirty="0"/>
              <a:t>. Routledge, New York, NY</a:t>
            </a:r>
            <a:r>
              <a:rPr lang="en-US" dirty="0" smtClean="0"/>
              <a:t>.</a:t>
            </a:r>
            <a:endParaRPr lang="en-US" dirty="0"/>
          </a:p>
        </p:txBody>
      </p:sp>
      <p:sp>
        <p:nvSpPr>
          <p:cNvPr id="8"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spTree>
    <p:extLst>
      <p:ext uri="{BB962C8B-B14F-4D97-AF65-F5344CB8AC3E}">
        <p14:creationId xmlns:p14="http://schemas.microsoft.com/office/powerpoint/2010/main" val="6246929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1359257"/>
            <a:ext cx="10789920" cy="2387600"/>
          </a:xfrm>
        </p:spPr>
        <p:txBody>
          <a:bodyPr>
            <a:normAutofit/>
          </a:bodyPr>
          <a:lstStyle/>
          <a:p>
            <a:r>
              <a:rPr lang="en-US" dirty="0" smtClean="0"/>
              <a:t>Resource-Based and Other Impact Categories</a:t>
            </a:r>
            <a:endParaRPr lang="en-US" dirty="0"/>
          </a:p>
        </p:txBody>
      </p:sp>
      <p:sp>
        <p:nvSpPr>
          <p:cNvPr id="3" name="Subtitle 2"/>
          <p:cNvSpPr>
            <a:spLocks noGrp="1"/>
          </p:cNvSpPr>
          <p:nvPr>
            <p:ph type="subTitle" idx="1"/>
          </p:nvPr>
        </p:nvSpPr>
        <p:spPr/>
        <p:txBody>
          <a:bodyPr>
            <a:normAutofit/>
          </a:bodyPr>
          <a:lstStyle/>
          <a:p>
            <a:r>
              <a:rPr lang="en-US" sz="3200" dirty="0" smtClean="0"/>
              <a:t>Module </a:t>
            </a:r>
            <a:r>
              <a:rPr lang="en-US" sz="3200" cap="none" dirty="0" smtClean="0">
                <a:latin typeface="Calibri" panose="020F0502020204030204" pitchFamily="34" charset="0"/>
              </a:rPr>
              <a:t>β8</a:t>
            </a:r>
            <a:endParaRPr lang="en-US" sz="3200" dirty="0"/>
          </a:p>
        </p:txBody>
      </p:sp>
      <p:sp>
        <p:nvSpPr>
          <p:cNvPr id="5" name="Footer Placeholder 4"/>
          <p:cNvSpPr>
            <a:spLocks noGrp="1"/>
          </p:cNvSpPr>
          <p:nvPr>
            <p:ph type="ftr" sz="quarter" idx="11"/>
          </p:nvPr>
        </p:nvSpPr>
        <p:spPr/>
        <p:txBody>
          <a:bodyPr/>
          <a:lstStyle/>
          <a:p>
            <a:r>
              <a:rPr lang="en-US" dirty="0" smtClean="0"/>
              <a:t>LCA Module </a:t>
            </a:r>
            <a:r>
              <a:rPr lang="el-GR" cap="none" dirty="0" smtClean="0"/>
              <a:t>β</a:t>
            </a:r>
            <a:r>
              <a:rPr lang="en-US" dirty="0" smtClean="0"/>
              <a:t>8</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t>3</a:t>
            </a:fld>
            <a:endParaRPr lang="en-US"/>
          </a:p>
        </p:txBody>
      </p:sp>
      <p:sp>
        <p:nvSpPr>
          <p:cNvPr id="10" name="Rectangle 9"/>
          <p:cNvSpPr/>
          <p:nvPr/>
        </p:nvSpPr>
        <p:spPr>
          <a:xfrm>
            <a:off x="4595842" y="4287937"/>
            <a:ext cx="6974076" cy="7640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tx1"/>
                </a:solidFill>
              </a:rPr>
              <a:t>It is suggested to review Modules B1 and B3 prior to this module.</a:t>
            </a:r>
            <a:endParaRPr lang="en-US" sz="2000" dirty="0">
              <a:solidFill>
                <a:schemeClr val="tx1"/>
              </a:solidFill>
            </a:endParaRPr>
          </a:p>
        </p:txBody>
      </p:sp>
      <p:sp>
        <p:nvSpPr>
          <p:cNvPr id="9"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65310617"/>
      </p:ext>
    </p:extLst>
  </p:cSld>
  <p:clrMapOvr>
    <a:masterClrMapping/>
  </p:clrMapOvr>
  <mc:AlternateContent xmlns:mc="http://schemas.openxmlformats.org/markup-compatibility/2006" xmlns:p14="http://schemas.microsoft.com/office/powerpoint/2010/main">
    <mc:Choice Requires="p14">
      <p:transition spd="slow" p14:dur="2000" advTm="16085"/>
    </mc:Choice>
    <mc:Fallback xmlns="">
      <p:transition spd="slow" advTm="16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Introduction</a:t>
            </a:r>
            <a:endParaRPr lang="en-US" dirty="0"/>
          </a:p>
        </p:txBody>
      </p:sp>
      <p:sp>
        <p:nvSpPr>
          <p:cNvPr id="3" name="Content Placeholder 2"/>
          <p:cNvSpPr>
            <a:spLocks noGrp="1"/>
          </p:cNvSpPr>
          <p:nvPr>
            <p:ph idx="1"/>
          </p:nvPr>
        </p:nvSpPr>
        <p:spPr>
          <a:xfrm>
            <a:off x="666974" y="1387736"/>
            <a:ext cx="10675940" cy="4773577"/>
          </a:xfrm>
        </p:spPr>
        <p:txBody>
          <a:bodyPr>
            <a:normAutofit/>
          </a:bodyPr>
          <a:lstStyle/>
          <a:p>
            <a:r>
              <a:rPr lang="en-US" dirty="0" smtClean="0"/>
              <a:t>LCA tracks the extractions from and emissions to nature (</a:t>
            </a:r>
            <a:r>
              <a:rPr lang="en-US" dirty="0" err="1" smtClean="0"/>
              <a:t>Simonen</a:t>
            </a:r>
            <a:r>
              <a:rPr lang="en-US" dirty="0" smtClean="0"/>
              <a:t> 2014).</a:t>
            </a:r>
          </a:p>
          <a:p>
            <a:pPr lvl="1"/>
            <a:r>
              <a:rPr lang="en-US" dirty="0" smtClean="0"/>
              <a:t>Difference between </a:t>
            </a:r>
            <a:r>
              <a:rPr lang="en-US" b="1" dirty="0" smtClean="0"/>
              <a:t>‘impact on </a:t>
            </a:r>
            <a:r>
              <a:rPr lang="mr-IN" b="1" dirty="0" smtClean="0"/>
              <a:t>…</a:t>
            </a:r>
            <a:r>
              <a:rPr lang="en-US" b="1" dirty="0" smtClean="0"/>
              <a:t>’ </a:t>
            </a:r>
            <a:r>
              <a:rPr lang="en-US" dirty="0" smtClean="0"/>
              <a:t>and </a:t>
            </a:r>
            <a:r>
              <a:rPr lang="en-US" b="1" dirty="0" smtClean="0"/>
              <a:t>‘use of </a:t>
            </a:r>
            <a:r>
              <a:rPr lang="mr-IN" b="1" dirty="0" smtClean="0"/>
              <a:t>…</a:t>
            </a:r>
            <a:r>
              <a:rPr lang="en-US" b="1" dirty="0" smtClean="0"/>
              <a:t>’ </a:t>
            </a:r>
            <a:r>
              <a:rPr lang="en-US" dirty="0" smtClean="0"/>
              <a:t>needs to be clarified.</a:t>
            </a:r>
          </a:p>
          <a:p>
            <a:r>
              <a:rPr lang="en-US" dirty="0" smtClean="0"/>
              <a:t>The categories covered in modules Beta 1-7 are for </a:t>
            </a:r>
            <a:r>
              <a:rPr lang="en-US" b="1" u="sng" dirty="0" smtClean="0"/>
              <a:t>impacts</a:t>
            </a:r>
          </a:p>
          <a:p>
            <a:r>
              <a:rPr lang="en-US" dirty="0" smtClean="0"/>
              <a:t>This </a:t>
            </a:r>
            <a:r>
              <a:rPr lang="en-US" dirty="0" smtClean="0"/>
              <a:t>module summarizes some of the other categories common in LCA which are for </a:t>
            </a:r>
            <a:r>
              <a:rPr lang="en-US" b="1" u="sng" dirty="0" smtClean="0"/>
              <a:t>use</a:t>
            </a:r>
          </a:p>
          <a:p>
            <a:pPr lvl="1"/>
            <a:r>
              <a:rPr lang="en-US" dirty="0" smtClean="0"/>
              <a:t>Resource depletion</a:t>
            </a:r>
          </a:p>
          <a:p>
            <a:pPr lvl="1"/>
            <a:r>
              <a:rPr lang="en-US" dirty="0" smtClean="0"/>
              <a:t>Water use</a:t>
            </a:r>
          </a:p>
          <a:p>
            <a:pPr lvl="1"/>
            <a:r>
              <a:rPr lang="en-US" dirty="0" smtClean="0"/>
              <a:t>Energy use</a:t>
            </a:r>
          </a:p>
          <a:p>
            <a:pPr lvl="1"/>
            <a:r>
              <a:rPr lang="en-US" dirty="0" smtClean="0"/>
              <a:t>Land use</a:t>
            </a:r>
          </a:p>
          <a:p>
            <a:r>
              <a:rPr lang="en-US" dirty="0" smtClean="0"/>
              <a:t>Developing categories for </a:t>
            </a:r>
            <a:r>
              <a:rPr lang="en-US" b="1" u="sng" dirty="0" smtClean="0"/>
              <a:t>impacts</a:t>
            </a:r>
          </a:p>
          <a:p>
            <a:pPr lvl="1"/>
            <a:r>
              <a:rPr lang="en-US" dirty="0" smtClean="0"/>
              <a:t>Odor and noise</a:t>
            </a:r>
          </a:p>
          <a:p>
            <a:pPr lvl="1"/>
            <a:r>
              <a:rPr lang="en-US" dirty="0" smtClean="0"/>
              <a:t>Indoor air</a:t>
            </a:r>
          </a:p>
          <a:p>
            <a:pPr lvl="1"/>
            <a:r>
              <a:rPr lang="en-US" dirty="0" smtClean="0"/>
              <a:t>Radiation</a:t>
            </a:r>
          </a:p>
        </p:txBody>
      </p:sp>
      <p:sp>
        <p:nvSpPr>
          <p:cNvPr id="4" name="Date Placeholder 3"/>
          <p:cNvSpPr>
            <a:spLocks noGrp="1"/>
          </p:cNvSpPr>
          <p:nvPr>
            <p:ph type="dt" sz="half" idx="10"/>
          </p:nvPr>
        </p:nvSpPr>
        <p:spPr/>
        <p:txBody>
          <a:bodyPr/>
          <a:lstStyle/>
          <a:p>
            <a:r>
              <a:rPr lang="en-US" smtClean="0"/>
              <a:t>02/2018</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4</a:t>
            </a:fld>
            <a:endParaRPr lang="en-US" dirty="0"/>
          </a:p>
        </p:txBody>
      </p:sp>
      <p:sp>
        <p:nvSpPr>
          <p:cNvPr id="7"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9" name="Sound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2197753"/>
      </p:ext>
    </p:extLst>
  </p:cSld>
  <p:clrMapOvr>
    <a:masterClrMapping/>
  </p:clrMapOvr>
  <mc:AlternateContent xmlns:mc="http://schemas.openxmlformats.org/markup-compatibility/2006">
    <mc:Choice xmlns:p14="http://schemas.microsoft.com/office/powerpoint/2010/main" Requires="p14">
      <p:transition spd="slow" p14:dur="2000" advTm="99692"/>
    </mc:Choice>
    <mc:Fallback>
      <p:transition spd="slow" advTm="9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 Depletion</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5</a:t>
            </a:fld>
            <a:endParaRPr lang="en-US" dirty="0"/>
          </a:p>
        </p:txBody>
      </p:sp>
      <p:sp>
        <p:nvSpPr>
          <p:cNvPr id="7" name="Rounded Rectangle 6"/>
          <p:cNvSpPr/>
          <p:nvPr/>
        </p:nvSpPr>
        <p:spPr>
          <a:xfrm>
            <a:off x="6533032" y="1205979"/>
            <a:ext cx="2458720" cy="670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Abiotic</a:t>
            </a:r>
            <a:endParaRPr lang="en-US" sz="2200" dirty="0"/>
          </a:p>
        </p:txBody>
      </p:sp>
      <p:sp>
        <p:nvSpPr>
          <p:cNvPr id="8" name="Rounded Rectangle 7"/>
          <p:cNvSpPr/>
          <p:nvPr/>
        </p:nvSpPr>
        <p:spPr>
          <a:xfrm>
            <a:off x="1359049" y="1186666"/>
            <a:ext cx="2458720" cy="67056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 Biotic</a:t>
            </a:r>
            <a:endParaRPr lang="en-US" sz="2200" dirty="0"/>
          </a:p>
        </p:txBody>
      </p:sp>
      <p:sp>
        <p:nvSpPr>
          <p:cNvPr id="10" name="TextBox 9"/>
          <p:cNvSpPr txBox="1"/>
          <p:nvPr/>
        </p:nvSpPr>
        <p:spPr>
          <a:xfrm>
            <a:off x="5600699" y="1964367"/>
            <a:ext cx="4299759" cy="3139321"/>
          </a:xfrm>
          <a:prstGeom prst="rect">
            <a:avLst/>
          </a:prstGeom>
          <a:noFill/>
        </p:spPr>
        <p:txBody>
          <a:bodyPr wrap="square" rtlCol="0">
            <a:spAutoFit/>
          </a:bodyPr>
          <a:lstStyle/>
          <a:p>
            <a:pPr algn="ctr"/>
            <a:r>
              <a:rPr lang="en-US" dirty="0" smtClean="0"/>
              <a:t>Natural resources which are non-living </a:t>
            </a:r>
          </a:p>
          <a:p>
            <a:pPr algn="ctr"/>
            <a:r>
              <a:rPr lang="en-US" dirty="0" smtClean="0"/>
              <a:t>(and have not been recently living)</a:t>
            </a:r>
          </a:p>
          <a:p>
            <a:pPr algn="ctr"/>
            <a:endParaRPr lang="en-US" dirty="0"/>
          </a:p>
          <a:p>
            <a:r>
              <a:rPr lang="en-US" dirty="0" smtClean="0"/>
              <a:t>Generally “non-renewable”, but not always</a:t>
            </a:r>
          </a:p>
          <a:p>
            <a:pPr algn="ctr"/>
            <a:endParaRPr lang="en-US" dirty="0"/>
          </a:p>
          <a:p>
            <a:r>
              <a:rPr lang="en-US" u="sng" dirty="0" smtClean="0"/>
              <a:t>Examples</a:t>
            </a:r>
            <a:r>
              <a:rPr lang="en-US" dirty="0" smtClean="0"/>
              <a:t>:</a:t>
            </a:r>
          </a:p>
          <a:p>
            <a:r>
              <a:rPr lang="en-US" dirty="0" smtClean="0"/>
              <a:t>Iron ore</a:t>
            </a:r>
          </a:p>
          <a:p>
            <a:r>
              <a:rPr lang="en-US" dirty="0" smtClean="0"/>
              <a:t>Crude oil</a:t>
            </a:r>
          </a:p>
          <a:p>
            <a:r>
              <a:rPr lang="en-US" dirty="0" smtClean="0"/>
              <a:t>Sand</a:t>
            </a:r>
          </a:p>
          <a:p>
            <a:r>
              <a:rPr lang="en-US" dirty="0" smtClean="0"/>
              <a:t>Water</a:t>
            </a:r>
          </a:p>
          <a:p>
            <a:r>
              <a:rPr lang="en-US" dirty="0" smtClean="0"/>
              <a:t>Air</a:t>
            </a:r>
            <a:endParaRPr lang="en-US" dirty="0"/>
          </a:p>
        </p:txBody>
      </p:sp>
      <p:sp>
        <p:nvSpPr>
          <p:cNvPr id="11" name="TextBox 10"/>
          <p:cNvSpPr txBox="1"/>
          <p:nvPr/>
        </p:nvSpPr>
        <p:spPr>
          <a:xfrm>
            <a:off x="688489" y="1964367"/>
            <a:ext cx="4079454" cy="3693319"/>
          </a:xfrm>
          <a:prstGeom prst="rect">
            <a:avLst/>
          </a:prstGeom>
          <a:noFill/>
        </p:spPr>
        <p:txBody>
          <a:bodyPr wrap="square" rtlCol="0">
            <a:spAutoFit/>
          </a:bodyPr>
          <a:lstStyle/>
          <a:p>
            <a:pPr algn="ctr"/>
            <a:r>
              <a:rPr lang="en-US" dirty="0" smtClean="0"/>
              <a:t>Natural resources which come from recently living feedstock</a:t>
            </a:r>
          </a:p>
          <a:p>
            <a:pPr algn="ctr"/>
            <a:endParaRPr lang="en-US" dirty="0" smtClean="0"/>
          </a:p>
          <a:p>
            <a:r>
              <a:rPr lang="en-US" dirty="0" smtClean="0"/>
              <a:t>Generally “renewable”, but not always</a:t>
            </a:r>
            <a:endParaRPr lang="en-US" dirty="0"/>
          </a:p>
          <a:p>
            <a:pPr algn="ctr"/>
            <a:endParaRPr lang="en-US" dirty="0" smtClean="0"/>
          </a:p>
          <a:p>
            <a:r>
              <a:rPr lang="en-US" u="sng" dirty="0" smtClean="0"/>
              <a:t>Examples</a:t>
            </a:r>
            <a:r>
              <a:rPr lang="en-US" dirty="0" smtClean="0"/>
              <a:t>:</a:t>
            </a:r>
          </a:p>
          <a:p>
            <a:r>
              <a:rPr lang="en-US" dirty="0" smtClean="0"/>
              <a:t>Natural wood</a:t>
            </a:r>
          </a:p>
          <a:p>
            <a:r>
              <a:rPr lang="en-US" dirty="0" smtClean="0"/>
              <a:t>Fish from the sea</a:t>
            </a:r>
          </a:p>
          <a:p>
            <a:r>
              <a:rPr lang="en-US" dirty="0" smtClean="0"/>
              <a:t>Animals from nature</a:t>
            </a:r>
          </a:p>
          <a:p>
            <a:endParaRPr lang="en-US" dirty="0"/>
          </a:p>
          <a:p>
            <a:r>
              <a:rPr lang="en-US" dirty="0" smtClean="0"/>
              <a:t>Does </a:t>
            </a:r>
            <a:r>
              <a:rPr lang="en-US" i="1" dirty="0" smtClean="0"/>
              <a:t>not </a:t>
            </a:r>
            <a:r>
              <a:rPr lang="en-US" dirty="0" smtClean="0"/>
              <a:t> include agricultural products (i.e. crops, farm animals, grown wood).</a:t>
            </a:r>
          </a:p>
          <a:p>
            <a:endParaRPr lang="en-US" dirty="0"/>
          </a:p>
        </p:txBody>
      </p:sp>
      <p:cxnSp>
        <p:nvCxnSpPr>
          <p:cNvPr id="13" name="Straight Arrow Connector 12"/>
          <p:cNvCxnSpPr/>
          <p:nvPr/>
        </p:nvCxnSpPr>
        <p:spPr>
          <a:xfrm flipH="1">
            <a:off x="6694714" y="4064033"/>
            <a:ext cx="2135357"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8830071" y="3750584"/>
            <a:ext cx="2878343" cy="1200329"/>
          </a:xfrm>
          <a:prstGeom prst="rect">
            <a:avLst/>
          </a:prstGeom>
          <a:noFill/>
        </p:spPr>
        <p:txBody>
          <a:bodyPr wrap="square" rtlCol="0">
            <a:spAutoFit/>
          </a:bodyPr>
          <a:lstStyle/>
          <a:p>
            <a:r>
              <a:rPr lang="en-US" dirty="0" smtClean="0"/>
              <a:t>Sometimes fossil fuels and water get own categories separate from resource depletion</a:t>
            </a:r>
            <a:endParaRPr lang="en-US" dirty="0"/>
          </a:p>
        </p:txBody>
      </p:sp>
      <p:cxnSp>
        <p:nvCxnSpPr>
          <p:cNvPr id="15" name="Straight Arrow Connector 14"/>
          <p:cNvCxnSpPr/>
          <p:nvPr/>
        </p:nvCxnSpPr>
        <p:spPr>
          <a:xfrm flipH="1">
            <a:off x="6449786" y="4641895"/>
            <a:ext cx="2380286"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Content Placeholder 2"/>
          <p:cNvSpPr>
            <a:spLocks noGrp="1"/>
          </p:cNvSpPr>
          <p:nvPr>
            <p:ph idx="1"/>
          </p:nvPr>
        </p:nvSpPr>
        <p:spPr>
          <a:xfrm>
            <a:off x="666974" y="5536815"/>
            <a:ext cx="10545509" cy="600969"/>
          </a:xfrm>
        </p:spPr>
        <p:txBody>
          <a:bodyPr>
            <a:normAutofit/>
          </a:bodyPr>
          <a:lstStyle/>
          <a:p>
            <a:r>
              <a:rPr lang="en-US" sz="1800" dirty="0" smtClean="0"/>
              <a:t>Note: Definition of “renewable” can be ambiguous. On what time scale, by what processes, with what percent recovery for a resource to be considered renewable? </a:t>
            </a:r>
            <a:endParaRPr lang="en-US" sz="1800" dirty="0"/>
          </a:p>
        </p:txBody>
      </p:sp>
      <p:sp>
        <p:nvSpPr>
          <p:cNvPr id="17"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8"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31223761"/>
      </p:ext>
    </p:extLst>
  </p:cSld>
  <p:clrMapOvr>
    <a:masterClrMapping/>
  </p:clrMapOvr>
  <mc:AlternateContent xmlns:mc="http://schemas.openxmlformats.org/markup-compatibility/2006" xmlns:p14="http://schemas.microsoft.com/office/powerpoint/2010/main">
    <mc:Choice Requires="p14">
      <p:transition spd="slow" p14:dur="2000" advTm="61695"/>
    </mc:Choice>
    <mc:Fallback xmlns="">
      <p:transition spd="slow" advTm="616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8" y="275846"/>
            <a:ext cx="11158072" cy="885981"/>
          </a:xfrm>
        </p:spPr>
        <p:txBody>
          <a:bodyPr>
            <a:normAutofit fontScale="90000"/>
          </a:bodyPr>
          <a:lstStyle/>
          <a:p>
            <a:r>
              <a:rPr lang="en-US" dirty="0" smtClean="0"/>
              <a:t>Example Characterizations of Resource Depletion</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6</a:t>
            </a:fld>
            <a:endParaRPr lang="en-US" dirty="0"/>
          </a:p>
        </p:txBody>
      </p:sp>
      <p:sp>
        <p:nvSpPr>
          <p:cNvPr id="7" name="Content Placeholder 2"/>
          <p:cNvSpPr>
            <a:spLocks noGrp="1"/>
          </p:cNvSpPr>
          <p:nvPr>
            <p:ph idx="1"/>
          </p:nvPr>
        </p:nvSpPr>
        <p:spPr>
          <a:xfrm>
            <a:off x="729924" y="1504312"/>
            <a:ext cx="5579036" cy="4661758"/>
          </a:xfrm>
        </p:spPr>
        <p:txBody>
          <a:bodyPr>
            <a:normAutofit/>
          </a:bodyPr>
          <a:lstStyle/>
          <a:p>
            <a:pPr algn="ctr">
              <a:buNone/>
            </a:pPr>
            <a:r>
              <a:rPr lang="en-US" sz="3800" dirty="0" smtClean="0"/>
              <a:t>ADP= </a:t>
            </a:r>
            <a:r>
              <a:rPr lang="en-US" sz="3800" dirty="0" err="1" smtClean="0"/>
              <a:t>Σ</a:t>
            </a:r>
            <a:r>
              <a:rPr lang="en-US" sz="3800" baseline="-25000" dirty="0" err="1" smtClean="0"/>
              <a:t>i</a:t>
            </a:r>
            <a:r>
              <a:rPr lang="en-US" sz="3800" baseline="-25000" dirty="0" smtClean="0"/>
              <a:t> </a:t>
            </a:r>
            <a:r>
              <a:rPr lang="en-US" sz="3800" dirty="0" smtClean="0"/>
              <a:t>(m</a:t>
            </a:r>
            <a:r>
              <a:rPr lang="en-US" sz="3800" baseline="-25000" dirty="0" smtClean="0"/>
              <a:t>i </a:t>
            </a:r>
            <a:r>
              <a:rPr lang="en-US" sz="3800" dirty="0" smtClean="0"/>
              <a:t>x </a:t>
            </a:r>
            <a:r>
              <a:rPr lang="en-US" sz="3800" dirty="0" err="1" smtClean="0"/>
              <a:t>ADP</a:t>
            </a:r>
            <a:r>
              <a:rPr lang="en-US" sz="3800" baseline="-25000" dirty="0" err="1" smtClean="0"/>
              <a:t>i</a:t>
            </a:r>
            <a:r>
              <a:rPr lang="en-US" sz="3800" dirty="0" smtClean="0"/>
              <a:t>)</a:t>
            </a:r>
          </a:p>
          <a:p>
            <a:pPr>
              <a:buNone/>
            </a:pPr>
            <a:r>
              <a:rPr lang="en-US" dirty="0" smtClean="0"/>
              <a:t>where</a:t>
            </a:r>
          </a:p>
          <a:p>
            <a:pPr>
              <a:buFont typeface="Arial" panose="020B0604020202020204" pitchFamily="34" charset="0"/>
              <a:buChar char="•"/>
            </a:pPr>
            <a:r>
              <a:rPr lang="en-US" dirty="0" smtClean="0"/>
              <a:t>ADP= Abiotic resource depletion in kg antimony-eq</a:t>
            </a:r>
          </a:p>
          <a:p>
            <a:pPr>
              <a:buFont typeface="Arial" panose="020B0604020202020204" pitchFamily="34" charset="0"/>
              <a:buChar char="•"/>
            </a:pPr>
            <a:r>
              <a:rPr lang="en-US" dirty="0" smtClean="0"/>
              <a:t>m</a:t>
            </a:r>
            <a:r>
              <a:rPr lang="en-US" baseline="-25000" dirty="0" smtClean="0"/>
              <a:t>i </a:t>
            </a:r>
            <a:r>
              <a:rPr lang="en-US" dirty="0" smtClean="0"/>
              <a:t>= mass (in kg) of inventory flow </a:t>
            </a:r>
            <a:r>
              <a:rPr lang="en-US" dirty="0" err="1" smtClean="0"/>
              <a:t>i</a:t>
            </a:r>
            <a:r>
              <a:rPr lang="en-US" dirty="0" smtClean="0"/>
              <a:t>, </a:t>
            </a:r>
          </a:p>
          <a:p>
            <a:pPr>
              <a:buFont typeface="Arial" panose="020B0604020202020204" pitchFamily="34" charset="0"/>
              <a:buChar char="•"/>
            </a:pPr>
            <a:r>
              <a:rPr lang="en-US" dirty="0" err="1" smtClean="0">
                <a:solidFill>
                  <a:schemeClr val="tx1"/>
                </a:solidFill>
              </a:rPr>
              <a:t>ADP</a:t>
            </a:r>
            <a:r>
              <a:rPr lang="en-US" baseline="-25000" dirty="0" err="1" smtClean="0">
                <a:solidFill>
                  <a:schemeClr val="tx1"/>
                </a:solidFill>
              </a:rPr>
              <a:t>i</a:t>
            </a:r>
            <a:r>
              <a:rPr lang="en-US" dirty="0" smtClean="0">
                <a:solidFill>
                  <a:schemeClr val="tx1"/>
                </a:solidFill>
              </a:rPr>
              <a:t> = kg of antimony that would be used to have the same effect on antimony depletion that the inventory flow has on depletion of that resource</a:t>
            </a:r>
          </a:p>
          <a:p>
            <a:pPr lvl="1">
              <a:buFont typeface="Arial" panose="020B0604020202020204" pitchFamily="34" charset="0"/>
              <a:buChar char="•"/>
            </a:pPr>
            <a:r>
              <a:rPr lang="en-US" dirty="0" smtClean="0">
                <a:solidFill>
                  <a:schemeClr val="tx1"/>
                </a:solidFill>
              </a:rPr>
              <a:t>Method 1: Ratio of use in product system to known reserves compared to antimony</a:t>
            </a:r>
          </a:p>
          <a:p>
            <a:pPr lvl="1">
              <a:buFont typeface="Arial" panose="020B0604020202020204" pitchFamily="34" charset="0"/>
              <a:buChar char="•"/>
            </a:pPr>
            <a:r>
              <a:rPr lang="en-US" dirty="0" smtClean="0">
                <a:solidFill>
                  <a:schemeClr val="tx1"/>
                </a:solidFill>
              </a:rPr>
              <a:t>Method 2: Ratio of use in product system to years until exhaustion based on current use rate of material, compared to the same indicator for antimony</a:t>
            </a:r>
          </a:p>
        </p:txBody>
      </p:sp>
      <p:cxnSp>
        <p:nvCxnSpPr>
          <p:cNvPr id="9" name="Straight Connector 8"/>
          <p:cNvCxnSpPr/>
          <p:nvPr/>
        </p:nvCxnSpPr>
        <p:spPr>
          <a:xfrm>
            <a:off x="6267524" y="1430302"/>
            <a:ext cx="0" cy="4360898"/>
          </a:xfrm>
          <a:prstGeom prst="line">
            <a:avLst/>
          </a:prstGeom>
        </p:spPr>
        <p:style>
          <a:lnRef idx="1">
            <a:schemeClr val="accent1"/>
          </a:lnRef>
          <a:fillRef idx="0">
            <a:schemeClr val="accent1"/>
          </a:fillRef>
          <a:effectRef idx="0">
            <a:schemeClr val="accent1"/>
          </a:effectRef>
          <a:fontRef idx="minor">
            <a:schemeClr val="tx1"/>
          </a:fontRef>
        </p:style>
      </p:cxnSp>
      <p:sp>
        <p:nvSpPr>
          <p:cNvPr id="15" name="Content Placeholder 2"/>
          <p:cNvSpPr txBox="1">
            <a:spLocks/>
          </p:cNvSpPr>
          <p:nvPr/>
        </p:nvSpPr>
        <p:spPr>
          <a:xfrm>
            <a:off x="6460564" y="1434242"/>
            <a:ext cx="5344561" cy="4661758"/>
          </a:xfrm>
          <a:prstGeom prst="rect">
            <a:avLst/>
          </a:prstGeom>
        </p:spPr>
        <p:txBody>
          <a:bodyPr vert="horz" lIns="0" tIns="45720" rIns="0" bIns="45720" rtlCol="0">
            <a:norm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lgn="ctr">
              <a:buFont typeface="Calibri" panose="020F0502020204030204" pitchFamily="34" charset="0"/>
              <a:buNone/>
            </a:pPr>
            <a:r>
              <a:rPr lang="en-US" sz="3800" dirty="0"/>
              <a:t>B</a:t>
            </a:r>
            <a:r>
              <a:rPr lang="en-US" sz="3800" dirty="0" smtClean="0"/>
              <a:t>DP= </a:t>
            </a:r>
            <a:r>
              <a:rPr lang="en-US" sz="3800" dirty="0" err="1" smtClean="0"/>
              <a:t>Σ</a:t>
            </a:r>
            <a:r>
              <a:rPr lang="en-US" sz="3800" baseline="-25000" dirty="0" err="1" smtClean="0"/>
              <a:t>i</a:t>
            </a:r>
            <a:r>
              <a:rPr lang="en-US" sz="3800" baseline="-25000" dirty="0" smtClean="0"/>
              <a:t> </a:t>
            </a:r>
            <a:r>
              <a:rPr lang="en-US" sz="3800" dirty="0" smtClean="0"/>
              <a:t>(m</a:t>
            </a:r>
            <a:r>
              <a:rPr lang="en-US" sz="3800" baseline="-25000" dirty="0" smtClean="0"/>
              <a:t>i </a:t>
            </a:r>
            <a:r>
              <a:rPr lang="en-US" sz="3800" dirty="0" smtClean="0"/>
              <a:t>x </a:t>
            </a:r>
            <a:r>
              <a:rPr lang="en-US" sz="3800" dirty="0" err="1"/>
              <a:t>B</a:t>
            </a:r>
            <a:r>
              <a:rPr lang="en-US" sz="3800" dirty="0" err="1" smtClean="0"/>
              <a:t>DP</a:t>
            </a:r>
            <a:r>
              <a:rPr lang="en-US" sz="3800" baseline="-25000" dirty="0" err="1" smtClean="0"/>
              <a:t>i</a:t>
            </a:r>
            <a:r>
              <a:rPr lang="en-US" sz="3800" dirty="0" smtClean="0"/>
              <a:t>)</a:t>
            </a:r>
          </a:p>
          <a:p>
            <a:pPr>
              <a:buFont typeface="Calibri" panose="020F0502020204030204" pitchFamily="34" charset="0"/>
              <a:buNone/>
            </a:pPr>
            <a:r>
              <a:rPr lang="en-US" dirty="0" smtClean="0"/>
              <a:t>where</a:t>
            </a:r>
          </a:p>
          <a:p>
            <a:pPr>
              <a:buFont typeface="Arial" panose="020B0604020202020204" pitchFamily="34" charset="0"/>
              <a:buChar char="•"/>
            </a:pPr>
            <a:r>
              <a:rPr lang="en-US" dirty="0"/>
              <a:t>B</a:t>
            </a:r>
            <a:r>
              <a:rPr lang="en-US" dirty="0" smtClean="0"/>
              <a:t>DP= Biotic resource depletion in kg reference substance</a:t>
            </a:r>
          </a:p>
          <a:p>
            <a:pPr>
              <a:buFont typeface="Arial" panose="020B0604020202020204" pitchFamily="34" charset="0"/>
              <a:buChar char="•"/>
            </a:pPr>
            <a:r>
              <a:rPr lang="en-US" dirty="0" smtClean="0"/>
              <a:t>m</a:t>
            </a:r>
            <a:r>
              <a:rPr lang="en-US" baseline="-25000" dirty="0" smtClean="0"/>
              <a:t>i </a:t>
            </a:r>
            <a:r>
              <a:rPr lang="en-US" dirty="0" smtClean="0"/>
              <a:t>= mass (in kg) of inventory flow </a:t>
            </a:r>
            <a:r>
              <a:rPr lang="en-US" dirty="0" err="1" smtClean="0"/>
              <a:t>i</a:t>
            </a:r>
            <a:r>
              <a:rPr lang="en-US" dirty="0" smtClean="0"/>
              <a:t>, </a:t>
            </a:r>
          </a:p>
          <a:p>
            <a:pPr>
              <a:buFont typeface="Arial" panose="020B0604020202020204" pitchFamily="34" charset="0"/>
              <a:buChar char="•"/>
            </a:pPr>
            <a:r>
              <a:rPr lang="en-US" dirty="0" err="1">
                <a:solidFill>
                  <a:schemeClr val="tx1"/>
                </a:solidFill>
              </a:rPr>
              <a:t>B</a:t>
            </a:r>
            <a:r>
              <a:rPr lang="en-US" dirty="0" err="1" smtClean="0">
                <a:solidFill>
                  <a:schemeClr val="tx1"/>
                </a:solidFill>
              </a:rPr>
              <a:t>DP</a:t>
            </a:r>
            <a:r>
              <a:rPr lang="en-US" baseline="-25000" dirty="0" err="1" smtClean="0">
                <a:solidFill>
                  <a:schemeClr val="tx1"/>
                </a:solidFill>
              </a:rPr>
              <a:t>i</a:t>
            </a:r>
            <a:r>
              <a:rPr lang="en-US" dirty="0" smtClean="0">
                <a:solidFill>
                  <a:schemeClr val="tx1"/>
                </a:solidFill>
              </a:rPr>
              <a:t> = kg of reference that would be used to have the same effect on depletion that the inventory flow has on depletion of the inventory resource</a:t>
            </a:r>
          </a:p>
          <a:p>
            <a:pPr lvl="1">
              <a:buFont typeface="Arial" panose="020B0604020202020204" pitchFamily="34" charset="0"/>
              <a:buChar char="•"/>
            </a:pPr>
            <a:r>
              <a:rPr lang="en-US" dirty="0" smtClean="0">
                <a:solidFill>
                  <a:schemeClr val="tx1"/>
                </a:solidFill>
              </a:rPr>
              <a:t>Similar to Method 2, except also a term for how rapidly the resource is being added through </a:t>
            </a:r>
            <a:br>
              <a:rPr lang="en-US" dirty="0" smtClean="0">
                <a:solidFill>
                  <a:schemeClr val="tx1"/>
                </a:solidFill>
              </a:rPr>
            </a:br>
            <a:r>
              <a:rPr lang="en-US" dirty="0" smtClean="0">
                <a:solidFill>
                  <a:schemeClr val="tx1"/>
                </a:solidFill>
              </a:rPr>
              <a:t>new growth as part of determining time until expected exhaustion</a:t>
            </a:r>
          </a:p>
        </p:txBody>
      </p:sp>
      <p:sp>
        <p:nvSpPr>
          <p:cNvPr id="10"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1"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872309672"/>
      </p:ext>
    </p:extLst>
  </p:cSld>
  <p:clrMapOvr>
    <a:masterClrMapping/>
  </p:clrMapOvr>
  <mc:AlternateContent xmlns:mc="http://schemas.openxmlformats.org/markup-compatibility/2006" xmlns:p14="http://schemas.microsoft.com/office/powerpoint/2010/main">
    <mc:Choice Requires="p14">
      <p:transition spd="slow" p14:dur="2000" advTm="47746"/>
    </mc:Choice>
    <mc:Fallback xmlns="">
      <p:transition spd="slow" advTm="477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Renewability of Abiotic/Biotic Resources</a:t>
            </a:r>
            <a:endParaRPr lang="en-US" dirty="0"/>
          </a:p>
        </p:txBody>
      </p:sp>
      <p:sp>
        <p:nvSpPr>
          <p:cNvPr id="3" name="Content Placeholder 2"/>
          <p:cNvSpPr>
            <a:spLocks noGrp="1"/>
          </p:cNvSpPr>
          <p:nvPr>
            <p:ph idx="1"/>
          </p:nvPr>
        </p:nvSpPr>
        <p:spPr/>
        <p:txBody>
          <a:bodyPr/>
          <a:lstStyle/>
          <a:p>
            <a:r>
              <a:rPr lang="en-US" dirty="0" smtClean="0"/>
              <a:t>Some abiotic resources are renewable on small timescales</a:t>
            </a:r>
          </a:p>
          <a:p>
            <a:pPr lvl="1"/>
            <a:r>
              <a:rPr lang="en-US" dirty="0" smtClean="0"/>
              <a:t>One example is sand </a:t>
            </a:r>
          </a:p>
          <a:p>
            <a:pPr lvl="1"/>
            <a:r>
              <a:rPr lang="en-US" dirty="0"/>
              <a:t>M</a:t>
            </a:r>
            <a:r>
              <a:rPr lang="en-US" dirty="0" smtClean="0"/>
              <a:t>ight be used for building materials</a:t>
            </a:r>
          </a:p>
          <a:p>
            <a:pPr lvl="1"/>
            <a:r>
              <a:rPr lang="en-US" dirty="0" smtClean="0"/>
              <a:t>May be renewed by erosion in nature</a:t>
            </a:r>
          </a:p>
          <a:p>
            <a:r>
              <a:rPr lang="en-US" dirty="0"/>
              <a:t>For further information refer to </a:t>
            </a:r>
            <a:r>
              <a:rPr lang="en-US" i="1" dirty="0"/>
              <a:t>Materials and the Environment</a:t>
            </a:r>
            <a:r>
              <a:rPr lang="en-US" dirty="0"/>
              <a:t> by Michael F. Ashby</a:t>
            </a:r>
          </a:p>
          <a:p>
            <a:r>
              <a:rPr lang="en-US" dirty="0" smtClean="0"/>
              <a:t>Some biotic resources are renewable only on larger timescales</a:t>
            </a:r>
          </a:p>
          <a:p>
            <a:pPr lvl="1"/>
            <a:r>
              <a:rPr lang="en-US" dirty="0" smtClean="0"/>
              <a:t>One example is old growth forests</a:t>
            </a:r>
          </a:p>
        </p:txBody>
      </p:sp>
      <p:sp>
        <p:nvSpPr>
          <p:cNvPr id="6" name="Slide Number Placeholder 5"/>
          <p:cNvSpPr>
            <a:spLocks noGrp="1"/>
          </p:cNvSpPr>
          <p:nvPr>
            <p:ph type="sldNum" sz="quarter" idx="12"/>
          </p:nvPr>
        </p:nvSpPr>
        <p:spPr/>
        <p:txBody>
          <a:bodyPr/>
          <a:lstStyle/>
          <a:p>
            <a:fld id="{0A514951-337F-4C55-96DD-3945EF272A02}" type="slidenum">
              <a:rPr lang="en-US" smtClean="0"/>
              <a:pPr/>
              <a:t>7</a:t>
            </a:fld>
            <a:endParaRPr lang="en-US" dirty="0"/>
          </a:p>
        </p:txBody>
      </p:sp>
      <p:sp>
        <p:nvSpPr>
          <p:cNvPr id="7"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8"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4073285545"/>
      </p:ext>
    </p:extLst>
  </p:cSld>
  <p:clrMapOvr>
    <a:masterClrMapping/>
  </p:clrMapOvr>
  <mc:AlternateContent xmlns:mc="http://schemas.openxmlformats.org/markup-compatibility/2006" xmlns:p14="http://schemas.microsoft.com/office/powerpoint/2010/main">
    <mc:Choice Requires="p14">
      <p:transition spd="slow" p14:dur="2000" advTm="40062"/>
    </mc:Choice>
    <mc:Fallback xmlns="">
      <p:transition spd="slow" advTm="40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 Use</a:t>
            </a:r>
            <a:endParaRPr lang="en-US" dirty="0"/>
          </a:p>
        </p:txBody>
      </p:sp>
      <p:sp>
        <p:nvSpPr>
          <p:cNvPr id="3" name="Content Placeholder 2"/>
          <p:cNvSpPr>
            <a:spLocks noGrp="1"/>
          </p:cNvSpPr>
          <p:nvPr>
            <p:ph idx="1"/>
          </p:nvPr>
        </p:nvSpPr>
        <p:spPr/>
        <p:txBody>
          <a:bodyPr/>
          <a:lstStyle/>
          <a:p>
            <a:r>
              <a:rPr lang="en-US" dirty="0" smtClean="0"/>
              <a:t>LCA usually only deals with fresh water (not salt water)</a:t>
            </a:r>
          </a:p>
          <a:p>
            <a:r>
              <a:rPr lang="en-US" dirty="0" smtClean="0"/>
              <a:t>Can you really “use” water?</a:t>
            </a:r>
          </a:p>
          <a:p>
            <a:pPr lvl="1"/>
            <a:r>
              <a:rPr lang="en-US" dirty="0" smtClean="0"/>
              <a:t>Yes, in some applications (like electrolysis)</a:t>
            </a:r>
          </a:p>
          <a:p>
            <a:pPr lvl="1"/>
            <a:r>
              <a:rPr lang="en-US" dirty="0" smtClean="0"/>
              <a:t>In others it goes back into water cycle</a:t>
            </a:r>
          </a:p>
          <a:p>
            <a:pPr lvl="1"/>
            <a:r>
              <a:rPr lang="en-US" dirty="0" smtClean="0"/>
              <a:t>But sometimes with contaminants</a:t>
            </a:r>
          </a:p>
          <a:p>
            <a:r>
              <a:rPr lang="en-US" dirty="0" smtClean="0"/>
              <a:t>For </a:t>
            </a:r>
            <a:r>
              <a:rPr lang="en-US" dirty="0" err="1" smtClean="0"/>
              <a:t>degradative</a:t>
            </a:r>
            <a:r>
              <a:rPr lang="en-US" dirty="0" smtClean="0"/>
              <a:t> use, not specifically analyzing contaminant effects</a:t>
            </a:r>
          </a:p>
          <a:p>
            <a:pPr lvl="1"/>
            <a:r>
              <a:rPr lang="en-US" dirty="0" smtClean="0"/>
              <a:t>Rather, reduction of available freshwater reserves</a:t>
            </a:r>
          </a:p>
          <a:p>
            <a:r>
              <a:rPr lang="en-US" dirty="0"/>
              <a:t>Usually just an inventory of water use</a:t>
            </a:r>
          </a:p>
          <a:p>
            <a:pPr lvl="1"/>
            <a:r>
              <a:rPr lang="en-US" dirty="0"/>
              <a:t>Sometimes related to available reserves in area like done for </a:t>
            </a:r>
            <a:r>
              <a:rPr lang="en-US" dirty="0" smtClean="0"/>
              <a:t>abiotic and biotic resources</a:t>
            </a:r>
          </a:p>
          <a:p>
            <a:pPr lvl="1"/>
            <a:r>
              <a:rPr lang="en-US" dirty="0" smtClean="0"/>
              <a:t>e.g. </a:t>
            </a:r>
            <a:r>
              <a:rPr lang="en-US" dirty="0" err="1" smtClean="0"/>
              <a:t>Pfister</a:t>
            </a:r>
            <a:r>
              <a:rPr lang="en-US" dirty="0" smtClean="0"/>
              <a:t> et al. 2009</a:t>
            </a:r>
            <a:endParaRPr lang="en-US" dirty="0"/>
          </a:p>
          <a:p>
            <a:r>
              <a:rPr lang="en-US" dirty="0" smtClean="0"/>
              <a:t>Typical midpoint: Depletion of water</a:t>
            </a:r>
          </a:p>
          <a:p>
            <a:r>
              <a:rPr lang="en-US" dirty="0" smtClean="0"/>
              <a:t>Typical endpoint</a:t>
            </a:r>
            <a:r>
              <a:rPr lang="en-US" dirty="0"/>
              <a:t>: </a:t>
            </a:r>
            <a:r>
              <a:rPr lang="en-US" dirty="0" smtClean="0"/>
              <a:t>Less water available for use by humans and animals</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8</a:t>
            </a:fld>
            <a:endParaRPr lang="en-US" dirty="0"/>
          </a:p>
        </p:txBody>
      </p:sp>
      <p:sp>
        <p:nvSpPr>
          <p:cNvPr id="8" name="TextBox 7"/>
          <p:cNvSpPr txBox="1"/>
          <p:nvPr/>
        </p:nvSpPr>
        <p:spPr>
          <a:xfrm>
            <a:off x="5302250" y="2164624"/>
            <a:ext cx="2032000" cy="369332"/>
          </a:xfrm>
          <a:prstGeom prst="rect">
            <a:avLst/>
          </a:prstGeom>
          <a:noFill/>
        </p:spPr>
        <p:txBody>
          <a:bodyPr wrap="square" rtlCol="0">
            <a:spAutoFit/>
          </a:bodyPr>
          <a:lstStyle/>
          <a:p>
            <a:r>
              <a:rPr lang="en-US" dirty="0" smtClean="0"/>
              <a:t>consumptive use</a:t>
            </a:r>
            <a:endParaRPr lang="en-US" dirty="0"/>
          </a:p>
        </p:txBody>
      </p:sp>
      <p:sp>
        <p:nvSpPr>
          <p:cNvPr id="9" name="TextBox 8"/>
          <p:cNvSpPr txBox="1"/>
          <p:nvPr/>
        </p:nvSpPr>
        <p:spPr>
          <a:xfrm>
            <a:off x="5302250" y="2767858"/>
            <a:ext cx="2032000" cy="369332"/>
          </a:xfrm>
          <a:prstGeom prst="rect">
            <a:avLst/>
          </a:prstGeom>
          <a:noFill/>
        </p:spPr>
        <p:txBody>
          <a:bodyPr wrap="square" rtlCol="0">
            <a:spAutoFit/>
          </a:bodyPr>
          <a:lstStyle/>
          <a:p>
            <a:r>
              <a:rPr lang="en-US" dirty="0" err="1" smtClean="0"/>
              <a:t>degradative</a:t>
            </a:r>
            <a:r>
              <a:rPr lang="en-US" dirty="0" smtClean="0"/>
              <a:t> use</a:t>
            </a:r>
            <a:endParaRPr lang="en-US" dirty="0"/>
          </a:p>
        </p:txBody>
      </p:sp>
      <p:cxnSp>
        <p:nvCxnSpPr>
          <p:cNvPr id="11" name="Straight Connector 10"/>
          <p:cNvCxnSpPr/>
          <p:nvPr/>
        </p:nvCxnSpPr>
        <p:spPr>
          <a:xfrm>
            <a:off x="4326890" y="2979432"/>
            <a:ext cx="95504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a:endCxn id="8" idx="1"/>
          </p:cNvCxnSpPr>
          <p:nvPr/>
        </p:nvCxnSpPr>
        <p:spPr>
          <a:xfrm>
            <a:off x="4972050" y="2349290"/>
            <a:ext cx="330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639310" y="2654396"/>
            <a:ext cx="642620" cy="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324157" y="2469730"/>
            <a:ext cx="2032000" cy="369332"/>
          </a:xfrm>
          <a:prstGeom prst="rect">
            <a:avLst/>
          </a:prstGeom>
          <a:noFill/>
        </p:spPr>
        <p:txBody>
          <a:bodyPr wrap="square" rtlCol="0">
            <a:spAutoFit/>
          </a:bodyPr>
          <a:lstStyle/>
          <a:p>
            <a:r>
              <a:rPr lang="en-US" dirty="0" smtClean="0"/>
              <a:t>regenerative use</a:t>
            </a:r>
            <a:endParaRPr lang="en-US" dirty="0"/>
          </a:p>
        </p:txBody>
      </p:sp>
      <p:sp>
        <p:nvSpPr>
          <p:cNvPr id="17" name="Rectangle 16"/>
          <p:cNvSpPr/>
          <p:nvPr/>
        </p:nvSpPr>
        <p:spPr>
          <a:xfrm>
            <a:off x="1866900" y="6111828"/>
            <a:ext cx="10058400" cy="261610"/>
          </a:xfrm>
          <a:prstGeom prst="rect">
            <a:avLst/>
          </a:prstGeom>
        </p:spPr>
        <p:txBody>
          <a:bodyPr wrap="square">
            <a:spAutoFit/>
          </a:bodyPr>
          <a:lstStyle/>
          <a:p>
            <a:r>
              <a:rPr lang="en-US" sz="1100" dirty="0" err="1">
                <a:solidFill>
                  <a:srgbClr val="222222"/>
                </a:solidFill>
              </a:rPr>
              <a:t>Pfister</a:t>
            </a:r>
            <a:r>
              <a:rPr lang="en-US" sz="1100" dirty="0">
                <a:solidFill>
                  <a:srgbClr val="222222"/>
                </a:solidFill>
              </a:rPr>
              <a:t>, S., Koehler, A., &amp; </a:t>
            </a:r>
            <a:r>
              <a:rPr lang="en-US" sz="1100" dirty="0" err="1">
                <a:solidFill>
                  <a:srgbClr val="222222"/>
                </a:solidFill>
              </a:rPr>
              <a:t>Hellweg</a:t>
            </a:r>
            <a:r>
              <a:rPr lang="en-US" sz="1100" dirty="0">
                <a:solidFill>
                  <a:srgbClr val="222222"/>
                </a:solidFill>
              </a:rPr>
              <a:t>, S. (2009). Assessing the environmental impacts of freshwater consumption in LCA. </a:t>
            </a:r>
            <a:r>
              <a:rPr lang="en-US" sz="1100" i="1" dirty="0">
                <a:solidFill>
                  <a:srgbClr val="222222"/>
                </a:solidFill>
              </a:rPr>
              <a:t>Environmental science &amp; technology</a:t>
            </a:r>
            <a:r>
              <a:rPr lang="en-US" sz="1100" dirty="0">
                <a:solidFill>
                  <a:srgbClr val="222222"/>
                </a:solidFill>
              </a:rPr>
              <a:t>, </a:t>
            </a:r>
            <a:r>
              <a:rPr lang="en-US" sz="1100" i="1" dirty="0">
                <a:solidFill>
                  <a:srgbClr val="222222"/>
                </a:solidFill>
              </a:rPr>
              <a:t>43</a:t>
            </a:r>
            <a:r>
              <a:rPr lang="en-US" sz="1100" dirty="0">
                <a:solidFill>
                  <a:srgbClr val="222222"/>
                </a:solidFill>
              </a:rPr>
              <a:t>(11), 4098-4104.</a:t>
            </a:r>
            <a:endParaRPr lang="en-US" sz="1100" dirty="0"/>
          </a:p>
        </p:txBody>
      </p:sp>
      <p:sp>
        <p:nvSpPr>
          <p:cNvPr id="15"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18"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4" name="Soun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53010189"/>
      </p:ext>
    </p:extLst>
  </p:cSld>
  <p:clrMapOvr>
    <a:masterClrMapping/>
  </p:clrMapOvr>
  <mc:AlternateContent xmlns:mc="http://schemas.openxmlformats.org/markup-compatibility/2006" xmlns:p14="http://schemas.microsoft.com/office/powerpoint/2010/main">
    <mc:Choice Requires="p14">
      <p:transition spd="slow" p14:dur="2000" advTm="63951"/>
    </mc:Choice>
    <mc:Fallback xmlns="">
      <p:transition spd="slow" advTm="63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8488" y="275846"/>
            <a:ext cx="10912961" cy="885981"/>
          </a:xfrm>
        </p:spPr>
        <p:txBody>
          <a:bodyPr>
            <a:normAutofit fontScale="90000"/>
          </a:bodyPr>
          <a:lstStyle/>
          <a:p>
            <a:r>
              <a:rPr lang="en-US" dirty="0" smtClean="0"/>
              <a:t>Consideration of Variability in Types of Water Use</a:t>
            </a:r>
            <a:endParaRPr lang="en-US" dirty="0"/>
          </a:p>
        </p:txBody>
      </p:sp>
      <p:sp>
        <p:nvSpPr>
          <p:cNvPr id="6" name="Slide Number Placeholder 5"/>
          <p:cNvSpPr>
            <a:spLocks noGrp="1"/>
          </p:cNvSpPr>
          <p:nvPr>
            <p:ph type="sldNum" sz="quarter" idx="12"/>
          </p:nvPr>
        </p:nvSpPr>
        <p:spPr/>
        <p:txBody>
          <a:bodyPr/>
          <a:lstStyle/>
          <a:p>
            <a:fld id="{0A514951-337F-4C55-96DD-3945EF272A02}" type="slidenum">
              <a:rPr lang="en-US" smtClean="0"/>
              <a:pPr/>
              <a:t>9</a:t>
            </a:fld>
            <a:endParaRPr lang="en-US" dirty="0"/>
          </a:p>
        </p:txBody>
      </p:sp>
      <p:graphicFrame>
        <p:nvGraphicFramePr>
          <p:cNvPr id="7" name="Diagram 6"/>
          <p:cNvGraphicFramePr/>
          <p:nvPr>
            <p:extLst>
              <p:ext uri="{D42A27DB-BD31-4B8C-83A1-F6EECF244321}">
                <p14:modId xmlns:p14="http://schemas.microsoft.com/office/powerpoint/2010/main" val="2148063718"/>
              </p:ext>
            </p:extLst>
          </p:nvPr>
        </p:nvGraphicFramePr>
        <p:xfrm>
          <a:off x="688488" y="1329266"/>
          <a:ext cx="10798661" cy="4652434"/>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Date Placeholder 3"/>
          <p:cNvSpPr>
            <a:spLocks noGrp="1"/>
          </p:cNvSpPr>
          <p:nvPr>
            <p:ph type="dt" sz="half" idx="10"/>
          </p:nvPr>
        </p:nvSpPr>
        <p:spPr>
          <a:xfrm>
            <a:off x="1097280" y="6459785"/>
            <a:ext cx="2472271" cy="365125"/>
          </a:xfrm>
        </p:spPr>
        <p:txBody>
          <a:bodyPr/>
          <a:lstStyle/>
          <a:p>
            <a:r>
              <a:rPr lang="en-US" smtClean="0"/>
              <a:t>02/2018</a:t>
            </a:r>
            <a:endParaRPr lang="en-US" dirty="0"/>
          </a:p>
        </p:txBody>
      </p:sp>
      <p:sp>
        <p:nvSpPr>
          <p:cNvPr id="9" name="Footer Placeholder 4"/>
          <p:cNvSpPr>
            <a:spLocks noGrp="1"/>
          </p:cNvSpPr>
          <p:nvPr>
            <p:ph type="ftr" sz="quarter" idx="11"/>
          </p:nvPr>
        </p:nvSpPr>
        <p:spPr>
          <a:xfrm>
            <a:off x="3686185" y="6459785"/>
            <a:ext cx="4822804" cy="365125"/>
          </a:xfrm>
        </p:spPr>
        <p:txBody>
          <a:bodyPr/>
          <a:lstStyle/>
          <a:p>
            <a:r>
              <a:rPr lang="en-US" dirty="0" smtClean="0"/>
              <a:t>LCA Module </a:t>
            </a:r>
            <a:r>
              <a:rPr lang="el-GR" cap="none" dirty="0" smtClean="0"/>
              <a:t>β</a:t>
            </a:r>
            <a:r>
              <a:rPr lang="en-US" dirty="0" smtClean="0"/>
              <a:t>8</a:t>
            </a:r>
            <a:endParaRPr lang="en-US" dirty="0"/>
          </a:p>
        </p:txBody>
      </p:sp>
      <p:pic>
        <p:nvPicPr>
          <p:cNvPr id="3" name="Sound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009901113"/>
      </p:ext>
    </p:extLst>
  </p:cSld>
  <p:clrMapOvr>
    <a:masterClrMapping/>
  </p:clrMapOvr>
  <mc:AlternateContent xmlns:mc="http://schemas.openxmlformats.org/markup-compatibility/2006" xmlns:p14="http://schemas.microsoft.com/office/powerpoint/2010/main">
    <mc:Choice Requires="p14">
      <p:transition spd="slow" p14:dur="2000" advTm="85753"/>
    </mc:Choice>
    <mc:Fallback xmlns="">
      <p:transition spd="slow" advTm="857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Retrospect">
  <a:themeElements>
    <a:clrScheme name="Custom 1">
      <a:dk1>
        <a:sysClr val="windowText" lastClr="000000"/>
      </a:dk1>
      <a:lt1>
        <a:sysClr val="window" lastClr="FFFFFF"/>
      </a:lt1>
      <a:dk2>
        <a:srgbClr val="455F51"/>
      </a:dk2>
      <a:lt2>
        <a:srgbClr val="E2DFCC"/>
      </a:lt2>
      <a:accent1>
        <a:srgbClr val="739A28"/>
      </a:accent1>
      <a:accent2>
        <a:srgbClr val="C1DF87"/>
      </a:accent2>
      <a:accent3>
        <a:srgbClr val="37A76F"/>
      </a:accent3>
      <a:accent4>
        <a:srgbClr val="44C1A3"/>
      </a:accent4>
      <a:accent5>
        <a:srgbClr val="4EB3CF"/>
      </a:accent5>
      <a:accent6>
        <a:srgbClr val="51C3F9"/>
      </a:accent6>
      <a:hlink>
        <a:srgbClr val="6B9F25"/>
      </a:hlink>
      <a:folHlink>
        <a:srgbClr val="B26B02"/>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13941</TotalTime>
  <Words>2981</Words>
  <Application>Microsoft Macintosh PowerPoint</Application>
  <PresentationFormat>Widescreen</PresentationFormat>
  <Paragraphs>428</Paragraphs>
  <Slides>28</Slides>
  <Notes>14</Notes>
  <HiddenSlides>0</HiddenSlides>
  <MMClips>25</MMClips>
  <ScaleCrop>false</ScaleCrop>
  <HeadingPairs>
    <vt:vector size="8" baseType="variant">
      <vt:variant>
        <vt:lpstr>Fonts Used</vt:lpstr>
      </vt:variant>
      <vt:variant>
        <vt:i4>5</vt:i4>
      </vt:variant>
      <vt:variant>
        <vt:lpstr>Theme</vt:lpstr>
      </vt:variant>
      <vt:variant>
        <vt:i4>1</vt:i4>
      </vt:variant>
      <vt:variant>
        <vt:lpstr>Slide Titles</vt:lpstr>
      </vt:variant>
      <vt:variant>
        <vt:i4>28</vt:i4>
      </vt:variant>
      <vt:variant>
        <vt:lpstr>Custom Shows</vt:lpstr>
      </vt:variant>
      <vt:variant>
        <vt:i4>1</vt:i4>
      </vt:variant>
    </vt:vector>
  </HeadingPairs>
  <TitlesOfParts>
    <vt:vector size="35" baseType="lpstr">
      <vt:lpstr>Calibri</vt:lpstr>
      <vt:lpstr>Calibri Light</vt:lpstr>
      <vt:lpstr>Mangal</vt:lpstr>
      <vt:lpstr>Wingdings</vt:lpstr>
      <vt:lpstr>Arial</vt:lpstr>
      <vt:lpstr>Retrospect</vt:lpstr>
      <vt:lpstr>Welcome to the Life Cycle Assessment (LCA) Learning Module Series</vt:lpstr>
      <vt:lpstr>LCA Module Series Groups</vt:lpstr>
      <vt:lpstr>Resource-Based and Other Impact Categories</vt:lpstr>
      <vt:lpstr>Introduction</vt:lpstr>
      <vt:lpstr>Resource Depletion</vt:lpstr>
      <vt:lpstr>Example Characterizations of Resource Depletion</vt:lpstr>
      <vt:lpstr>Renewability of Abiotic/Biotic Resources</vt:lpstr>
      <vt:lpstr>Water Use</vt:lpstr>
      <vt:lpstr>Consideration of Variability in Types of Water Use</vt:lpstr>
      <vt:lpstr>Water Use Regional Variability</vt:lpstr>
      <vt:lpstr>Definitions of Energy Use</vt:lpstr>
      <vt:lpstr>Embodied Energy</vt:lpstr>
      <vt:lpstr>Energy Demand</vt:lpstr>
      <vt:lpstr>Energy Content – Feedstock Energy</vt:lpstr>
      <vt:lpstr>Energy Use – System Boundary Lingo</vt:lpstr>
      <vt:lpstr>Fossil Energy</vt:lpstr>
      <vt:lpstr>Renewable Energy</vt:lpstr>
      <vt:lpstr>Cumulative Energy Demand</vt:lpstr>
      <vt:lpstr>Secondary Energy</vt:lpstr>
      <vt:lpstr>Net Energy Balance</vt:lpstr>
      <vt:lpstr>Fossil Fuel Use</vt:lpstr>
      <vt:lpstr>Land Use</vt:lpstr>
      <vt:lpstr>Land Use - Transformation</vt:lpstr>
      <vt:lpstr>Odor and Noise</vt:lpstr>
      <vt:lpstr>Thank you for completing Module β8!</vt:lpstr>
      <vt:lpstr>Additional Sources for Further Study</vt:lpstr>
      <vt:lpstr>Suggestions for Assignments</vt:lpstr>
      <vt:lpstr>References</vt:lpstr>
      <vt:lpstr>Wrong</vt:lpstr>
    </vt:vector>
  </TitlesOfParts>
  <LinksUpToDate>false</LinksUpToDate>
  <SharedDoc>false</SharedDoc>
  <HyperlinksChanged>false</HyperlinksChanged>
  <AppVersion>15.0034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Quinn Langfitt</dc:creator>
  <cp:lastModifiedBy>Sila Temizel</cp:lastModifiedBy>
  <cp:revision>821</cp:revision>
  <dcterms:created xsi:type="dcterms:W3CDTF">2014-11-14T22:25:32Z</dcterms:created>
  <dcterms:modified xsi:type="dcterms:W3CDTF">2018-02-08T03:32:25Z</dcterms:modified>
</cp:coreProperties>
</file>