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bookmarkIdSeed="2">
  <p:sldMasterIdLst>
    <p:sldMasterId id="2147483660" r:id="rId1"/>
  </p:sldMasterIdLst>
  <p:notesMasterIdLst>
    <p:notesMasterId r:id="rId23"/>
  </p:notesMasterIdLst>
  <p:sldIdLst>
    <p:sldId id="304" r:id="rId2"/>
    <p:sldId id="305" r:id="rId3"/>
    <p:sldId id="306" r:id="rId4"/>
    <p:sldId id="308" r:id="rId5"/>
    <p:sldId id="309" r:id="rId6"/>
    <p:sldId id="310" r:id="rId7"/>
    <p:sldId id="311" r:id="rId8"/>
    <p:sldId id="317" r:id="rId9"/>
    <p:sldId id="312" r:id="rId10"/>
    <p:sldId id="313" r:id="rId11"/>
    <p:sldId id="314" r:id="rId12"/>
    <p:sldId id="316" r:id="rId13"/>
    <p:sldId id="318" r:id="rId14"/>
    <p:sldId id="319" r:id="rId15"/>
    <p:sldId id="320" r:id="rId16"/>
    <p:sldId id="322" r:id="rId17"/>
    <p:sldId id="323" r:id="rId18"/>
    <p:sldId id="307" r:id="rId19"/>
    <p:sldId id="299" r:id="rId20"/>
    <p:sldId id="279" r:id="rId21"/>
    <p:sldId id="32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00"/>
    <a:srgbClr val="FF85FF"/>
    <a:srgbClr val="739A26"/>
    <a:srgbClr val="739A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8"/>
    <p:restoredTop sz="83876" autoAdjust="0"/>
  </p:normalViewPr>
  <p:slideViewPr>
    <p:cSldViewPr snapToGrid="0" snapToObjects="1">
      <p:cViewPr varScale="1">
        <p:scale>
          <a:sx n="60" d="100"/>
          <a:sy n="60" d="100"/>
        </p:scale>
        <p:origin x="100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996881584639403E-2"/>
          <c:y val="3.1829177393761697E-2"/>
          <c:w val="0.55224460212973603"/>
          <c:h val="0.53838718601811797"/>
        </c:manualLayout>
      </c:layout>
      <c:barChart>
        <c:barDir val="col"/>
        <c:grouping val="stacked"/>
        <c:varyColors val="0"/>
        <c:ser>
          <c:idx val="0"/>
          <c:order val="0"/>
          <c:tx>
            <c:strRef>
              <c:f>Sheet1!$B$1</c:f>
              <c:strCache>
                <c:ptCount val="1"/>
                <c:pt idx="0">
                  <c:v>Other Industries - No data found related feedstock energy</c:v>
                </c:pt>
              </c:strCache>
            </c:strRef>
          </c:tx>
          <c:spPr>
            <a:solidFill>
              <a:schemeClr val="accent2"/>
            </a:solidFill>
            <a:ln>
              <a:noFill/>
            </a:ln>
            <a:effectLst/>
          </c:spPr>
          <c:invertIfNegative val="0"/>
          <c:cat>
            <c:strRef>
              <c:f>Sheet1!$A$2:$A$3</c:f>
              <c:strCache>
                <c:ptCount val="2"/>
                <c:pt idx="0">
                  <c:v>EPD</c:v>
                </c:pt>
                <c:pt idx="1">
                  <c:v>PCR</c:v>
                </c:pt>
              </c:strCache>
            </c:strRef>
          </c:cat>
          <c:val>
            <c:numRef>
              <c:f>Sheet1!$B$2:$B$3</c:f>
              <c:numCache>
                <c:formatCode>General</c:formatCode>
                <c:ptCount val="2"/>
                <c:pt idx="0">
                  <c:v>2</c:v>
                </c:pt>
                <c:pt idx="1">
                  <c:v>6</c:v>
                </c:pt>
              </c:numCache>
            </c:numRef>
          </c:val>
          <c:extLst>
            <c:ext xmlns:c16="http://schemas.microsoft.com/office/drawing/2014/chart" uri="{C3380CC4-5D6E-409C-BE32-E72D297353CC}">
              <c16:uniqueId val="{00000000-4751-43AF-97B6-2C923EE209EE}"/>
            </c:ext>
          </c:extLst>
        </c:ser>
        <c:ser>
          <c:idx val="1"/>
          <c:order val="1"/>
          <c:tx>
            <c:strRef>
              <c:f>Sheet1!$C$1</c:f>
              <c:strCache>
                <c:ptCount val="1"/>
                <c:pt idx="0">
                  <c:v>Pavement - No data found related feedstock energy</c:v>
                </c:pt>
              </c:strCache>
            </c:strRef>
          </c:tx>
          <c:spPr>
            <a:solidFill>
              <a:schemeClr val="accent4"/>
            </a:solidFill>
            <a:ln>
              <a:noFill/>
            </a:ln>
            <a:effectLst/>
          </c:spPr>
          <c:invertIfNegative val="0"/>
          <c:cat>
            <c:strRef>
              <c:f>Sheet1!$A$2:$A$3</c:f>
              <c:strCache>
                <c:ptCount val="2"/>
                <c:pt idx="0">
                  <c:v>EPD</c:v>
                </c:pt>
                <c:pt idx="1">
                  <c:v>PCR</c:v>
                </c:pt>
              </c:strCache>
            </c:strRef>
          </c:cat>
          <c:val>
            <c:numRef>
              <c:f>Sheet1!$C$2:$C$3</c:f>
              <c:numCache>
                <c:formatCode>General</c:formatCode>
                <c:ptCount val="2"/>
                <c:pt idx="0">
                  <c:v>12</c:v>
                </c:pt>
                <c:pt idx="1">
                  <c:v>2</c:v>
                </c:pt>
              </c:numCache>
            </c:numRef>
          </c:val>
          <c:extLst>
            <c:ext xmlns:c16="http://schemas.microsoft.com/office/drawing/2014/chart" uri="{C3380CC4-5D6E-409C-BE32-E72D297353CC}">
              <c16:uniqueId val="{00000001-4751-43AF-97B6-2C923EE209EE}"/>
            </c:ext>
          </c:extLst>
        </c:ser>
        <c:ser>
          <c:idx val="2"/>
          <c:order val="2"/>
          <c:tx>
            <c:strRef>
              <c:f>Sheet1!$D$1</c:f>
              <c:strCache>
                <c:ptCount val="1"/>
                <c:pt idx="0">
                  <c:v>Other Industries - Total</c:v>
                </c:pt>
              </c:strCache>
            </c:strRef>
          </c:tx>
          <c:spPr>
            <a:solidFill>
              <a:schemeClr val="accent6"/>
            </a:solidFill>
            <a:ln>
              <a:noFill/>
            </a:ln>
            <a:effectLst/>
          </c:spPr>
          <c:invertIfNegative val="0"/>
          <c:cat>
            <c:strRef>
              <c:f>Sheet1!$A$2:$A$3</c:f>
              <c:strCache>
                <c:ptCount val="2"/>
                <c:pt idx="0">
                  <c:v>EPD</c:v>
                </c:pt>
                <c:pt idx="1">
                  <c:v>PCR</c:v>
                </c:pt>
              </c:strCache>
            </c:strRef>
          </c:cat>
          <c:val>
            <c:numRef>
              <c:f>Sheet1!$D$2:$D$3</c:f>
              <c:numCache>
                <c:formatCode>General</c:formatCode>
                <c:ptCount val="2"/>
                <c:pt idx="0">
                  <c:v>27</c:v>
                </c:pt>
                <c:pt idx="1">
                  <c:v>15</c:v>
                </c:pt>
              </c:numCache>
            </c:numRef>
          </c:val>
          <c:extLst>
            <c:ext xmlns:c16="http://schemas.microsoft.com/office/drawing/2014/chart" uri="{C3380CC4-5D6E-409C-BE32-E72D297353CC}">
              <c16:uniqueId val="{00000002-4751-43AF-97B6-2C923EE209EE}"/>
            </c:ext>
          </c:extLst>
        </c:ser>
        <c:ser>
          <c:idx val="3"/>
          <c:order val="3"/>
          <c:tx>
            <c:strRef>
              <c:f>Sheet1!$E$1</c:f>
              <c:strCache>
                <c:ptCount val="1"/>
                <c:pt idx="0">
                  <c:v>Pavement - Total</c:v>
                </c:pt>
              </c:strCache>
            </c:strRef>
          </c:tx>
          <c:spPr>
            <a:solidFill>
              <a:schemeClr val="accent2">
                <a:lumMod val="60000"/>
              </a:schemeClr>
            </a:solidFill>
            <a:ln>
              <a:noFill/>
            </a:ln>
            <a:effectLst/>
          </c:spPr>
          <c:invertIfNegative val="0"/>
          <c:cat>
            <c:strRef>
              <c:f>Sheet1!$A$2:$A$3</c:f>
              <c:strCache>
                <c:ptCount val="2"/>
                <c:pt idx="0">
                  <c:v>EPD</c:v>
                </c:pt>
                <c:pt idx="1">
                  <c:v>PCR</c:v>
                </c:pt>
              </c:strCache>
            </c:strRef>
          </c:cat>
          <c:val>
            <c:numRef>
              <c:f>Sheet1!$E$2:$E$3</c:f>
              <c:numCache>
                <c:formatCode>General</c:formatCode>
                <c:ptCount val="2"/>
                <c:pt idx="0">
                  <c:v>30</c:v>
                </c:pt>
                <c:pt idx="1">
                  <c:v>14</c:v>
                </c:pt>
              </c:numCache>
            </c:numRef>
          </c:val>
          <c:extLst>
            <c:ext xmlns:c16="http://schemas.microsoft.com/office/drawing/2014/chart" uri="{C3380CC4-5D6E-409C-BE32-E72D297353CC}">
              <c16:uniqueId val="{00000003-4751-43AF-97B6-2C923EE209EE}"/>
            </c:ext>
          </c:extLst>
        </c:ser>
        <c:dLbls>
          <c:showLegendKey val="0"/>
          <c:showVal val="0"/>
          <c:showCatName val="0"/>
          <c:showSerName val="0"/>
          <c:showPercent val="0"/>
          <c:showBubbleSize val="0"/>
        </c:dLbls>
        <c:gapWidth val="55"/>
        <c:overlap val="100"/>
        <c:axId val="-1571648512"/>
        <c:axId val="-1571646224"/>
      </c:barChart>
      <c:catAx>
        <c:axId val="-157164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Times New Roman" charset="0"/>
                <a:cs typeface="Times New Roman" charset="0"/>
              </a:defRPr>
            </a:pPr>
            <a:endParaRPr lang="en-US"/>
          </a:p>
        </c:txPr>
        <c:crossAx val="-1571646224"/>
        <c:crosses val="autoZero"/>
        <c:auto val="1"/>
        <c:lblAlgn val="ctr"/>
        <c:lblOffset val="100"/>
        <c:noMultiLvlLbl val="0"/>
      </c:catAx>
      <c:valAx>
        <c:axId val="-1571646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Times New Roman" charset="0"/>
                <a:cs typeface="Times New Roman" charset="0"/>
              </a:defRPr>
            </a:pPr>
            <a:endParaRPr lang="en-US"/>
          </a:p>
        </c:txPr>
        <c:crossAx val="-15716485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ysClr val="windowText" lastClr="000000"/>
                </a:solidFill>
                <a:latin typeface="Times New Roman" charset="0"/>
                <a:ea typeface="Times New Roman" charset="0"/>
                <a:cs typeface="Times New Roman" charset="0"/>
              </a:defRPr>
            </a:pPr>
            <a:endParaRPr lang="en-US"/>
          </a:p>
        </c:txPr>
      </c:dTable>
      <c:spPr>
        <a:noFill/>
        <a:ln>
          <a:noFill/>
        </a:ln>
        <a:effectLst/>
      </c:spPr>
    </c:plotArea>
    <c:plotVisOnly val="1"/>
    <c:dispBlanksAs val="gap"/>
    <c:showDLblsOverMax val="0"/>
  </c:chart>
  <c:spPr>
    <a:noFill/>
    <a:ln>
      <a:noFill/>
    </a:ln>
    <a:effectLst/>
  </c:spPr>
  <c:txPr>
    <a:bodyPr/>
    <a:lstStyle/>
    <a:p>
      <a:pPr>
        <a:defRPr sz="1200">
          <a:solidFill>
            <a:sysClr val="windowText" lastClr="000000"/>
          </a:solidFill>
          <a:latin typeface="Times New Roman" charset="0"/>
          <a:ea typeface="Times New Roman" charset="0"/>
          <a:cs typeface="Times New Roman"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image" Target="../media/image8.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image" Target="../media/image8.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9CEC5-C91A-4548-BB79-2569F03A2475}" type="doc">
      <dgm:prSet loTypeId="urn:microsoft.com/office/officeart/2005/8/layout/vList3" loCatId="" qsTypeId="urn:microsoft.com/office/officeart/2005/8/quickstyle/simple4" qsCatId="simple" csTypeId="urn:microsoft.com/office/officeart/2005/8/colors/colorful1" csCatId="colorful" phldr="1"/>
      <dgm:spPr/>
    </dgm:pt>
    <dgm:pt modelId="{21FECFF6-BE96-764A-866F-ECE65C07A6E1}">
      <dgm:prSet phldrT="[Text]" custT="1"/>
      <dgm:spPr>
        <a:solidFill>
          <a:schemeClr val="accent2">
            <a:lumMod val="60000"/>
            <a:lumOff val="40000"/>
          </a:schemeClr>
        </a:solidFill>
      </dgm:spPr>
      <dgm:t>
        <a:bodyPr/>
        <a:lstStyle/>
        <a:p>
          <a:r>
            <a:rPr lang="en-US" sz="1500" dirty="0">
              <a:solidFill>
                <a:schemeClr val="tx1"/>
              </a:solidFill>
            </a:rPr>
            <a:t>In Athena Impact Estimator (Athena Institute 2014), it is reported that “embodied primary energy includes all energy, direct and indirect, used to transform or transport raw materials into products and buildings, including inherent energy contained in raw or feedstock materials that are also used as common energy sources.”</a:t>
          </a:r>
        </a:p>
      </dgm:t>
    </dgm:pt>
    <dgm:pt modelId="{83D8AD93-359D-7E4A-BE2C-7BD8AFADB702}" type="parTrans" cxnId="{983F73F7-9625-6D44-A73C-39BA23287BA3}">
      <dgm:prSet/>
      <dgm:spPr/>
      <dgm:t>
        <a:bodyPr/>
        <a:lstStyle/>
        <a:p>
          <a:endParaRPr lang="en-US">
            <a:solidFill>
              <a:schemeClr val="tx1"/>
            </a:solidFill>
          </a:endParaRPr>
        </a:p>
      </dgm:t>
    </dgm:pt>
    <dgm:pt modelId="{DC71BDEB-0E15-7248-B291-CFFE75692F31}" type="sibTrans" cxnId="{983F73F7-9625-6D44-A73C-39BA23287BA3}">
      <dgm:prSet/>
      <dgm:spPr/>
      <dgm:t>
        <a:bodyPr/>
        <a:lstStyle/>
        <a:p>
          <a:endParaRPr lang="en-US">
            <a:solidFill>
              <a:schemeClr val="tx1"/>
            </a:solidFill>
          </a:endParaRPr>
        </a:p>
      </dgm:t>
    </dgm:pt>
    <dgm:pt modelId="{B138EBDB-124C-A449-8C7A-AF0C0AD6E41D}">
      <dgm:prSet phldrT="[Text]" custT="1"/>
      <dgm:spPr>
        <a:solidFill>
          <a:schemeClr val="accent3">
            <a:lumMod val="60000"/>
            <a:lumOff val="40000"/>
          </a:schemeClr>
        </a:solidFill>
      </dgm:spPr>
      <dgm:t>
        <a:bodyPr/>
        <a:lstStyle/>
        <a:p>
          <a:r>
            <a:rPr lang="en-US" sz="1500" dirty="0">
              <a:solidFill>
                <a:schemeClr val="tx1"/>
              </a:solidFill>
            </a:rPr>
            <a:t>BEES (Building for Environmental and Economic Sustainability) (</a:t>
          </a:r>
          <a:r>
            <a:rPr lang="en-US" sz="1500" dirty="0" err="1">
              <a:solidFill>
                <a:schemeClr val="tx1"/>
              </a:solidFill>
            </a:rPr>
            <a:t>Lippiatt</a:t>
          </a:r>
          <a:r>
            <a:rPr lang="en-US" sz="1500" dirty="0">
              <a:solidFill>
                <a:schemeClr val="tx1"/>
              </a:solidFill>
            </a:rPr>
            <a:t> 2007) tool defines feedstock energy as “the energy content of fuel resources extracted from the earth, while fuel energy is the amount of energy that is released when fuels are burned”. </a:t>
          </a:r>
        </a:p>
      </dgm:t>
    </dgm:pt>
    <dgm:pt modelId="{AA10D90C-FBC8-F84D-A25E-71FB21AB89D6}" type="parTrans" cxnId="{77DE6991-3DFF-004D-A77E-CACAA1A2C2BA}">
      <dgm:prSet/>
      <dgm:spPr/>
      <dgm:t>
        <a:bodyPr/>
        <a:lstStyle/>
        <a:p>
          <a:endParaRPr lang="en-US">
            <a:solidFill>
              <a:schemeClr val="tx1"/>
            </a:solidFill>
          </a:endParaRPr>
        </a:p>
      </dgm:t>
    </dgm:pt>
    <dgm:pt modelId="{12EC8BAA-1BAA-7C42-81B5-8CC6C6A9E7A1}" type="sibTrans" cxnId="{77DE6991-3DFF-004D-A77E-CACAA1A2C2BA}">
      <dgm:prSet/>
      <dgm:spPr/>
      <dgm:t>
        <a:bodyPr/>
        <a:lstStyle/>
        <a:p>
          <a:endParaRPr lang="en-US">
            <a:solidFill>
              <a:schemeClr val="tx1"/>
            </a:solidFill>
          </a:endParaRPr>
        </a:p>
      </dgm:t>
    </dgm:pt>
    <dgm:pt modelId="{129D4C0B-6F92-EA44-A998-17B57BD38C46}">
      <dgm:prSet phldrT="[Text]" custT="1"/>
      <dgm:spPr>
        <a:solidFill>
          <a:schemeClr val="accent4">
            <a:lumMod val="60000"/>
            <a:lumOff val="40000"/>
          </a:schemeClr>
        </a:solidFill>
      </dgm:spPr>
      <dgm:t>
        <a:bodyPr/>
        <a:lstStyle/>
        <a:p>
          <a:r>
            <a:rPr lang="en-US" sz="1500" dirty="0">
              <a:solidFill>
                <a:schemeClr val="tx1"/>
              </a:solidFill>
            </a:rPr>
            <a:t>BIRDS (Building Industry Reporting and Design for Sustainability) (</a:t>
          </a:r>
          <a:r>
            <a:rPr lang="en-US" sz="1500" dirty="0" err="1">
              <a:solidFill>
                <a:schemeClr val="tx1"/>
              </a:solidFill>
            </a:rPr>
            <a:t>Kneifel</a:t>
          </a:r>
          <a:r>
            <a:rPr lang="en-US" sz="1500" dirty="0">
              <a:solidFill>
                <a:schemeClr val="tx1"/>
              </a:solidFill>
            </a:rPr>
            <a:t> 2015) tool defines primary energy consumption as “fossil fuel depletion when fossil fuel resources are consumed at rates faster than nature renews them”. The primary energy consumption is used to calculate the resource depletion (kWh).</a:t>
          </a:r>
        </a:p>
      </dgm:t>
    </dgm:pt>
    <dgm:pt modelId="{B2BB9B4F-4875-0146-BF63-B31D5A70A515}" type="parTrans" cxnId="{F6162779-6BB4-134E-8773-C4EEF811CF42}">
      <dgm:prSet/>
      <dgm:spPr/>
      <dgm:t>
        <a:bodyPr/>
        <a:lstStyle/>
        <a:p>
          <a:endParaRPr lang="en-US">
            <a:solidFill>
              <a:schemeClr val="tx1"/>
            </a:solidFill>
          </a:endParaRPr>
        </a:p>
      </dgm:t>
    </dgm:pt>
    <dgm:pt modelId="{7DE973F4-19CB-E647-90BF-8AAE79E420AD}" type="sibTrans" cxnId="{F6162779-6BB4-134E-8773-C4EEF811CF42}">
      <dgm:prSet/>
      <dgm:spPr/>
      <dgm:t>
        <a:bodyPr/>
        <a:lstStyle/>
        <a:p>
          <a:endParaRPr lang="en-US">
            <a:solidFill>
              <a:schemeClr val="tx1"/>
            </a:solidFill>
          </a:endParaRPr>
        </a:p>
      </dgm:t>
    </dgm:pt>
    <dgm:pt modelId="{68662944-F7B2-0D4E-9448-E19DA672B682}">
      <dgm:prSet custT="1"/>
      <dgm:spPr>
        <a:solidFill>
          <a:schemeClr val="accent5">
            <a:lumMod val="60000"/>
            <a:lumOff val="40000"/>
          </a:schemeClr>
        </a:solidFill>
      </dgm:spPr>
      <dgm:t>
        <a:bodyPr/>
        <a:lstStyle/>
        <a:p>
          <a:r>
            <a:rPr lang="en-US" sz="1500" dirty="0" err="1">
              <a:solidFill>
                <a:schemeClr val="tx1"/>
              </a:solidFill>
            </a:rPr>
            <a:t>GaBi</a:t>
          </a:r>
          <a:r>
            <a:rPr lang="en-US" sz="1500" dirty="0">
              <a:solidFill>
                <a:schemeClr val="tx1"/>
              </a:solidFill>
            </a:rPr>
            <a:t> (</a:t>
          </a:r>
          <a:r>
            <a:rPr lang="en-US" sz="1500" dirty="0" err="1">
              <a:solidFill>
                <a:schemeClr val="tx1"/>
              </a:solidFill>
            </a:rPr>
            <a:t>Ganzheitliche</a:t>
          </a:r>
          <a:r>
            <a:rPr lang="en-US" sz="1500" dirty="0">
              <a:solidFill>
                <a:schemeClr val="tx1"/>
              </a:solidFill>
            </a:rPr>
            <a:t> </a:t>
          </a:r>
          <a:r>
            <a:rPr lang="en-US" sz="1500" dirty="0" err="1">
              <a:solidFill>
                <a:schemeClr val="tx1"/>
              </a:solidFill>
            </a:rPr>
            <a:t>Bilanz</a:t>
          </a:r>
          <a:r>
            <a:rPr lang="en-US" sz="1500" dirty="0">
              <a:solidFill>
                <a:schemeClr val="tx1"/>
              </a:solidFill>
            </a:rPr>
            <a:t>) (PE International 2012) uses a set of six indicators for primary energy consumption. (1) primary energy demand from renewable and non-renewable resources (both gross and net calorific value), (2) primary energy from non-renewable resources (both gross and net calorific value), (3) primary energy from renewable resources (both gross and net calorific value). </a:t>
          </a:r>
        </a:p>
      </dgm:t>
    </dgm:pt>
    <dgm:pt modelId="{BE5EFE49-3D3C-8E4B-8B49-46A8F58E0915}" type="parTrans" cxnId="{B00F3B6F-1E57-2A49-BF14-58033BE7929D}">
      <dgm:prSet/>
      <dgm:spPr/>
      <dgm:t>
        <a:bodyPr/>
        <a:lstStyle/>
        <a:p>
          <a:endParaRPr lang="en-US">
            <a:solidFill>
              <a:schemeClr val="tx1"/>
            </a:solidFill>
          </a:endParaRPr>
        </a:p>
      </dgm:t>
    </dgm:pt>
    <dgm:pt modelId="{A4ED9449-97D6-E641-9164-32E3E35BB2A4}" type="sibTrans" cxnId="{B00F3B6F-1E57-2A49-BF14-58033BE7929D}">
      <dgm:prSet/>
      <dgm:spPr/>
      <dgm:t>
        <a:bodyPr/>
        <a:lstStyle/>
        <a:p>
          <a:endParaRPr lang="en-US">
            <a:solidFill>
              <a:schemeClr val="tx1"/>
            </a:solidFill>
          </a:endParaRPr>
        </a:p>
      </dgm:t>
    </dgm:pt>
    <dgm:pt modelId="{F8F0F3B1-A339-3647-BBA7-9680C12F0479}">
      <dgm:prSet custT="1"/>
      <dgm:spPr>
        <a:solidFill>
          <a:schemeClr val="accent6">
            <a:lumMod val="60000"/>
            <a:lumOff val="40000"/>
          </a:schemeClr>
        </a:solidFill>
      </dgm:spPr>
      <dgm:t>
        <a:bodyPr/>
        <a:lstStyle/>
        <a:p>
          <a:r>
            <a:rPr lang="en-US" sz="1500" dirty="0" err="1">
              <a:solidFill>
                <a:schemeClr val="tx1"/>
              </a:solidFill>
            </a:rPr>
            <a:t>SimaPro</a:t>
          </a:r>
          <a:r>
            <a:rPr lang="en-US" sz="1500" dirty="0">
              <a:solidFill>
                <a:schemeClr val="tx1"/>
              </a:solidFill>
            </a:rPr>
            <a:t> (</a:t>
          </a:r>
          <a:r>
            <a:rPr lang="en-US" sz="1500" dirty="0" err="1">
              <a:solidFill>
                <a:schemeClr val="tx1"/>
              </a:solidFill>
            </a:rPr>
            <a:t>PRé</a:t>
          </a:r>
          <a:r>
            <a:rPr lang="en-US" sz="1500" dirty="0">
              <a:solidFill>
                <a:schemeClr val="tx1"/>
              </a:solidFill>
            </a:rPr>
            <a:t> 2016) uses two different energy expressions: (1) Cumulative Energy Demand (CED), and (2) Cumulative Exergy Demand (</a:t>
          </a:r>
          <a:r>
            <a:rPr lang="en-US" sz="1500" dirty="0" err="1">
              <a:solidFill>
                <a:schemeClr val="tx1"/>
              </a:solidFill>
            </a:rPr>
            <a:t>CExD</a:t>
          </a:r>
          <a:r>
            <a:rPr lang="en-US" sz="1500" dirty="0">
              <a:solidFill>
                <a:schemeClr val="tx1"/>
              </a:solidFill>
            </a:rPr>
            <a:t>). In </a:t>
          </a:r>
          <a:r>
            <a:rPr lang="en-US" sz="1500" dirty="0" err="1">
              <a:solidFill>
                <a:schemeClr val="tx1"/>
              </a:solidFill>
            </a:rPr>
            <a:t>CExD</a:t>
          </a:r>
          <a:r>
            <a:rPr lang="en-US" sz="1500" dirty="0">
              <a:solidFill>
                <a:schemeClr val="tx1"/>
              </a:solidFill>
            </a:rPr>
            <a:t>, 10 different impact categories are presented including “non-renewable primary energy” which may be considered as feedstock energy.  </a:t>
          </a:r>
        </a:p>
      </dgm:t>
    </dgm:pt>
    <dgm:pt modelId="{EBE5F8C3-3F9C-3346-AD86-1E9445456C53}" type="parTrans" cxnId="{F19D1764-48C2-244C-922A-13331B68F377}">
      <dgm:prSet/>
      <dgm:spPr/>
      <dgm:t>
        <a:bodyPr/>
        <a:lstStyle/>
        <a:p>
          <a:endParaRPr lang="en-US">
            <a:solidFill>
              <a:schemeClr val="tx1"/>
            </a:solidFill>
          </a:endParaRPr>
        </a:p>
      </dgm:t>
    </dgm:pt>
    <dgm:pt modelId="{C9E34253-890B-7C4C-8A47-5573EC0E99A5}" type="sibTrans" cxnId="{F19D1764-48C2-244C-922A-13331B68F377}">
      <dgm:prSet/>
      <dgm:spPr/>
      <dgm:t>
        <a:bodyPr/>
        <a:lstStyle/>
        <a:p>
          <a:endParaRPr lang="en-US">
            <a:solidFill>
              <a:schemeClr val="tx1"/>
            </a:solidFill>
          </a:endParaRPr>
        </a:p>
      </dgm:t>
    </dgm:pt>
    <dgm:pt modelId="{BE2C6022-36F6-D04D-9ED8-FA0D67E89163}" type="pres">
      <dgm:prSet presAssocID="{2249CEC5-C91A-4548-BB79-2569F03A2475}" presName="linearFlow" presStyleCnt="0">
        <dgm:presLayoutVars>
          <dgm:dir/>
          <dgm:resizeHandles val="exact"/>
        </dgm:presLayoutVars>
      </dgm:prSet>
      <dgm:spPr/>
    </dgm:pt>
    <dgm:pt modelId="{DE7D6918-59A7-4449-B041-4F54368712B3}" type="pres">
      <dgm:prSet presAssocID="{21FECFF6-BE96-764A-866F-ECE65C07A6E1}" presName="composite" presStyleCnt="0"/>
      <dgm:spPr/>
    </dgm:pt>
    <dgm:pt modelId="{5F662370-FA13-8A4C-A883-E98EB525FB46}" type="pres">
      <dgm:prSet presAssocID="{21FECFF6-BE96-764A-866F-ECE65C07A6E1}" presName="imgShp" presStyleLbl="fgImgPlace1" presStyleIdx="0" presStyleCnt="5" custScaleX="239177" custScaleY="194497" custLinFactX="-80621" custLinFactNeighborX="-100000" custLinFactNeighborY="-6515"/>
      <dgm:spPr>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dgm:spPr>
    </dgm:pt>
    <dgm:pt modelId="{6956845A-E309-D94C-AC59-758E009BED2D}" type="pres">
      <dgm:prSet presAssocID="{21FECFF6-BE96-764A-866F-ECE65C07A6E1}" presName="txShp" presStyleLbl="node1" presStyleIdx="0" presStyleCnt="5" custScaleX="109442" custScaleY="206487">
        <dgm:presLayoutVars>
          <dgm:bulletEnabled val="1"/>
        </dgm:presLayoutVars>
      </dgm:prSet>
      <dgm:spPr/>
    </dgm:pt>
    <dgm:pt modelId="{62A334D0-0A4D-3C4B-B6DA-62C1A0A6D4AE}" type="pres">
      <dgm:prSet presAssocID="{DC71BDEB-0E15-7248-B291-CFFE75692F31}" presName="spacing" presStyleCnt="0"/>
      <dgm:spPr/>
    </dgm:pt>
    <dgm:pt modelId="{3576A7C0-0A93-4544-A591-4CAFBEFFF6DF}" type="pres">
      <dgm:prSet presAssocID="{B138EBDB-124C-A449-8C7A-AF0C0AD6E41D}" presName="composite" presStyleCnt="0"/>
      <dgm:spPr/>
    </dgm:pt>
    <dgm:pt modelId="{2411DC9F-DE26-584E-85B5-14E989635FC0}" type="pres">
      <dgm:prSet presAssocID="{B138EBDB-124C-A449-8C7A-AF0C0AD6E41D}" presName="imgShp" presStyleLbl="fgImgPlace1" presStyleIdx="1" presStyleCnt="5" custScaleX="239177" custScaleY="194497" custLinFactX="-80621" custLinFactNeighborX="-100000" custLinFactNeighborY="-7082"/>
      <dgm:spPr>
        <a:blipFill>
          <a:blip xmlns:r="http://schemas.openxmlformats.org/officeDocument/2006/relationships"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t="-9000" b="-9000"/>
          </a:stretch>
        </a:blipFill>
      </dgm:spPr>
    </dgm:pt>
    <dgm:pt modelId="{A038A15B-AE48-1C45-8743-AE8954CD62BB}" type="pres">
      <dgm:prSet presAssocID="{B138EBDB-124C-A449-8C7A-AF0C0AD6E41D}" presName="txShp" presStyleLbl="node1" presStyleIdx="1" presStyleCnt="5" custScaleX="109442" custScaleY="206487">
        <dgm:presLayoutVars>
          <dgm:bulletEnabled val="1"/>
        </dgm:presLayoutVars>
      </dgm:prSet>
      <dgm:spPr/>
    </dgm:pt>
    <dgm:pt modelId="{674E1406-3DC8-0940-B094-7EC9D221E392}" type="pres">
      <dgm:prSet presAssocID="{12EC8BAA-1BAA-7C42-81B5-8CC6C6A9E7A1}" presName="spacing" presStyleCnt="0"/>
      <dgm:spPr/>
    </dgm:pt>
    <dgm:pt modelId="{CB681450-9F75-274D-98BD-5028B1337FDF}" type="pres">
      <dgm:prSet presAssocID="{129D4C0B-6F92-EA44-A998-17B57BD38C46}" presName="composite" presStyleCnt="0"/>
      <dgm:spPr/>
    </dgm:pt>
    <dgm:pt modelId="{A22E3760-5489-2C47-BFBB-36CA65427F0A}" type="pres">
      <dgm:prSet presAssocID="{129D4C0B-6F92-EA44-A998-17B57BD38C46}" presName="imgShp" presStyleLbl="fgImgPlace1" presStyleIdx="2" presStyleCnt="5" custScaleX="239177" custScaleY="194497" custLinFactX="-80621" custLinFactNeighborX="-100000" custLinFactNeighborY="-7082"/>
      <dgm:spPr>
        <a:blipFill>
          <a:blip xmlns:r="http://schemas.openxmlformats.org/officeDocument/2006/relationships" r:embed="rId4">
            <a:extLst>
              <a:ext uri="{28A0092B-C50C-407E-A947-70E740481C1C}">
                <a14:useLocalDpi xmlns:a14="http://schemas.microsoft.com/office/drawing/2010/main" val="0"/>
              </a:ext>
            </a:extLst>
          </a:blip>
          <a:srcRect/>
          <a:stretch>
            <a:fillRect t="-46000" b="-46000"/>
          </a:stretch>
        </a:blipFill>
      </dgm:spPr>
    </dgm:pt>
    <dgm:pt modelId="{CA2F37D6-F26C-FE42-AE4B-B6E19A7F85EB}" type="pres">
      <dgm:prSet presAssocID="{129D4C0B-6F92-EA44-A998-17B57BD38C46}" presName="txShp" presStyleLbl="node1" presStyleIdx="2" presStyleCnt="5" custScaleX="109442" custScaleY="206487">
        <dgm:presLayoutVars>
          <dgm:bulletEnabled val="1"/>
        </dgm:presLayoutVars>
      </dgm:prSet>
      <dgm:spPr/>
    </dgm:pt>
    <dgm:pt modelId="{B6788740-C67B-E449-9821-96440EBBD0B4}" type="pres">
      <dgm:prSet presAssocID="{7DE973F4-19CB-E647-90BF-8AAE79E420AD}" presName="spacing" presStyleCnt="0"/>
      <dgm:spPr/>
    </dgm:pt>
    <dgm:pt modelId="{508E2BB3-5C56-264B-876E-AEB3FC4F8419}" type="pres">
      <dgm:prSet presAssocID="{68662944-F7B2-0D4E-9448-E19DA672B682}" presName="composite" presStyleCnt="0"/>
      <dgm:spPr/>
    </dgm:pt>
    <dgm:pt modelId="{88A4EF51-7317-124D-8BC2-02FED9B5532B}" type="pres">
      <dgm:prSet presAssocID="{68662944-F7B2-0D4E-9448-E19DA672B682}" presName="imgShp" presStyleLbl="fgImgPlace1" presStyleIdx="3" presStyleCnt="5" custScaleX="239177" custScaleY="194497" custLinFactX="-80621" custLinFactNeighborX="-100000" custLinFactNeighborY="-7082"/>
      <dgm:spPr>
        <a:blipFill>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dgm:spPr>
    </dgm:pt>
    <dgm:pt modelId="{699218DA-3B99-DA49-8740-9E71D38942E2}" type="pres">
      <dgm:prSet presAssocID="{68662944-F7B2-0D4E-9448-E19DA672B682}" presName="txShp" presStyleLbl="node1" presStyleIdx="3" presStyleCnt="5" custScaleX="109442" custScaleY="206487">
        <dgm:presLayoutVars>
          <dgm:bulletEnabled val="1"/>
        </dgm:presLayoutVars>
      </dgm:prSet>
      <dgm:spPr/>
    </dgm:pt>
    <dgm:pt modelId="{79DAEB16-419D-904D-9FBC-F469492CA63E}" type="pres">
      <dgm:prSet presAssocID="{A4ED9449-97D6-E641-9164-32E3E35BB2A4}" presName="spacing" presStyleCnt="0"/>
      <dgm:spPr/>
    </dgm:pt>
    <dgm:pt modelId="{A627BE7F-57CC-2540-AEAC-1029DF8CA626}" type="pres">
      <dgm:prSet presAssocID="{F8F0F3B1-A339-3647-BBA7-9680C12F0479}" presName="composite" presStyleCnt="0"/>
      <dgm:spPr/>
    </dgm:pt>
    <dgm:pt modelId="{890BC434-96AF-7141-8414-1C82087E8429}" type="pres">
      <dgm:prSet presAssocID="{F8F0F3B1-A339-3647-BBA7-9680C12F0479}" presName="imgShp" presStyleLbl="fgImgPlace1" presStyleIdx="4" presStyleCnt="5" custScaleX="239177" custScaleY="194497" custLinFactX="-80621" custLinFactNeighborX="-100000" custLinFactNeighborY="-7082"/>
      <dgm:spPr>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dgm:spPr>
    </dgm:pt>
    <dgm:pt modelId="{F79BF8A7-87F9-E54A-BE65-369068341B13}" type="pres">
      <dgm:prSet presAssocID="{F8F0F3B1-A339-3647-BBA7-9680C12F0479}" presName="txShp" presStyleLbl="node1" presStyleIdx="4" presStyleCnt="5" custScaleX="109442" custScaleY="206487">
        <dgm:presLayoutVars>
          <dgm:bulletEnabled val="1"/>
        </dgm:presLayoutVars>
      </dgm:prSet>
      <dgm:spPr/>
    </dgm:pt>
  </dgm:ptLst>
  <dgm:cxnLst>
    <dgm:cxn modelId="{C9850508-8309-1541-90C9-8166E8D4EE29}" type="presOf" srcId="{2249CEC5-C91A-4548-BB79-2569F03A2475}" destId="{BE2C6022-36F6-D04D-9ED8-FA0D67E89163}" srcOrd="0" destOrd="0" presId="urn:microsoft.com/office/officeart/2005/8/layout/vList3"/>
    <dgm:cxn modelId="{CA81E50B-9F91-1643-94FD-7885BB660829}" type="presOf" srcId="{B138EBDB-124C-A449-8C7A-AF0C0AD6E41D}" destId="{A038A15B-AE48-1C45-8743-AE8954CD62BB}" srcOrd="0" destOrd="0" presId="urn:microsoft.com/office/officeart/2005/8/layout/vList3"/>
    <dgm:cxn modelId="{3245CD31-B17E-9842-85FC-B6DAB7855AEA}" type="presOf" srcId="{F8F0F3B1-A339-3647-BBA7-9680C12F0479}" destId="{F79BF8A7-87F9-E54A-BE65-369068341B13}" srcOrd="0" destOrd="0" presId="urn:microsoft.com/office/officeart/2005/8/layout/vList3"/>
    <dgm:cxn modelId="{F19D1764-48C2-244C-922A-13331B68F377}" srcId="{2249CEC5-C91A-4548-BB79-2569F03A2475}" destId="{F8F0F3B1-A339-3647-BBA7-9680C12F0479}" srcOrd="4" destOrd="0" parTransId="{EBE5F8C3-3F9C-3346-AD86-1E9445456C53}" sibTransId="{C9E34253-890B-7C4C-8A47-5573EC0E99A5}"/>
    <dgm:cxn modelId="{B00F3B6F-1E57-2A49-BF14-58033BE7929D}" srcId="{2249CEC5-C91A-4548-BB79-2569F03A2475}" destId="{68662944-F7B2-0D4E-9448-E19DA672B682}" srcOrd="3" destOrd="0" parTransId="{BE5EFE49-3D3C-8E4B-8B49-46A8F58E0915}" sibTransId="{A4ED9449-97D6-E641-9164-32E3E35BB2A4}"/>
    <dgm:cxn modelId="{FB798D70-11F9-1D4D-8DAC-15121BA74D71}" type="presOf" srcId="{129D4C0B-6F92-EA44-A998-17B57BD38C46}" destId="{CA2F37D6-F26C-FE42-AE4B-B6E19A7F85EB}" srcOrd="0" destOrd="0" presId="urn:microsoft.com/office/officeart/2005/8/layout/vList3"/>
    <dgm:cxn modelId="{F6162779-6BB4-134E-8773-C4EEF811CF42}" srcId="{2249CEC5-C91A-4548-BB79-2569F03A2475}" destId="{129D4C0B-6F92-EA44-A998-17B57BD38C46}" srcOrd="2" destOrd="0" parTransId="{B2BB9B4F-4875-0146-BF63-B31D5A70A515}" sibTransId="{7DE973F4-19CB-E647-90BF-8AAE79E420AD}"/>
    <dgm:cxn modelId="{77DE6991-3DFF-004D-A77E-CACAA1A2C2BA}" srcId="{2249CEC5-C91A-4548-BB79-2569F03A2475}" destId="{B138EBDB-124C-A449-8C7A-AF0C0AD6E41D}" srcOrd="1" destOrd="0" parTransId="{AA10D90C-FBC8-F84D-A25E-71FB21AB89D6}" sibTransId="{12EC8BAA-1BAA-7C42-81B5-8CC6C6A9E7A1}"/>
    <dgm:cxn modelId="{6A24DA94-EC5B-4F4F-A744-A9598ABFA50E}" type="presOf" srcId="{68662944-F7B2-0D4E-9448-E19DA672B682}" destId="{699218DA-3B99-DA49-8740-9E71D38942E2}" srcOrd="0" destOrd="0" presId="urn:microsoft.com/office/officeart/2005/8/layout/vList3"/>
    <dgm:cxn modelId="{F00FB2E4-CF54-C847-B67F-E590BE4DFEDF}" type="presOf" srcId="{21FECFF6-BE96-764A-866F-ECE65C07A6E1}" destId="{6956845A-E309-D94C-AC59-758E009BED2D}" srcOrd="0" destOrd="0" presId="urn:microsoft.com/office/officeart/2005/8/layout/vList3"/>
    <dgm:cxn modelId="{983F73F7-9625-6D44-A73C-39BA23287BA3}" srcId="{2249CEC5-C91A-4548-BB79-2569F03A2475}" destId="{21FECFF6-BE96-764A-866F-ECE65C07A6E1}" srcOrd="0" destOrd="0" parTransId="{83D8AD93-359D-7E4A-BE2C-7BD8AFADB702}" sibTransId="{DC71BDEB-0E15-7248-B291-CFFE75692F31}"/>
    <dgm:cxn modelId="{D35CA9C2-89C9-9842-8DB3-3AF2A21BFCBA}" type="presParOf" srcId="{BE2C6022-36F6-D04D-9ED8-FA0D67E89163}" destId="{DE7D6918-59A7-4449-B041-4F54368712B3}" srcOrd="0" destOrd="0" presId="urn:microsoft.com/office/officeart/2005/8/layout/vList3"/>
    <dgm:cxn modelId="{92DC007E-5EB5-DE4D-AF62-F620912CCFB1}" type="presParOf" srcId="{DE7D6918-59A7-4449-B041-4F54368712B3}" destId="{5F662370-FA13-8A4C-A883-E98EB525FB46}" srcOrd="0" destOrd="0" presId="urn:microsoft.com/office/officeart/2005/8/layout/vList3"/>
    <dgm:cxn modelId="{012880B7-4E09-8D46-A000-4C5A5F8236D9}" type="presParOf" srcId="{DE7D6918-59A7-4449-B041-4F54368712B3}" destId="{6956845A-E309-D94C-AC59-758E009BED2D}" srcOrd="1" destOrd="0" presId="urn:microsoft.com/office/officeart/2005/8/layout/vList3"/>
    <dgm:cxn modelId="{F1D8E76B-48BE-FF4B-AD55-2AFAC24A781B}" type="presParOf" srcId="{BE2C6022-36F6-D04D-9ED8-FA0D67E89163}" destId="{62A334D0-0A4D-3C4B-B6DA-62C1A0A6D4AE}" srcOrd="1" destOrd="0" presId="urn:microsoft.com/office/officeart/2005/8/layout/vList3"/>
    <dgm:cxn modelId="{F52CF747-5B5E-9441-B936-5E347A040590}" type="presParOf" srcId="{BE2C6022-36F6-D04D-9ED8-FA0D67E89163}" destId="{3576A7C0-0A93-4544-A591-4CAFBEFFF6DF}" srcOrd="2" destOrd="0" presId="urn:microsoft.com/office/officeart/2005/8/layout/vList3"/>
    <dgm:cxn modelId="{472A040A-18F7-5342-9A0F-12CDEE5167D6}" type="presParOf" srcId="{3576A7C0-0A93-4544-A591-4CAFBEFFF6DF}" destId="{2411DC9F-DE26-584E-85B5-14E989635FC0}" srcOrd="0" destOrd="0" presId="urn:microsoft.com/office/officeart/2005/8/layout/vList3"/>
    <dgm:cxn modelId="{E60205A9-C592-5C4C-B4E5-9524521C0049}" type="presParOf" srcId="{3576A7C0-0A93-4544-A591-4CAFBEFFF6DF}" destId="{A038A15B-AE48-1C45-8743-AE8954CD62BB}" srcOrd="1" destOrd="0" presId="urn:microsoft.com/office/officeart/2005/8/layout/vList3"/>
    <dgm:cxn modelId="{9C570E04-8845-E843-B4BE-7A4C8F6A489B}" type="presParOf" srcId="{BE2C6022-36F6-D04D-9ED8-FA0D67E89163}" destId="{674E1406-3DC8-0940-B094-7EC9D221E392}" srcOrd="3" destOrd="0" presId="urn:microsoft.com/office/officeart/2005/8/layout/vList3"/>
    <dgm:cxn modelId="{87CE2298-AF0D-C847-A3C9-6FB2829FDAA9}" type="presParOf" srcId="{BE2C6022-36F6-D04D-9ED8-FA0D67E89163}" destId="{CB681450-9F75-274D-98BD-5028B1337FDF}" srcOrd="4" destOrd="0" presId="urn:microsoft.com/office/officeart/2005/8/layout/vList3"/>
    <dgm:cxn modelId="{4366F434-30FB-7643-AD1C-71841CB87C5B}" type="presParOf" srcId="{CB681450-9F75-274D-98BD-5028B1337FDF}" destId="{A22E3760-5489-2C47-BFBB-36CA65427F0A}" srcOrd="0" destOrd="0" presId="urn:microsoft.com/office/officeart/2005/8/layout/vList3"/>
    <dgm:cxn modelId="{F0EF4E77-2012-C840-B0A6-DB6ACCBBAC31}" type="presParOf" srcId="{CB681450-9F75-274D-98BD-5028B1337FDF}" destId="{CA2F37D6-F26C-FE42-AE4B-B6E19A7F85EB}" srcOrd="1" destOrd="0" presId="urn:microsoft.com/office/officeart/2005/8/layout/vList3"/>
    <dgm:cxn modelId="{A25F9178-21F5-0B42-97C3-B9DAF1B6092E}" type="presParOf" srcId="{BE2C6022-36F6-D04D-9ED8-FA0D67E89163}" destId="{B6788740-C67B-E449-9821-96440EBBD0B4}" srcOrd="5" destOrd="0" presId="urn:microsoft.com/office/officeart/2005/8/layout/vList3"/>
    <dgm:cxn modelId="{E9841951-AFDF-FD45-8091-EB9BADF1E8CB}" type="presParOf" srcId="{BE2C6022-36F6-D04D-9ED8-FA0D67E89163}" destId="{508E2BB3-5C56-264B-876E-AEB3FC4F8419}" srcOrd="6" destOrd="0" presId="urn:microsoft.com/office/officeart/2005/8/layout/vList3"/>
    <dgm:cxn modelId="{1EDF97A2-D014-4343-A544-41A86BFF5B75}" type="presParOf" srcId="{508E2BB3-5C56-264B-876E-AEB3FC4F8419}" destId="{88A4EF51-7317-124D-8BC2-02FED9B5532B}" srcOrd="0" destOrd="0" presId="urn:microsoft.com/office/officeart/2005/8/layout/vList3"/>
    <dgm:cxn modelId="{FA796132-65C2-9B4B-A1B0-CAD71D2D2321}" type="presParOf" srcId="{508E2BB3-5C56-264B-876E-AEB3FC4F8419}" destId="{699218DA-3B99-DA49-8740-9E71D38942E2}" srcOrd="1" destOrd="0" presId="urn:microsoft.com/office/officeart/2005/8/layout/vList3"/>
    <dgm:cxn modelId="{C44B72D4-7FBD-C144-8120-F1289A82B4BC}" type="presParOf" srcId="{BE2C6022-36F6-D04D-9ED8-FA0D67E89163}" destId="{79DAEB16-419D-904D-9FBC-F469492CA63E}" srcOrd="7" destOrd="0" presId="urn:microsoft.com/office/officeart/2005/8/layout/vList3"/>
    <dgm:cxn modelId="{72F53ED8-4B2A-E641-B730-1073CA015CC5}" type="presParOf" srcId="{BE2C6022-36F6-D04D-9ED8-FA0D67E89163}" destId="{A627BE7F-57CC-2540-AEAC-1029DF8CA626}" srcOrd="8" destOrd="0" presId="urn:microsoft.com/office/officeart/2005/8/layout/vList3"/>
    <dgm:cxn modelId="{AEC89949-97DB-A849-8FC7-270A76CFD9ED}" type="presParOf" srcId="{A627BE7F-57CC-2540-AEAC-1029DF8CA626}" destId="{890BC434-96AF-7141-8414-1C82087E8429}" srcOrd="0" destOrd="0" presId="urn:microsoft.com/office/officeart/2005/8/layout/vList3"/>
    <dgm:cxn modelId="{1CE98FF1-BF61-C34D-80D2-4C093E405202}" type="presParOf" srcId="{A627BE7F-57CC-2540-AEAC-1029DF8CA626}" destId="{F79BF8A7-87F9-E54A-BE65-369068341B13}"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6845A-E309-D94C-AC59-758E009BED2D}">
      <dsp:nvSpPr>
        <dsp:cNvPr id="0" name=""/>
        <dsp:cNvSpPr/>
      </dsp:nvSpPr>
      <dsp:spPr>
        <a:xfrm rot="10800000">
          <a:off x="1644060" y="2216"/>
          <a:ext cx="8397397" cy="879780"/>
        </a:xfrm>
        <a:prstGeom prst="homePlate">
          <a:avLst/>
        </a:prstGeom>
        <a:solidFill>
          <a:schemeClr val="accent2">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885"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In Athena Impact Estimator (Athena Institute 2014), it is reported that “embodied primary energy includes all energy, direct and indirect, used to transform or transport raw materials into products and buildings, including inherent energy contained in raw or feedstock materials that are also used as common energy sources.”</a:t>
          </a:r>
        </a:p>
      </dsp:txBody>
      <dsp:txXfrm rot="10800000">
        <a:off x="1864005" y="2216"/>
        <a:ext cx="8177452" cy="879780"/>
      </dsp:txXfrm>
    </dsp:sp>
    <dsp:sp modelId="{5F662370-FA13-8A4C-A883-E98EB525FB46}">
      <dsp:nvSpPr>
        <dsp:cNvPr id="0" name=""/>
        <dsp:cNvSpPr/>
      </dsp:nvSpPr>
      <dsp:spPr>
        <a:xfrm>
          <a:off x="727194" y="0"/>
          <a:ext cx="1019063" cy="8286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A038A15B-AE48-1C45-8743-AE8954CD62BB}">
      <dsp:nvSpPr>
        <dsp:cNvPr id="0" name=""/>
        <dsp:cNvSpPr/>
      </dsp:nvSpPr>
      <dsp:spPr>
        <a:xfrm rot="10800000">
          <a:off x="1644060" y="1009182"/>
          <a:ext cx="8397397" cy="879780"/>
        </a:xfrm>
        <a:prstGeom prst="homePlate">
          <a:avLst/>
        </a:prstGeom>
        <a:solidFill>
          <a:schemeClr val="accent3">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885"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BEES (Building for Environmental and Economic Sustainability) (</a:t>
          </a:r>
          <a:r>
            <a:rPr lang="en-US" sz="1500" kern="1200" dirty="0" err="1">
              <a:solidFill>
                <a:schemeClr val="tx1"/>
              </a:solidFill>
            </a:rPr>
            <a:t>Lippiatt</a:t>
          </a:r>
          <a:r>
            <a:rPr lang="en-US" sz="1500" kern="1200" dirty="0">
              <a:solidFill>
                <a:schemeClr val="tx1"/>
              </a:solidFill>
            </a:rPr>
            <a:t> 2007) tool defines feedstock energy as “the energy content of fuel resources extracted from the earth, while fuel energy is the amount of energy that is released when fuels are burned”. </a:t>
          </a:r>
        </a:p>
      </dsp:txBody>
      <dsp:txXfrm rot="10800000">
        <a:off x="1864005" y="1009182"/>
        <a:ext cx="8177452" cy="879780"/>
      </dsp:txXfrm>
    </dsp:sp>
    <dsp:sp modelId="{2411DC9F-DE26-584E-85B5-14E989635FC0}">
      <dsp:nvSpPr>
        <dsp:cNvPr id="0" name=""/>
        <dsp:cNvSpPr/>
      </dsp:nvSpPr>
      <dsp:spPr>
        <a:xfrm>
          <a:off x="727194" y="1004550"/>
          <a:ext cx="1019063" cy="828694"/>
        </a:xfrm>
        <a:prstGeom prst="ellipse">
          <a:avLst/>
        </a:prstGeom>
        <a:blipFill>
          <a:blip xmlns:r="http://schemas.openxmlformats.org/officeDocument/2006/relationships"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t="-9000" b="-9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CA2F37D6-F26C-FE42-AE4B-B6E19A7F85EB}">
      <dsp:nvSpPr>
        <dsp:cNvPr id="0" name=""/>
        <dsp:cNvSpPr/>
      </dsp:nvSpPr>
      <dsp:spPr>
        <a:xfrm rot="10800000">
          <a:off x="1644060" y="2016148"/>
          <a:ext cx="8397397" cy="879780"/>
        </a:xfrm>
        <a:prstGeom prst="homePlate">
          <a:avLst/>
        </a:prstGeom>
        <a:solidFill>
          <a:schemeClr val="accent4">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885"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BIRDS (Building Industry Reporting and Design for Sustainability) (</a:t>
          </a:r>
          <a:r>
            <a:rPr lang="en-US" sz="1500" kern="1200" dirty="0" err="1">
              <a:solidFill>
                <a:schemeClr val="tx1"/>
              </a:solidFill>
            </a:rPr>
            <a:t>Kneifel</a:t>
          </a:r>
          <a:r>
            <a:rPr lang="en-US" sz="1500" kern="1200" dirty="0">
              <a:solidFill>
                <a:schemeClr val="tx1"/>
              </a:solidFill>
            </a:rPr>
            <a:t> 2015) tool defines primary energy consumption as “fossil fuel depletion when fossil fuel resources are consumed at rates faster than nature renews them”. The primary energy consumption is used to calculate the resource depletion (kWh).</a:t>
          </a:r>
        </a:p>
      </dsp:txBody>
      <dsp:txXfrm rot="10800000">
        <a:off x="1864005" y="2016148"/>
        <a:ext cx="8177452" cy="879780"/>
      </dsp:txXfrm>
    </dsp:sp>
    <dsp:sp modelId="{A22E3760-5489-2C47-BFBB-36CA65427F0A}">
      <dsp:nvSpPr>
        <dsp:cNvPr id="0" name=""/>
        <dsp:cNvSpPr/>
      </dsp:nvSpPr>
      <dsp:spPr>
        <a:xfrm>
          <a:off x="727194" y="2011516"/>
          <a:ext cx="1019063" cy="82869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6000" b="-46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699218DA-3B99-DA49-8740-9E71D38942E2}">
      <dsp:nvSpPr>
        <dsp:cNvPr id="0" name=""/>
        <dsp:cNvSpPr/>
      </dsp:nvSpPr>
      <dsp:spPr>
        <a:xfrm rot="10800000">
          <a:off x="1644060" y="3023114"/>
          <a:ext cx="8397397" cy="879780"/>
        </a:xfrm>
        <a:prstGeom prst="homePlate">
          <a:avLst/>
        </a:prstGeom>
        <a:solidFill>
          <a:schemeClr val="accent5">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885"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solidFill>
                <a:schemeClr val="tx1"/>
              </a:solidFill>
            </a:rPr>
            <a:t>GaBi</a:t>
          </a:r>
          <a:r>
            <a:rPr lang="en-US" sz="1500" kern="1200" dirty="0">
              <a:solidFill>
                <a:schemeClr val="tx1"/>
              </a:solidFill>
            </a:rPr>
            <a:t> (</a:t>
          </a:r>
          <a:r>
            <a:rPr lang="en-US" sz="1500" kern="1200" dirty="0" err="1">
              <a:solidFill>
                <a:schemeClr val="tx1"/>
              </a:solidFill>
            </a:rPr>
            <a:t>Ganzheitliche</a:t>
          </a:r>
          <a:r>
            <a:rPr lang="en-US" sz="1500" kern="1200" dirty="0">
              <a:solidFill>
                <a:schemeClr val="tx1"/>
              </a:solidFill>
            </a:rPr>
            <a:t> </a:t>
          </a:r>
          <a:r>
            <a:rPr lang="en-US" sz="1500" kern="1200" dirty="0" err="1">
              <a:solidFill>
                <a:schemeClr val="tx1"/>
              </a:solidFill>
            </a:rPr>
            <a:t>Bilanz</a:t>
          </a:r>
          <a:r>
            <a:rPr lang="en-US" sz="1500" kern="1200" dirty="0">
              <a:solidFill>
                <a:schemeClr val="tx1"/>
              </a:solidFill>
            </a:rPr>
            <a:t>) (PE International 2012) uses a set of six indicators for primary energy consumption. (1) primary energy demand from renewable and non-renewable resources (both gross and net calorific value), (2) primary energy from non-renewable resources (both gross and net calorific value), (3) primary energy from renewable resources (both gross and net calorific value). </a:t>
          </a:r>
        </a:p>
      </dsp:txBody>
      <dsp:txXfrm rot="10800000">
        <a:off x="1864005" y="3023114"/>
        <a:ext cx="8177452" cy="879780"/>
      </dsp:txXfrm>
    </dsp:sp>
    <dsp:sp modelId="{88A4EF51-7317-124D-8BC2-02FED9B5532B}">
      <dsp:nvSpPr>
        <dsp:cNvPr id="0" name=""/>
        <dsp:cNvSpPr/>
      </dsp:nvSpPr>
      <dsp:spPr>
        <a:xfrm>
          <a:off x="727194" y="3018482"/>
          <a:ext cx="1019063" cy="82869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F79BF8A7-87F9-E54A-BE65-369068341B13}">
      <dsp:nvSpPr>
        <dsp:cNvPr id="0" name=""/>
        <dsp:cNvSpPr/>
      </dsp:nvSpPr>
      <dsp:spPr>
        <a:xfrm rot="10800000">
          <a:off x="1644060" y="4030079"/>
          <a:ext cx="8397397" cy="879780"/>
        </a:xfrm>
        <a:prstGeom prst="homePlate">
          <a:avLst/>
        </a:prstGeom>
        <a:solidFill>
          <a:schemeClr val="accent6">
            <a:lumMod val="60000"/>
            <a:lumOff val="40000"/>
          </a:scheme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7885"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solidFill>
                <a:schemeClr val="tx1"/>
              </a:solidFill>
            </a:rPr>
            <a:t>SimaPro</a:t>
          </a:r>
          <a:r>
            <a:rPr lang="en-US" sz="1500" kern="1200" dirty="0">
              <a:solidFill>
                <a:schemeClr val="tx1"/>
              </a:solidFill>
            </a:rPr>
            <a:t> (</a:t>
          </a:r>
          <a:r>
            <a:rPr lang="en-US" sz="1500" kern="1200" dirty="0" err="1">
              <a:solidFill>
                <a:schemeClr val="tx1"/>
              </a:solidFill>
            </a:rPr>
            <a:t>PRé</a:t>
          </a:r>
          <a:r>
            <a:rPr lang="en-US" sz="1500" kern="1200" dirty="0">
              <a:solidFill>
                <a:schemeClr val="tx1"/>
              </a:solidFill>
            </a:rPr>
            <a:t> 2016) uses two different energy expressions: (1) Cumulative Energy Demand (CED), and (2) Cumulative Exergy Demand (</a:t>
          </a:r>
          <a:r>
            <a:rPr lang="en-US" sz="1500" kern="1200" dirty="0" err="1">
              <a:solidFill>
                <a:schemeClr val="tx1"/>
              </a:solidFill>
            </a:rPr>
            <a:t>CExD</a:t>
          </a:r>
          <a:r>
            <a:rPr lang="en-US" sz="1500" kern="1200" dirty="0">
              <a:solidFill>
                <a:schemeClr val="tx1"/>
              </a:solidFill>
            </a:rPr>
            <a:t>). In </a:t>
          </a:r>
          <a:r>
            <a:rPr lang="en-US" sz="1500" kern="1200" dirty="0" err="1">
              <a:solidFill>
                <a:schemeClr val="tx1"/>
              </a:solidFill>
            </a:rPr>
            <a:t>CExD</a:t>
          </a:r>
          <a:r>
            <a:rPr lang="en-US" sz="1500" kern="1200" dirty="0">
              <a:solidFill>
                <a:schemeClr val="tx1"/>
              </a:solidFill>
            </a:rPr>
            <a:t>, 10 different impact categories are presented including “non-renewable primary energy” which may be considered as feedstock energy.  </a:t>
          </a:r>
        </a:p>
      </dsp:txBody>
      <dsp:txXfrm rot="10800000">
        <a:off x="1864005" y="4030079"/>
        <a:ext cx="8177452" cy="879780"/>
      </dsp:txXfrm>
    </dsp:sp>
    <dsp:sp modelId="{890BC434-96AF-7141-8414-1C82087E8429}">
      <dsp:nvSpPr>
        <dsp:cNvPr id="0" name=""/>
        <dsp:cNvSpPr/>
      </dsp:nvSpPr>
      <dsp:spPr>
        <a:xfrm>
          <a:off x="727194" y="4025448"/>
          <a:ext cx="1019063" cy="828694"/>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7000" b="-7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C19D61-BEC5-1647-8F75-6D0976836847}" type="datetimeFigureOut">
              <a:rPr lang="en-US" smtClean="0"/>
              <a:t>11/24/2017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563F3-C405-9F48-B4DB-B6F17F6180F9}" type="slidenum">
              <a:rPr lang="en-US" smtClean="0"/>
              <a:t>‹#›</a:t>
            </a:fld>
            <a:endParaRPr lang="en-US"/>
          </a:p>
        </p:txBody>
      </p:sp>
    </p:spTree>
    <p:extLst>
      <p:ext uri="{BB962C8B-B14F-4D97-AF65-F5344CB8AC3E}">
        <p14:creationId xmlns:p14="http://schemas.microsoft.com/office/powerpoint/2010/main" val="1777440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563F3-C405-9F48-B4DB-B6F17F6180F9}" type="slidenum">
              <a:rPr lang="en-US" smtClean="0"/>
              <a:t>0</a:t>
            </a:fld>
            <a:endParaRPr lang="en-US"/>
          </a:p>
        </p:txBody>
      </p:sp>
    </p:spTree>
    <p:extLst>
      <p:ext uri="{BB962C8B-B14F-4D97-AF65-F5344CB8AC3E}">
        <p14:creationId xmlns:p14="http://schemas.microsoft.com/office/powerpoint/2010/main" val="2296442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17</a:t>
            </a:fld>
            <a:endParaRPr lang="en-US"/>
          </a:p>
        </p:txBody>
      </p:sp>
    </p:spTree>
    <p:extLst>
      <p:ext uri="{BB962C8B-B14F-4D97-AF65-F5344CB8AC3E}">
        <p14:creationId xmlns:p14="http://schemas.microsoft.com/office/powerpoint/2010/main" val="2000371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19</a:t>
            </a:fld>
            <a:endParaRPr lang="en-US"/>
          </a:p>
        </p:txBody>
      </p:sp>
    </p:spTree>
    <p:extLst>
      <p:ext uri="{BB962C8B-B14F-4D97-AF65-F5344CB8AC3E}">
        <p14:creationId xmlns:p14="http://schemas.microsoft.com/office/powerpoint/2010/main" val="1785069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20</a:t>
            </a:fld>
            <a:endParaRPr lang="en-US"/>
          </a:p>
        </p:txBody>
      </p:sp>
    </p:spTree>
    <p:extLst>
      <p:ext uri="{BB962C8B-B14F-4D97-AF65-F5344CB8AC3E}">
        <p14:creationId xmlns:p14="http://schemas.microsoft.com/office/powerpoint/2010/main" val="163766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1</a:t>
            </a:fld>
            <a:endParaRPr lang="en-US"/>
          </a:p>
        </p:txBody>
      </p:sp>
    </p:spTree>
    <p:extLst>
      <p:ext uri="{BB962C8B-B14F-4D97-AF65-F5344CB8AC3E}">
        <p14:creationId xmlns:p14="http://schemas.microsoft.com/office/powerpoint/2010/main" val="903515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563F3-C405-9F48-B4DB-B6F17F6180F9}" type="slidenum">
              <a:rPr lang="en-US" smtClean="0"/>
              <a:t>2</a:t>
            </a:fld>
            <a:endParaRPr lang="en-US"/>
          </a:p>
        </p:txBody>
      </p:sp>
    </p:spTree>
    <p:extLst>
      <p:ext uri="{BB962C8B-B14F-4D97-AF65-F5344CB8AC3E}">
        <p14:creationId xmlns:p14="http://schemas.microsoft.com/office/powerpoint/2010/main" val="122361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3</a:t>
            </a:fld>
            <a:endParaRPr lang="en-US"/>
          </a:p>
        </p:txBody>
      </p:sp>
    </p:spTree>
    <p:extLst>
      <p:ext uri="{BB962C8B-B14F-4D97-AF65-F5344CB8AC3E}">
        <p14:creationId xmlns:p14="http://schemas.microsoft.com/office/powerpoint/2010/main" val="990880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563F3-C405-9F48-B4DB-B6F17F6180F9}" type="slidenum">
              <a:rPr lang="en-US" smtClean="0"/>
              <a:t>4</a:t>
            </a:fld>
            <a:endParaRPr lang="en-US"/>
          </a:p>
        </p:txBody>
      </p:sp>
    </p:spTree>
    <p:extLst>
      <p:ext uri="{BB962C8B-B14F-4D97-AF65-F5344CB8AC3E}">
        <p14:creationId xmlns:p14="http://schemas.microsoft.com/office/powerpoint/2010/main" val="162183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5</a:t>
            </a:fld>
            <a:endParaRPr lang="en-US"/>
          </a:p>
        </p:txBody>
      </p:sp>
    </p:spTree>
    <p:extLst>
      <p:ext uri="{BB962C8B-B14F-4D97-AF65-F5344CB8AC3E}">
        <p14:creationId xmlns:p14="http://schemas.microsoft.com/office/powerpoint/2010/main" val="805279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6</a:t>
            </a:fld>
            <a:endParaRPr lang="en-US"/>
          </a:p>
        </p:txBody>
      </p:sp>
    </p:spTree>
    <p:extLst>
      <p:ext uri="{BB962C8B-B14F-4D97-AF65-F5344CB8AC3E}">
        <p14:creationId xmlns:p14="http://schemas.microsoft.com/office/powerpoint/2010/main" val="1037596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articles interpret feedstock energy in two very different lights, one positive, the other negative. If therefore appears that until there are more guidance or consensus standards from a life cycle perspective of the fate of the items in a material or product EPD, they may not be consistently used in a fair comparative manner for material selection.</a:t>
            </a:r>
          </a:p>
        </p:txBody>
      </p:sp>
      <p:sp>
        <p:nvSpPr>
          <p:cNvPr id="4" name="Slide Number Placeholder 3"/>
          <p:cNvSpPr>
            <a:spLocks noGrp="1"/>
          </p:cNvSpPr>
          <p:nvPr>
            <p:ph type="sldNum" sz="quarter" idx="10"/>
          </p:nvPr>
        </p:nvSpPr>
        <p:spPr/>
        <p:txBody>
          <a:bodyPr/>
          <a:lstStyle/>
          <a:p>
            <a:fld id="{C85563F3-C405-9F48-B4DB-B6F17F6180F9}" type="slidenum">
              <a:rPr lang="en-US" smtClean="0"/>
              <a:t>10</a:t>
            </a:fld>
            <a:endParaRPr lang="en-US"/>
          </a:p>
        </p:txBody>
      </p:sp>
    </p:spTree>
    <p:extLst>
      <p:ext uri="{BB962C8B-B14F-4D97-AF65-F5344CB8AC3E}">
        <p14:creationId xmlns:p14="http://schemas.microsoft.com/office/powerpoint/2010/main" val="514516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a:t>
            </a:r>
            <a:r>
              <a:rPr lang="en-US" baseline="0" dirty="0"/>
              <a:t> on asphalt and its reuse/recycle, you may go to module tau 6 Asphalt Recycling.</a:t>
            </a:r>
            <a:endParaRPr lang="en-US" dirty="0"/>
          </a:p>
        </p:txBody>
      </p:sp>
      <p:sp>
        <p:nvSpPr>
          <p:cNvPr id="4" name="Slide Number Placeholder 3"/>
          <p:cNvSpPr>
            <a:spLocks noGrp="1"/>
          </p:cNvSpPr>
          <p:nvPr>
            <p:ph type="sldNum" sz="quarter" idx="10"/>
          </p:nvPr>
        </p:nvSpPr>
        <p:spPr/>
        <p:txBody>
          <a:bodyPr/>
          <a:lstStyle/>
          <a:p>
            <a:fld id="{C85563F3-C405-9F48-B4DB-B6F17F6180F9}" type="slidenum">
              <a:rPr lang="en-US" smtClean="0"/>
              <a:t>11</a:t>
            </a:fld>
            <a:endParaRPr lang="en-US"/>
          </a:p>
        </p:txBody>
      </p:sp>
    </p:spTree>
    <p:extLst>
      <p:ext uri="{BB962C8B-B14F-4D97-AF65-F5344CB8AC3E}">
        <p14:creationId xmlns:p14="http://schemas.microsoft.com/office/powerpoint/2010/main" val="997522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a:t>11/2017</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ED7B1B4-A8C6-4D4A-833E-003F20D7F69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p:nvSpPr>
        <p:spPr>
          <a:xfrm>
            <a:off x="1097280" y="1624405"/>
            <a:ext cx="10115203"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8489" y="275846"/>
            <a:ext cx="10058400" cy="885981"/>
          </a:xfrm>
        </p:spPr>
        <p:txBody>
          <a:bodyPr/>
          <a:lstStyle/>
          <a:p>
            <a:r>
              <a:rPr lang="en-US"/>
              <a:t>Click to edit Master title style</a:t>
            </a:r>
            <a:endParaRPr lang="en-US" dirty="0"/>
          </a:p>
        </p:txBody>
      </p:sp>
      <p:sp>
        <p:nvSpPr>
          <p:cNvPr id="3" name="Content Placeholder 2"/>
          <p:cNvSpPr>
            <a:spLocks noGrp="1"/>
          </p:cNvSpPr>
          <p:nvPr>
            <p:ph idx="1"/>
          </p:nvPr>
        </p:nvSpPr>
        <p:spPr>
          <a:xfrm>
            <a:off x="666974" y="1387737"/>
            <a:ext cx="10058400" cy="465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a:t>11/2017</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ED7B1B4-A8C6-4D4A-833E-003F20D7F697}" type="slidenum">
              <a:rPr lang="en-US" smtClean="0"/>
              <a:t>‹#›</a:t>
            </a:fld>
            <a:endParaRPr lang="en-US"/>
          </a:p>
        </p:txBody>
      </p:sp>
      <p:sp>
        <p:nvSpPr>
          <p:cNvPr id="7" name="Rectangle 6"/>
          <p:cNvSpPr/>
          <p:nvPr/>
        </p:nvSpPr>
        <p:spPr>
          <a:xfrm>
            <a:off x="390655" y="286603"/>
            <a:ext cx="11413863" cy="5877837"/>
          </a:xfrm>
          <a:prstGeom prst="rect">
            <a:avLst/>
          </a:prstGeom>
          <a:noFill/>
          <a:ln w="317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D7B1B4-A8C6-4D4A-833E-003F20D7F697}"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11/2017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11/2017</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11/2017</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11/2017</a:t>
            </a: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180714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flipH="1">
            <a:off x="1807163" y="0"/>
            <a:ext cx="1074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9045" y="594359"/>
            <a:ext cx="1672814" cy="2286000"/>
          </a:xfrm>
        </p:spPr>
        <p:txBody>
          <a:bodyPr anchor="b">
            <a:normAutofit/>
          </a:bodyPr>
          <a:lstStyle>
            <a:lvl1pPr>
              <a:defRPr sz="3600" b="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6793" y="2980510"/>
            <a:ext cx="178037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a:t>11/2017</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ED7B1B4-A8C6-4D4A-833E-003F20D7F697}" type="slidenum">
              <a:rPr lang="en-US" smtClean="0"/>
              <a:t>‹#›</a:t>
            </a:fld>
            <a:endParaRPr lang="en-US"/>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11/2017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D7B1B4-A8C6-4D4A-833E-003F20D7F697}"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a:t>11/2017</a:t>
            </a: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ED7B1B4-A8C6-4D4A-833E-003F20D7F697}"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979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8.tif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pcrguidance.org/?page_id=17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slideLayout" Target="../slideLayouts/slideLayout2.xml"/><Relationship Id="rId7" Type="http://schemas.openxmlformats.org/officeDocument/2006/relationships/image" Target="../media/image5.tif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tiff"/><Relationship Id="rId5" Type="http://schemas.openxmlformats.org/officeDocument/2006/relationships/image" Target="../media/image3.tiff"/><Relationship Id="rId10" Type="http://schemas.openxmlformats.org/officeDocument/2006/relationships/image" Target="../media/image1.png"/><Relationship Id="rId4" Type="http://schemas.openxmlformats.org/officeDocument/2006/relationships/notesSlide" Target="../notesSlides/notesSlide6.xml"/><Relationship Id="rId9"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chart" Target="../charts/chart1.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 y="67867"/>
            <a:ext cx="11938000" cy="2171700"/>
          </a:xfrm>
        </p:spPr>
        <p:txBody>
          <a:bodyPr>
            <a:noAutofit/>
          </a:bodyPr>
          <a:lstStyle/>
          <a:p>
            <a:pPr algn="ctr"/>
            <a:r>
              <a:rPr lang="en-US" sz="5800" dirty="0"/>
              <a:t>Welcome to the Life Cycle Assessment (LCA) Learning Module Series</a:t>
            </a:r>
          </a:p>
        </p:txBody>
      </p:sp>
      <p:sp>
        <p:nvSpPr>
          <p:cNvPr id="3" name="Subtitle 2"/>
          <p:cNvSpPr>
            <a:spLocks noGrp="1"/>
          </p:cNvSpPr>
          <p:nvPr>
            <p:ph type="subTitle" idx="1"/>
          </p:nvPr>
        </p:nvSpPr>
        <p:spPr>
          <a:xfrm>
            <a:off x="0" y="4956864"/>
            <a:ext cx="12192000" cy="1636442"/>
          </a:xfrm>
        </p:spPr>
        <p:txBody>
          <a:bodyPr>
            <a:normAutofit/>
          </a:bodyPr>
          <a:lstStyle/>
          <a:p>
            <a:pPr algn="ctr"/>
            <a:r>
              <a:rPr lang="en-US" dirty="0"/>
              <a:t>Acknowledgements:</a:t>
            </a:r>
          </a:p>
          <a:p>
            <a:pPr algn="ctr"/>
            <a:r>
              <a:rPr lang="en-US" dirty="0" err="1"/>
              <a:t>CEST</a:t>
            </a:r>
            <a:r>
              <a:rPr lang="en-US" cap="none" dirty="0" err="1"/>
              <a:t>i</a:t>
            </a:r>
            <a:r>
              <a:rPr lang="en-US" dirty="0" err="1"/>
              <a:t>CC</a:t>
            </a:r>
            <a:r>
              <a:rPr lang="en-US" dirty="0"/>
              <a:t>	Washington State and </a:t>
            </a:r>
            <a:r>
              <a:rPr lang="en-US" dirty="0" err="1"/>
              <a:t>LAmar</a:t>
            </a:r>
            <a:r>
              <a:rPr lang="en-US" dirty="0"/>
              <a:t> Universitıes     </a:t>
            </a:r>
          </a:p>
          <a:p>
            <a:pPr algn="ctr"/>
            <a:r>
              <a:rPr lang="en-US" dirty="0"/>
              <a:t>Natıonal Asphalt pavement assocıatıon (NAPA)</a:t>
            </a:r>
          </a:p>
        </p:txBody>
      </p:sp>
      <p:sp>
        <p:nvSpPr>
          <p:cNvPr id="4" name="Subtitle 2"/>
          <p:cNvSpPr txBox="1">
            <a:spLocks/>
          </p:cNvSpPr>
          <p:nvPr/>
        </p:nvSpPr>
        <p:spPr>
          <a:xfrm>
            <a:off x="1663700" y="2700338"/>
            <a:ext cx="9144000" cy="550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t>Liv Haselbach	   </a:t>
            </a:r>
            <a:r>
              <a:rPr lang="en-US" sz="3200" dirty="0" err="1"/>
              <a:t>Sila</a:t>
            </a:r>
            <a:r>
              <a:rPr lang="en-US" sz="3200" dirty="0"/>
              <a:t> </a:t>
            </a:r>
            <a:r>
              <a:rPr lang="en-US" sz="3200" dirty="0" err="1"/>
              <a:t>Temizel</a:t>
            </a:r>
            <a:r>
              <a:rPr lang="en-US" sz="3200" dirty="0"/>
              <a:t> </a:t>
            </a:r>
            <a:r>
              <a:rPr lang="en-US" sz="3200" dirty="0" err="1"/>
              <a:t>Sekeryan</a:t>
            </a:r>
            <a:endParaRPr lang="en-US" sz="3200" dirty="0"/>
          </a:p>
          <a:p>
            <a:endParaRPr lang="en-US" sz="3200" dirty="0"/>
          </a:p>
        </p:txBody>
      </p:sp>
      <p:sp>
        <p:nvSpPr>
          <p:cNvPr id="5" name="Subtitle 2"/>
          <p:cNvSpPr txBox="1">
            <a:spLocks/>
          </p:cNvSpPr>
          <p:nvPr/>
        </p:nvSpPr>
        <p:spPr>
          <a:xfrm>
            <a:off x="0" y="3977315"/>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For current modules email </a:t>
            </a:r>
            <a:r>
              <a:rPr lang="en-US" dirty="0" err="1"/>
              <a:t>lhaselbach@lamar.edu</a:t>
            </a:r>
            <a:r>
              <a:rPr lang="en-US" dirty="0"/>
              <a:t> or visit </a:t>
            </a:r>
            <a:r>
              <a:rPr lang="en-US" dirty="0" err="1"/>
              <a:t>cem.uaf.edu</a:t>
            </a:r>
            <a:r>
              <a:rPr lang="en-US" dirty="0"/>
              <a:t>/</a:t>
            </a:r>
            <a:r>
              <a:rPr lang="en-US" dirty="0" err="1"/>
              <a:t>CESTiCC</a:t>
            </a:r>
            <a:r>
              <a:rPr lang="en-US" dirty="0"/>
              <a:t> or https://engineering.lamar.edu/civil/faculty/haselbach/research.html    </a:t>
            </a:r>
          </a:p>
        </p:txBody>
      </p:sp>
      <p:pic>
        <p:nvPicPr>
          <p:cNvPr id="7" name="Audio 6">
            <a:hlinkClick r:id="" action="ppaction://media"/>
            <a:extLst>
              <a:ext uri="{FF2B5EF4-FFF2-40B4-BE49-F238E27FC236}">
                <a16:creationId xmlns:a16="http://schemas.microsoft.com/office/drawing/2014/main" id="{10BBD5B4-68B9-4A4B-8723-901443DCA7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44188540"/>
      </p:ext>
    </p:extLst>
  </p:cSld>
  <p:clrMapOvr>
    <a:masterClrMapping/>
  </p:clrMapOvr>
  <mc:AlternateContent xmlns:mc="http://schemas.openxmlformats.org/markup-compatibility/2006" xmlns:p14="http://schemas.microsoft.com/office/powerpoint/2010/main">
    <mc:Choice Requires="p14">
      <p:transition spd="slow" p14:dur="2000" advTm="16390"/>
    </mc:Choice>
    <mc:Fallback xmlns="">
      <p:transition spd="slow" advTm="16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10523994" cy="885981"/>
          </a:xfrm>
        </p:spPr>
        <p:txBody>
          <a:bodyPr>
            <a:normAutofit fontScale="90000"/>
          </a:bodyPr>
          <a:lstStyle/>
          <a:p>
            <a:r>
              <a:rPr lang="en-US" dirty="0"/>
              <a:t>Life Cycle Assessment Case Study Example #1</a:t>
            </a:r>
          </a:p>
        </p:txBody>
      </p:sp>
      <p:sp>
        <p:nvSpPr>
          <p:cNvPr id="6" name="Content Placeholder 5"/>
          <p:cNvSpPr>
            <a:spLocks noGrp="1"/>
          </p:cNvSpPr>
          <p:nvPr>
            <p:ph idx="1"/>
          </p:nvPr>
        </p:nvSpPr>
        <p:spPr>
          <a:xfrm>
            <a:off x="666973" y="1387737"/>
            <a:ext cx="10981687" cy="4653480"/>
          </a:xfrm>
        </p:spPr>
        <p:txBody>
          <a:bodyPr>
            <a:normAutofit/>
          </a:bodyPr>
          <a:lstStyle/>
          <a:p>
            <a:pPr>
              <a:lnSpc>
                <a:spcPct val="100000"/>
              </a:lnSpc>
              <a:buFont typeface="Wingdings" charset="2"/>
              <a:buChar char="ü"/>
            </a:pPr>
            <a:r>
              <a:rPr lang="en-US" sz="2200" dirty="0"/>
              <a:t>Butt et al. (2014) focused on the construction, maintenance and disposal of asphalt pavements because of their high environmental impacts in terms of energy use and greenhouse gas emissions (CO</a:t>
            </a:r>
            <a:r>
              <a:rPr lang="en-US" sz="2200" baseline="-25000" dirty="0"/>
              <a:t>2</a:t>
            </a:r>
            <a:r>
              <a:rPr lang="en-US" sz="2200" dirty="0"/>
              <a:t>, N</a:t>
            </a:r>
            <a:r>
              <a:rPr lang="en-US" sz="2200" baseline="-25000" dirty="0"/>
              <a:t>2</a:t>
            </a:r>
            <a:r>
              <a:rPr lang="en-US" sz="2200" dirty="0"/>
              <a:t>O and CH</a:t>
            </a:r>
            <a:r>
              <a:rPr lang="en-US" sz="2200" baseline="-25000" dirty="0"/>
              <a:t>4</a:t>
            </a:r>
            <a:r>
              <a:rPr lang="en-US" sz="2200" dirty="0"/>
              <a:t>) during their lifetime. </a:t>
            </a:r>
          </a:p>
          <a:p>
            <a:pPr>
              <a:lnSpc>
                <a:spcPct val="100000"/>
              </a:lnSpc>
              <a:buFont typeface="Wingdings" charset="2"/>
              <a:buChar char="ü"/>
            </a:pPr>
            <a:r>
              <a:rPr lang="en-US" sz="2200" dirty="0"/>
              <a:t>Special emphasis was given on the calculation and allocation of the energy used for binder and additives. It was found that the feedstock energy is highly valuable in terms of the cost of the binder. Because the feedstock energy has an alternative value as a fuel, this may affect the cost of the binder. </a:t>
            </a:r>
          </a:p>
          <a:p>
            <a:pPr>
              <a:lnSpc>
                <a:spcPct val="100000"/>
              </a:lnSpc>
              <a:buFont typeface="Wingdings" charset="2"/>
              <a:buChar char="ü"/>
            </a:pPr>
            <a:r>
              <a:rPr lang="en-US" sz="2200" dirty="0"/>
              <a:t>The article also mentioned that feedstock energy in a life cycle study could be considered as </a:t>
            </a:r>
            <a:r>
              <a:rPr lang="en-US" sz="2200" b="1" i="1" dirty="0"/>
              <a:t>borrowed from the nature</a:t>
            </a:r>
            <a:r>
              <a:rPr lang="en-US" sz="2200" dirty="0"/>
              <a:t>. Butt et al. considered feedstock energy for generating energy, and also as stored within the asphalt materials when it is not consumed. </a:t>
            </a:r>
          </a:p>
        </p:txBody>
      </p:sp>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9</a:t>
            </a:fld>
            <a:endParaRPr lang="en-US"/>
          </a:p>
        </p:txBody>
      </p:sp>
      <p:pic>
        <p:nvPicPr>
          <p:cNvPr id="3" name="Audio 2">
            <a:hlinkClick r:id="" action="ppaction://media"/>
            <a:extLst>
              <a:ext uri="{FF2B5EF4-FFF2-40B4-BE49-F238E27FC236}">
                <a16:creationId xmlns:a16="http://schemas.microsoft.com/office/drawing/2014/main" id="{D8CDC3FD-8621-46D3-9A5B-5EA2628D9F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306564"/>
      </p:ext>
    </p:extLst>
  </p:cSld>
  <p:clrMapOvr>
    <a:masterClrMapping/>
  </p:clrMapOvr>
  <mc:AlternateContent xmlns:mc="http://schemas.openxmlformats.org/markup-compatibility/2006">
    <mc:Choice xmlns:p14="http://schemas.microsoft.com/office/powerpoint/2010/main" Requires="p14">
      <p:transition spd="slow" p14:dur="2000" advTm="49948"/>
    </mc:Choice>
    <mc:Fallback>
      <p:transition spd="slow" advTm="4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973" y="1387737"/>
            <a:ext cx="10545509" cy="4653480"/>
          </a:xfrm>
        </p:spPr>
        <p:txBody>
          <a:bodyPr>
            <a:normAutofit/>
          </a:bodyPr>
          <a:lstStyle/>
          <a:p>
            <a:pPr>
              <a:lnSpc>
                <a:spcPct val="100000"/>
              </a:lnSpc>
              <a:buFont typeface="Wingdings" charset="2"/>
              <a:buChar char="ü"/>
            </a:pPr>
            <a:r>
              <a:rPr lang="en-US" sz="2200" dirty="0"/>
              <a:t>Ventura and </a:t>
            </a:r>
            <a:r>
              <a:rPr lang="en-US" sz="2200" dirty="0" err="1"/>
              <a:t>Santero</a:t>
            </a:r>
            <a:r>
              <a:rPr lang="en-US" sz="2200" dirty="0"/>
              <a:t> (2012) has an article which tries to clarify the way that feedstock energy is reported in LCAs. </a:t>
            </a:r>
          </a:p>
          <a:p>
            <a:pPr>
              <a:lnSpc>
                <a:spcPct val="100000"/>
              </a:lnSpc>
              <a:buFont typeface="Wingdings" charset="2"/>
              <a:buChar char="ü"/>
            </a:pPr>
            <a:r>
              <a:rPr lang="en-US" sz="2200" dirty="0"/>
              <a:t>It gives several definitions on primary energy, secondary energy and process energy, and presents a relationship scheme between those energy types. </a:t>
            </a:r>
          </a:p>
          <a:p>
            <a:pPr>
              <a:lnSpc>
                <a:spcPct val="100000"/>
              </a:lnSpc>
              <a:buFont typeface="Wingdings" charset="2"/>
              <a:buChar char="ü"/>
            </a:pPr>
            <a:r>
              <a:rPr lang="en-US" sz="2200" dirty="0"/>
              <a:t>It defines feedstock energy as “when organics are used as materials, the energy associated with much of this input remains incorporated in the product”. </a:t>
            </a:r>
          </a:p>
          <a:p>
            <a:pPr>
              <a:lnSpc>
                <a:spcPct val="100000"/>
              </a:lnSpc>
              <a:buFont typeface="Wingdings" charset="2"/>
              <a:buChar char="ü"/>
            </a:pPr>
            <a:r>
              <a:rPr lang="en-US" sz="2200" dirty="0"/>
              <a:t>The article defends that primary energy should not be included in the inventory table, but total primary energy should be calculated because it is considered as a resource depletion indicator. </a:t>
            </a:r>
          </a:p>
          <a:p>
            <a:pPr>
              <a:lnSpc>
                <a:spcPct val="100000"/>
              </a:lnSpc>
              <a:buFont typeface="Wingdings" charset="2"/>
              <a:buChar char="ü"/>
            </a:pPr>
            <a:r>
              <a:rPr lang="en-US" sz="2200" dirty="0"/>
              <a:t>It implies that feedstock energy which is not combusted is</a:t>
            </a:r>
            <a:r>
              <a:rPr lang="en-US" sz="2200" b="1" dirty="0"/>
              <a:t> </a:t>
            </a:r>
            <a:r>
              <a:rPr lang="en-US" sz="2200" b="1" i="1" dirty="0"/>
              <a:t>a loss of available resource. </a:t>
            </a:r>
            <a:endParaRPr lang="en-US" sz="2200" b="1" dirty="0"/>
          </a:p>
        </p:txBody>
      </p:sp>
      <p:sp>
        <p:nvSpPr>
          <p:cNvPr id="5" name="Title 1"/>
          <p:cNvSpPr>
            <a:spLocks noGrp="1"/>
          </p:cNvSpPr>
          <p:nvPr>
            <p:ph type="title"/>
          </p:nvPr>
        </p:nvSpPr>
        <p:spPr>
          <a:xfrm>
            <a:off x="688489" y="275846"/>
            <a:ext cx="10523994" cy="885981"/>
          </a:xfrm>
        </p:spPr>
        <p:txBody>
          <a:bodyPr>
            <a:normAutofit fontScale="90000"/>
          </a:bodyPr>
          <a:lstStyle/>
          <a:p>
            <a:r>
              <a:rPr lang="en-US" dirty="0"/>
              <a:t>Life Cycle Assessment Case Study Example #2</a:t>
            </a:r>
          </a:p>
        </p:txBody>
      </p:sp>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10</a:t>
            </a:fld>
            <a:endParaRPr lang="en-US"/>
          </a:p>
        </p:txBody>
      </p:sp>
      <p:pic>
        <p:nvPicPr>
          <p:cNvPr id="6" name="Audio 5">
            <a:hlinkClick r:id="" action="ppaction://media"/>
            <a:extLst>
              <a:ext uri="{FF2B5EF4-FFF2-40B4-BE49-F238E27FC236}">
                <a16:creationId xmlns:a16="http://schemas.microsoft.com/office/drawing/2014/main" id="{F00630A0-9E01-49C8-87E1-32BCB40F44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4217053"/>
      </p:ext>
    </p:extLst>
  </p:cSld>
  <p:clrMapOvr>
    <a:masterClrMapping/>
  </p:clrMapOvr>
  <mc:AlternateContent xmlns:mc="http://schemas.openxmlformats.org/markup-compatibility/2006">
    <mc:Choice xmlns:p14="http://schemas.microsoft.com/office/powerpoint/2010/main" Requires="p14">
      <p:transition spd="slow" p14:dur="2000" advTm="67330"/>
    </mc:Choice>
    <mc:Fallback>
      <p:transition spd="slow" advTm="67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Asphalt Carbon Cycle</a:t>
            </a:r>
          </a:p>
        </p:txBody>
      </p:sp>
      <p:sp>
        <p:nvSpPr>
          <p:cNvPr id="3" name="Content Placeholder 2"/>
          <p:cNvSpPr>
            <a:spLocks noGrp="1"/>
          </p:cNvSpPr>
          <p:nvPr>
            <p:ph idx="1"/>
          </p:nvPr>
        </p:nvSpPr>
        <p:spPr>
          <a:xfrm>
            <a:off x="688489" y="1322945"/>
            <a:ext cx="6905007" cy="1751559"/>
          </a:xfrm>
        </p:spPr>
        <p:txBody>
          <a:bodyPr/>
          <a:lstStyle/>
          <a:p>
            <a:pPr marL="0" indent="0">
              <a:buNone/>
            </a:pPr>
            <a:r>
              <a:rPr lang="en-US" dirty="0"/>
              <a:t>A research paper by Peng et al. (2015) focused on calculating carbon emissions stage by stage for both asphalt mixture production and asphalt mixture construction. </a:t>
            </a:r>
          </a:p>
          <a:p>
            <a:pPr marL="0" indent="0">
              <a:buNone/>
            </a:pPr>
            <a:r>
              <a:rPr lang="en-US" dirty="0"/>
              <a:t>Energy saving schemes and environmental and economic advantages were listed. </a:t>
            </a:r>
          </a:p>
          <a:p>
            <a:pPr marL="0" indent="0">
              <a:buNone/>
            </a:pPr>
            <a:endParaRPr lang="en-US"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55569"/>
          <a:stretch/>
        </p:blipFill>
        <p:spPr>
          <a:xfrm>
            <a:off x="7103166" y="742122"/>
            <a:ext cx="4461986" cy="2332382"/>
          </a:xfrm>
          <a:prstGeom prst="rect">
            <a:avLst/>
          </a:prstGeom>
          <a:ln>
            <a:solidFill>
              <a:schemeClr val="tx1"/>
            </a:solidFill>
          </a:ln>
        </p:spPr>
      </p:pic>
      <p:sp>
        <p:nvSpPr>
          <p:cNvPr id="6" name="TextBox 5"/>
          <p:cNvSpPr txBox="1"/>
          <p:nvPr/>
        </p:nvSpPr>
        <p:spPr>
          <a:xfrm>
            <a:off x="595724" y="3381394"/>
            <a:ext cx="11069788" cy="2846933"/>
          </a:xfrm>
          <a:prstGeom prst="rect">
            <a:avLst/>
          </a:prstGeom>
          <a:noFill/>
        </p:spPr>
        <p:txBody>
          <a:bodyPr wrap="square" rtlCol="0">
            <a:spAutoFit/>
          </a:bodyPr>
          <a:lstStyle/>
          <a:p>
            <a:pPr>
              <a:lnSpc>
                <a:spcPct val="90000"/>
              </a:lnSpc>
              <a:spcBef>
                <a:spcPts val="1200"/>
              </a:spcBef>
              <a:spcAft>
                <a:spcPts val="200"/>
              </a:spcAft>
              <a:buClr>
                <a:schemeClr val="accent1"/>
              </a:buClr>
              <a:buSzPct val="100000"/>
            </a:pPr>
            <a:r>
              <a:rPr lang="en-US" sz="2000" dirty="0">
                <a:solidFill>
                  <a:schemeClr val="tx1">
                    <a:lumMod val="75000"/>
                    <a:lumOff val="25000"/>
                  </a:schemeClr>
                </a:solidFill>
              </a:rPr>
              <a:t>It was assumed that, carbon emissions were coming from loader (stacking aggregates), heavy oil (aggregate supply), fuel (heating aggregates and asphalt), electric energy (mixing) and diesel (transportation) processes and calculations were made with regard to these sources. </a:t>
            </a:r>
          </a:p>
          <a:p>
            <a:pPr>
              <a:lnSpc>
                <a:spcPct val="90000"/>
              </a:lnSpc>
              <a:spcBef>
                <a:spcPts val="1200"/>
              </a:spcBef>
              <a:spcAft>
                <a:spcPts val="200"/>
              </a:spcAft>
              <a:buClr>
                <a:schemeClr val="accent1"/>
              </a:buClr>
              <a:buSzPct val="100000"/>
            </a:pPr>
            <a:r>
              <a:rPr lang="en-US" sz="2000" dirty="0">
                <a:solidFill>
                  <a:schemeClr val="tx1">
                    <a:lumMod val="75000"/>
                    <a:lumOff val="25000"/>
                  </a:schemeClr>
                </a:solidFill>
              </a:rPr>
              <a:t>They found that the biggest share comes from heating aggregates with asphalt heating, and mixing process following respectively. </a:t>
            </a:r>
          </a:p>
          <a:p>
            <a:pPr>
              <a:lnSpc>
                <a:spcPct val="90000"/>
              </a:lnSpc>
              <a:spcBef>
                <a:spcPts val="1200"/>
              </a:spcBef>
              <a:spcAft>
                <a:spcPts val="200"/>
              </a:spcAft>
              <a:buClr>
                <a:schemeClr val="accent1"/>
              </a:buClr>
              <a:buSzPct val="100000"/>
            </a:pPr>
            <a:r>
              <a:rPr lang="en-US" sz="2000" dirty="0">
                <a:solidFill>
                  <a:schemeClr val="tx1">
                    <a:lumMod val="75000"/>
                    <a:lumOff val="25000"/>
                  </a:schemeClr>
                </a:solidFill>
              </a:rPr>
              <a:t>These researchers did not include feedstock energy in their calculations or the carbon stored in feedstock energy in the carbon analyses. </a:t>
            </a:r>
          </a:p>
          <a:p>
            <a:pPr>
              <a:lnSpc>
                <a:spcPct val="90000"/>
              </a:lnSpc>
              <a:spcBef>
                <a:spcPts val="1200"/>
              </a:spcBef>
              <a:spcAft>
                <a:spcPts val="200"/>
              </a:spcAft>
              <a:buClr>
                <a:schemeClr val="accent1"/>
              </a:buClr>
              <a:buSzPct val="100000"/>
            </a:pPr>
            <a:endParaRPr lang="en-US" sz="2000" dirty="0">
              <a:solidFill>
                <a:schemeClr val="tx1">
                  <a:lumMod val="75000"/>
                  <a:lumOff val="25000"/>
                </a:schemeClr>
              </a:solidFill>
            </a:endParaRPr>
          </a:p>
        </p:txBody>
      </p:sp>
      <p:sp>
        <p:nvSpPr>
          <p:cNvPr id="10" name="Date Placeholder 9"/>
          <p:cNvSpPr>
            <a:spLocks noGrp="1"/>
          </p:cNvSpPr>
          <p:nvPr>
            <p:ph type="dt" sz="half" idx="10"/>
          </p:nvPr>
        </p:nvSpPr>
        <p:spPr/>
        <p:txBody>
          <a:bodyPr/>
          <a:lstStyle/>
          <a:p>
            <a:r>
              <a:rPr lang="en-US"/>
              <a:t>11/2017</a:t>
            </a:r>
          </a:p>
        </p:txBody>
      </p:sp>
      <p:sp>
        <p:nvSpPr>
          <p:cNvPr id="11" name="Slide Number Placeholder 10"/>
          <p:cNvSpPr>
            <a:spLocks noGrp="1"/>
          </p:cNvSpPr>
          <p:nvPr>
            <p:ph type="sldNum" sz="quarter" idx="12"/>
          </p:nvPr>
        </p:nvSpPr>
        <p:spPr/>
        <p:txBody>
          <a:bodyPr/>
          <a:lstStyle/>
          <a:p>
            <a:fld id="{0ED7B1B4-A8C6-4D4A-833E-003F20D7F697}" type="slidenum">
              <a:rPr lang="en-US" smtClean="0"/>
              <a:t>11</a:t>
            </a:fld>
            <a:endParaRPr lang="en-US"/>
          </a:p>
        </p:txBody>
      </p:sp>
      <p:pic>
        <p:nvPicPr>
          <p:cNvPr id="7" name="Audio 6">
            <a:hlinkClick r:id="" action="ppaction://media"/>
            <a:extLst>
              <a:ext uri="{FF2B5EF4-FFF2-40B4-BE49-F238E27FC236}">
                <a16:creationId xmlns:a16="http://schemas.microsoft.com/office/drawing/2014/main" id="{BF438981-8282-421D-AB59-05EB3D6C07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285778"/>
      </p:ext>
    </p:extLst>
  </p:cSld>
  <p:clrMapOvr>
    <a:masterClrMapping/>
  </p:clrMapOvr>
  <mc:AlternateContent xmlns:mc="http://schemas.openxmlformats.org/markup-compatibility/2006">
    <mc:Choice xmlns:p14="http://schemas.microsoft.com/office/powerpoint/2010/main" Requires="p14">
      <p:transition spd="slow" p14:dur="2000" advTm="48897"/>
    </mc:Choice>
    <mc:Fallback>
      <p:transition spd="slow" advTm="48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974" y="623328"/>
            <a:ext cx="10915426" cy="4653480"/>
          </a:xfrm>
        </p:spPr>
        <p:txBody>
          <a:bodyPr>
            <a:normAutofit/>
          </a:bodyPr>
          <a:lstStyle/>
          <a:p>
            <a:pPr marL="0" indent="0">
              <a:buNone/>
            </a:pPr>
            <a:r>
              <a:rPr lang="en-US" sz="2400" dirty="0"/>
              <a:t>In summary, it was found that typically the carbon in the bitumen was not considered in a carbon cycle in any format from virgin asphalt and through the various recycling methods, when recycled as a material. </a:t>
            </a:r>
          </a:p>
          <a:p>
            <a:pPr marL="0" indent="0">
              <a:buNone/>
            </a:pPr>
            <a:r>
              <a:rPr lang="en-US" sz="2400" dirty="0"/>
              <a:t>However, the energy still contained in the bitumen (feedstock energy) was sometimes added into an energy demand to various life cycle gates, even though not used as energy. </a:t>
            </a:r>
          </a:p>
          <a:p>
            <a:pPr marL="0" indent="0">
              <a:buNone/>
            </a:pPr>
            <a:endParaRPr lang="en-US" sz="2400" dirty="0"/>
          </a:p>
          <a:p>
            <a:pPr marL="0" indent="0">
              <a:buNone/>
            </a:pPr>
            <a:endParaRPr lang="en-US" sz="2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949" y="3317173"/>
            <a:ext cx="3155408" cy="2095756"/>
          </a:xfrm>
          <a:prstGeom prst="rect">
            <a:avLst/>
          </a:prstGeom>
          <a:ln>
            <a:solidFill>
              <a:schemeClr val="tx2"/>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514" y="3327011"/>
            <a:ext cx="3048373" cy="2095756"/>
          </a:xfrm>
          <a:prstGeom prst="rect">
            <a:avLst/>
          </a:prstGeom>
          <a:ln>
            <a:solidFill>
              <a:schemeClr val="tx2"/>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7044" y="3317057"/>
            <a:ext cx="3046828" cy="2094694"/>
          </a:xfrm>
          <a:prstGeom prst="rect">
            <a:avLst/>
          </a:prstGeom>
          <a:ln>
            <a:solidFill>
              <a:schemeClr val="tx2"/>
            </a:solidFill>
          </a:ln>
        </p:spPr>
      </p:pic>
      <p:sp>
        <p:nvSpPr>
          <p:cNvPr id="9" name="TextBox 8"/>
          <p:cNvSpPr txBox="1"/>
          <p:nvPr/>
        </p:nvSpPr>
        <p:spPr>
          <a:xfrm>
            <a:off x="1462031" y="5422767"/>
            <a:ext cx="1589346" cy="307777"/>
          </a:xfrm>
          <a:prstGeom prst="rect">
            <a:avLst/>
          </a:prstGeom>
          <a:noFill/>
        </p:spPr>
        <p:txBody>
          <a:bodyPr wrap="none" rtlCol="0">
            <a:spAutoFit/>
          </a:bodyPr>
          <a:lstStyle/>
          <a:p>
            <a:r>
              <a:rPr lang="en-US" sz="1400">
                <a:solidFill>
                  <a:schemeClr val="bg1">
                    <a:lumMod val="65000"/>
                  </a:schemeClr>
                </a:solidFill>
              </a:rPr>
              <a:t>www.taylornw.com</a:t>
            </a:r>
            <a:endParaRPr lang="en-US" dirty="0">
              <a:solidFill>
                <a:schemeClr val="bg1">
                  <a:lumMod val="65000"/>
                </a:schemeClr>
              </a:solidFill>
            </a:endParaRPr>
          </a:p>
        </p:txBody>
      </p:sp>
      <p:sp>
        <p:nvSpPr>
          <p:cNvPr id="10" name="TextBox 9"/>
          <p:cNvSpPr txBox="1"/>
          <p:nvPr/>
        </p:nvSpPr>
        <p:spPr>
          <a:xfrm>
            <a:off x="5425055" y="5411751"/>
            <a:ext cx="1441292" cy="307777"/>
          </a:xfrm>
          <a:prstGeom prst="rect">
            <a:avLst/>
          </a:prstGeom>
          <a:noFill/>
        </p:spPr>
        <p:txBody>
          <a:bodyPr wrap="none" rtlCol="0">
            <a:spAutoFit/>
          </a:bodyPr>
          <a:lstStyle>
            <a:defPPr>
              <a:defRPr lang="en-US"/>
            </a:defPPr>
            <a:lvl1pPr>
              <a:defRPr sz="1400">
                <a:solidFill>
                  <a:schemeClr val="bg1">
                    <a:lumMod val="65000"/>
                  </a:schemeClr>
                </a:solidFill>
              </a:defRPr>
            </a:lvl1pPr>
          </a:lstStyle>
          <a:p>
            <a:r>
              <a:rPr lang="en-US" dirty="0" err="1"/>
              <a:t>www.morerap.us</a:t>
            </a:r>
            <a:endParaRPr lang="en-US" dirty="0"/>
          </a:p>
        </p:txBody>
      </p:sp>
      <p:sp>
        <p:nvSpPr>
          <p:cNvPr id="11" name="TextBox 10"/>
          <p:cNvSpPr txBox="1"/>
          <p:nvPr/>
        </p:nvSpPr>
        <p:spPr>
          <a:xfrm>
            <a:off x="8617100" y="5422768"/>
            <a:ext cx="2714782" cy="307777"/>
          </a:xfrm>
          <a:prstGeom prst="rect">
            <a:avLst/>
          </a:prstGeom>
          <a:noFill/>
        </p:spPr>
        <p:txBody>
          <a:bodyPr wrap="none" rtlCol="0">
            <a:spAutoFit/>
          </a:bodyPr>
          <a:lstStyle/>
          <a:p>
            <a:r>
              <a:rPr lang="en-US" sz="1400">
                <a:solidFill>
                  <a:schemeClr val="bg1">
                    <a:lumMod val="65000"/>
                  </a:schemeClr>
                </a:solidFill>
              </a:rPr>
              <a:t>www.constructionweekonline.com</a:t>
            </a:r>
            <a:endParaRPr lang="en-US" sz="1400" dirty="0">
              <a:solidFill>
                <a:schemeClr val="bg1">
                  <a:lumMod val="65000"/>
                </a:schemeClr>
              </a:solidFill>
            </a:endParaRPr>
          </a:p>
        </p:txBody>
      </p:sp>
      <p:sp>
        <p:nvSpPr>
          <p:cNvPr id="13" name="Date Placeholder 12"/>
          <p:cNvSpPr>
            <a:spLocks noGrp="1"/>
          </p:cNvSpPr>
          <p:nvPr>
            <p:ph type="dt" sz="half" idx="10"/>
          </p:nvPr>
        </p:nvSpPr>
        <p:spPr/>
        <p:txBody>
          <a:bodyPr/>
          <a:lstStyle/>
          <a:p>
            <a:r>
              <a:rPr lang="en-US"/>
              <a:t>11/2017</a:t>
            </a:r>
          </a:p>
        </p:txBody>
      </p:sp>
      <p:sp>
        <p:nvSpPr>
          <p:cNvPr id="14" name="Slide Number Placeholder 13"/>
          <p:cNvSpPr>
            <a:spLocks noGrp="1"/>
          </p:cNvSpPr>
          <p:nvPr>
            <p:ph type="sldNum" sz="quarter" idx="12"/>
          </p:nvPr>
        </p:nvSpPr>
        <p:spPr/>
        <p:txBody>
          <a:bodyPr/>
          <a:lstStyle/>
          <a:p>
            <a:fld id="{0ED7B1B4-A8C6-4D4A-833E-003F20D7F697}" type="slidenum">
              <a:rPr lang="en-US" smtClean="0"/>
              <a:t>12</a:t>
            </a:fld>
            <a:endParaRPr lang="en-US"/>
          </a:p>
        </p:txBody>
      </p:sp>
      <p:pic>
        <p:nvPicPr>
          <p:cNvPr id="2" name="Audio 1">
            <a:hlinkClick r:id="" action="ppaction://media"/>
            <a:extLst>
              <a:ext uri="{FF2B5EF4-FFF2-40B4-BE49-F238E27FC236}">
                <a16:creationId xmlns:a16="http://schemas.microsoft.com/office/drawing/2014/main" id="{635A7069-614D-470B-BBD4-B642A1B8EF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3221296"/>
      </p:ext>
    </p:extLst>
  </p:cSld>
  <p:clrMapOvr>
    <a:masterClrMapping/>
  </p:clrMapOvr>
  <mc:AlternateContent xmlns:mc="http://schemas.openxmlformats.org/markup-compatibility/2006">
    <mc:Choice xmlns:p14="http://schemas.microsoft.com/office/powerpoint/2010/main" Requires="p14">
      <p:transition spd="slow" p14:dur="2000" advTm="31060"/>
    </mc:Choice>
    <mc:Fallback>
      <p:transition spd="slow" advTm="31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Industries</a:t>
            </a:r>
          </a:p>
        </p:txBody>
      </p:sp>
      <p:sp>
        <p:nvSpPr>
          <p:cNvPr id="3" name="Content Placeholder 2"/>
          <p:cNvSpPr>
            <a:spLocks noGrp="1"/>
          </p:cNvSpPr>
          <p:nvPr>
            <p:ph idx="1"/>
          </p:nvPr>
        </p:nvSpPr>
        <p:spPr>
          <a:xfrm>
            <a:off x="688489" y="1516413"/>
            <a:ext cx="10523994" cy="4223066"/>
          </a:xfrm>
        </p:spPr>
        <p:txBody>
          <a:bodyPr>
            <a:noAutofit/>
          </a:bodyPr>
          <a:lstStyle/>
          <a:p>
            <a:pPr>
              <a:lnSpc>
                <a:spcPct val="120000"/>
              </a:lnSpc>
              <a:spcBef>
                <a:spcPts val="200"/>
              </a:spcBef>
              <a:spcAft>
                <a:spcPts val="400"/>
              </a:spcAft>
            </a:pPr>
            <a:r>
              <a:rPr lang="en-US" sz="2200" b="1" dirty="0">
                <a:solidFill>
                  <a:srgbClr val="7030A0"/>
                </a:solidFill>
              </a:rPr>
              <a:t>Concrete</a:t>
            </a:r>
          </a:p>
          <a:p>
            <a:pPr>
              <a:buFont typeface="Arial" charset="0"/>
              <a:buChar char="•"/>
            </a:pPr>
            <a:r>
              <a:rPr lang="en-US" sz="2200" dirty="0" err="1"/>
              <a:t>Mohareb</a:t>
            </a:r>
            <a:r>
              <a:rPr lang="en-US" sz="2200" dirty="0"/>
              <a:t> and Kennedy (2012) published an article which indicates the methodology and assessment for gross urban carbon sinks classified as direct and embodied sinks. </a:t>
            </a:r>
          </a:p>
          <a:p>
            <a:pPr>
              <a:buFont typeface="Arial" charset="0"/>
              <a:buChar char="•"/>
            </a:pPr>
            <a:r>
              <a:rPr lang="en-US" sz="2200" dirty="0"/>
              <a:t>Direct sinks can be considered as natural processes and they are listed under natural sequestration. Embodied sinks are mainly related to human consumptive behavior resulting in the storage of carbon, for instance landfilling of waste and concrete construction. </a:t>
            </a:r>
          </a:p>
          <a:p>
            <a:pPr>
              <a:buFont typeface="Arial" charset="0"/>
              <a:buChar char="•"/>
            </a:pPr>
            <a:r>
              <a:rPr lang="en-US" sz="2200" dirty="0"/>
              <a:t>The carbonation process of concrete is an example of embodied carbon sink which happens after concrete is poured in the environment. </a:t>
            </a:r>
          </a:p>
        </p:txBody>
      </p:sp>
      <p:pic>
        <p:nvPicPr>
          <p:cNvPr id="4" name="Picture 3"/>
          <p:cNvPicPr>
            <a:picLocks noChangeAspect="1"/>
          </p:cNvPicPr>
          <p:nvPr/>
        </p:nvPicPr>
        <p:blipFill>
          <a:blip r:embed="rId4"/>
          <a:stretch>
            <a:fillRect/>
          </a:stretch>
        </p:blipFill>
        <p:spPr>
          <a:xfrm>
            <a:off x="8284930" y="510533"/>
            <a:ext cx="2461959" cy="1384852"/>
          </a:xfrm>
          <a:prstGeom prst="rect">
            <a:avLst/>
          </a:prstGeom>
        </p:spPr>
      </p:pic>
      <p:sp>
        <p:nvSpPr>
          <p:cNvPr id="6" name="TextBox 5"/>
          <p:cNvSpPr txBox="1"/>
          <p:nvPr/>
        </p:nvSpPr>
        <p:spPr>
          <a:xfrm rot="16200000">
            <a:off x="7518759" y="1049070"/>
            <a:ext cx="1224566" cy="307777"/>
          </a:xfrm>
          <a:prstGeom prst="rect">
            <a:avLst/>
          </a:prstGeom>
          <a:noFill/>
        </p:spPr>
        <p:txBody>
          <a:bodyPr wrap="none" rtlCol="0">
            <a:spAutoFit/>
          </a:bodyPr>
          <a:lstStyle>
            <a:defPPr>
              <a:defRPr lang="en-US"/>
            </a:defPPr>
            <a:lvl1pPr>
              <a:defRPr sz="1400">
                <a:solidFill>
                  <a:schemeClr val="bg1">
                    <a:lumMod val="65000"/>
                  </a:schemeClr>
                </a:solidFill>
              </a:defRPr>
            </a:lvl1pPr>
          </a:lstStyle>
          <a:p>
            <a:r>
              <a:rPr lang="en-US" dirty="0" err="1"/>
              <a:t>www.bbc.com</a:t>
            </a:r>
            <a:endParaRPr lang="en-US" dirty="0"/>
          </a:p>
        </p:txBody>
      </p:sp>
      <p:sp>
        <p:nvSpPr>
          <p:cNvPr id="10" name="Date Placeholder 9"/>
          <p:cNvSpPr>
            <a:spLocks noGrp="1"/>
          </p:cNvSpPr>
          <p:nvPr>
            <p:ph type="dt" sz="half" idx="10"/>
          </p:nvPr>
        </p:nvSpPr>
        <p:spPr/>
        <p:txBody>
          <a:bodyPr/>
          <a:lstStyle/>
          <a:p>
            <a:r>
              <a:rPr lang="en-US"/>
              <a:t>11/2017</a:t>
            </a:r>
          </a:p>
        </p:txBody>
      </p:sp>
      <p:sp>
        <p:nvSpPr>
          <p:cNvPr id="11" name="Slide Number Placeholder 10"/>
          <p:cNvSpPr>
            <a:spLocks noGrp="1"/>
          </p:cNvSpPr>
          <p:nvPr>
            <p:ph type="sldNum" sz="quarter" idx="12"/>
          </p:nvPr>
        </p:nvSpPr>
        <p:spPr/>
        <p:txBody>
          <a:bodyPr/>
          <a:lstStyle/>
          <a:p>
            <a:fld id="{0ED7B1B4-A8C6-4D4A-833E-003F20D7F697}" type="slidenum">
              <a:rPr lang="en-US" smtClean="0"/>
              <a:t>13</a:t>
            </a:fld>
            <a:endParaRPr lang="en-US"/>
          </a:p>
        </p:txBody>
      </p:sp>
      <p:pic>
        <p:nvPicPr>
          <p:cNvPr id="5" name="Audio 4">
            <a:hlinkClick r:id="" action="ppaction://media"/>
            <a:extLst>
              <a:ext uri="{FF2B5EF4-FFF2-40B4-BE49-F238E27FC236}">
                <a16:creationId xmlns:a16="http://schemas.microsoft.com/office/drawing/2014/main" id="{944BAEE9-04A5-41EB-91A1-21D23D83C5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345918"/>
      </p:ext>
    </p:extLst>
  </p:cSld>
  <p:clrMapOvr>
    <a:masterClrMapping/>
  </p:clrMapOvr>
  <mc:AlternateContent xmlns:mc="http://schemas.openxmlformats.org/markup-compatibility/2006">
    <mc:Choice xmlns:p14="http://schemas.microsoft.com/office/powerpoint/2010/main" Requires="p14">
      <p:transition spd="slow" p14:dur="2000" advTm="48088"/>
    </mc:Choice>
    <mc:Fallback>
      <p:transition spd="slow" advTm="48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8489" y="1613024"/>
            <a:ext cx="10875669" cy="4653480"/>
          </a:xfrm>
        </p:spPr>
        <p:txBody>
          <a:bodyPr>
            <a:noAutofit/>
          </a:bodyPr>
          <a:lstStyle/>
          <a:p>
            <a:r>
              <a:rPr lang="en-US" sz="2200" b="1" dirty="0">
                <a:solidFill>
                  <a:srgbClr val="7030A0"/>
                </a:solidFill>
              </a:rPr>
              <a:t>Wood</a:t>
            </a:r>
          </a:p>
          <a:p>
            <a:pPr>
              <a:buFont typeface="Arial" charset="0"/>
              <a:buChar char="•"/>
            </a:pPr>
            <a:r>
              <a:rPr lang="en-US" sz="2200" dirty="0"/>
              <a:t>An article by Walker et al. (2013) mentioned that forest biomass should be considered in both the short and the long term for its costs and benefit over fossil fuels. </a:t>
            </a:r>
          </a:p>
          <a:p>
            <a:pPr>
              <a:buFont typeface="Arial" charset="0"/>
              <a:buChar char="•"/>
            </a:pPr>
            <a:r>
              <a:rPr lang="en-US" sz="2200" dirty="0"/>
              <a:t>With conventional technologies, burning fossil fuels emits lower carbon emissions compared to burning forest biomass to get an equivalent amount of energy. However, in the long term, the emitted amount of carbon may be re-sequestered by growing forests.</a:t>
            </a:r>
          </a:p>
          <a:p>
            <a:pPr>
              <a:buFont typeface="Arial" charset="0"/>
              <a:buChar char="•"/>
            </a:pPr>
            <a:r>
              <a:rPr lang="en-US" sz="2200" dirty="0"/>
              <a:t>It is indicated that forest biomass combustion can be considered as "carbon neutral" in the long term. </a:t>
            </a:r>
          </a:p>
          <a:p>
            <a:pPr>
              <a:buFont typeface="Arial" charset="0"/>
              <a:buChar char="•"/>
            </a:pPr>
            <a:r>
              <a:rPr lang="en-US" sz="2200" dirty="0"/>
              <a:t>As indicated by </a:t>
            </a:r>
            <a:r>
              <a:rPr lang="en-US" sz="2200" dirty="0" err="1"/>
              <a:t>Mohareb</a:t>
            </a:r>
            <a:r>
              <a:rPr lang="en-US" sz="2200" dirty="0"/>
              <a:t> and Kennedy (2012), during the growth phase of wood products, the carbon emissions are negative over time. Carbon emissions are positive for harvesting, processing and transportation. </a:t>
            </a:r>
          </a:p>
        </p:txBody>
      </p:sp>
      <p:sp>
        <p:nvSpPr>
          <p:cNvPr id="6" name="Title 1"/>
          <p:cNvSpPr>
            <a:spLocks noGrp="1"/>
          </p:cNvSpPr>
          <p:nvPr>
            <p:ph type="title"/>
          </p:nvPr>
        </p:nvSpPr>
        <p:spPr>
          <a:xfrm>
            <a:off x="688489" y="275846"/>
            <a:ext cx="10058400" cy="885981"/>
          </a:xfrm>
        </p:spPr>
        <p:txBody>
          <a:bodyPr/>
          <a:lstStyle/>
          <a:p>
            <a:r>
              <a:rPr lang="en-US" dirty="0"/>
              <a:t>Other Industries</a:t>
            </a:r>
          </a:p>
        </p:txBody>
      </p:sp>
      <p:pic>
        <p:nvPicPr>
          <p:cNvPr id="4" name="Picture 3"/>
          <p:cNvPicPr>
            <a:picLocks noChangeAspect="1"/>
          </p:cNvPicPr>
          <p:nvPr/>
        </p:nvPicPr>
        <p:blipFill>
          <a:blip r:embed="rId4"/>
          <a:stretch>
            <a:fillRect/>
          </a:stretch>
        </p:blipFill>
        <p:spPr>
          <a:xfrm>
            <a:off x="8612542" y="382383"/>
            <a:ext cx="2134347" cy="1426368"/>
          </a:xfrm>
          <a:prstGeom prst="rect">
            <a:avLst/>
          </a:prstGeom>
        </p:spPr>
      </p:pic>
      <p:sp>
        <p:nvSpPr>
          <p:cNvPr id="7" name="Rectangle 6"/>
          <p:cNvSpPr/>
          <p:nvPr/>
        </p:nvSpPr>
        <p:spPr>
          <a:xfrm>
            <a:off x="8440754" y="1751503"/>
            <a:ext cx="2477922" cy="307777"/>
          </a:xfrm>
          <a:prstGeom prst="rect">
            <a:avLst/>
          </a:prstGeom>
          <a:noFill/>
        </p:spPr>
        <p:txBody>
          <a:bodyPr wrap="none" rtlCol="0">
            <a:spAutoFit/>
          </a:bodyPr>
          <a:lstStyle/>
          <a:p>
            <a:r>
              <a:rPr lang="en-US" sz="1400">
                <a:solidFill>
                  <a:schemeClr val="bg1">
                    <a:lumMod val="65000"/>
                  </a:schemeClr>
                </a:solidFill>
              </a:rPr>
              <a:t>www.publicdomainpictures.net</a:t>
            </a:r>
            <a:endParaRPr lang="en-US" sz="1400" dirty="0">
              <a:solidFill>
                <a:schemeClr val="bg1">
                  <a:lumMod val="65000"/>
                </a:schemeClr>
              </a:solidFill>
            </a:endParaRPr>
          </a:p>
        </p:txBody>
      </p:sp>
      <p:sp>
        <p:nvSpPr>
          <p:cNvPr id="10" name="Date Placeholder 9"/>
          <p:cNvSpPr>
            <a:spLocks noGrp="1"/>
          </p:cNvSpPr>
          <p:nvPr>
            <p:ph type="dt" sz="half" idx="10"/>
          </p:nvPr>
        </p:nvSpPr>
        <p:spPr/>
        <p:txBody>
          <a:bodyPr/>
          <a:lstStyle/>
          <a:p>
            <a:r>
              <a:rPr lang="en-US"/>
              <a:t>11/2017</a:t>
            </a:r>
          </a:p>
        </p:txBody>
      </p:sp>
      <p:sp>
        <p:nvSpPr>
          <p:cNvPr id="11" name="Slide Number Placeholder 10"/>
          <p:cNvSpPr>
            <a:spLocks noGrp="1"/>
          </p:cNvSpPr>
          <p:nvPr>
            <p:ph type="sldNum" sz="quarter" idx="12"/>
          </p:nvPr>
        </p:nvSpPr>
        <p:spPr/>
        <p:txBody>
          <a:bodyPr/>
          <a:lstStyle/>
          <a:p>
            <a:fld id="{0ED7B1B4-A8C6-4D4A-833E-003F20D7F697}" type="slidenum">
              <a:rPr lang="en-US" smtClean="0"/>
              <a:t>14</a:t>
            </a:fld>
            <a:endParaRPr lang="en-US"/>
          </a:p>
        </p:txBody>
      </p:sp>
      <p:pic>
        <p:nvPicPr>
          <p:cNvPr id="2" name="Audio 1">
            <a:hlinkClick r:id="" action="ppaction://media"/>
            <a:extLst>
              <a:ext uri="{FF2B5EF4-FFF2-40B4-BE49-F238E27FC236}">
                <a16:creationId xmlns:a16="http://schemas.microsoft.com/office/drawing/2014/main" id="{D32B799F-364E-4333-BD13-F82D73D24D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9860252"/>
      </p:ext>
    </p:extLst>
  </p:cSld>
  <p:clrMapOvr>
    <a:masterClrMapping/>
  </p:clrMapOvr>
  <mc:AlternateContent xmlns:mc="http://schemas.openxmlformats.org/markup-compatibility/2006">
    <mc:Choice xmlns:p14="http://schemas.microsoft.com/office/powerpoint/2010/main" Requires="p14">
      <p:transition spd="slow" p14:dur="2000" advTm="44998"/>
    </mc:Choice>
    <mc:Fallback>
      <p:transition spd="slow" advTm="44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the Cycles</a:t>
            </a:r>
          </a:p>
        </p:txBody>
      </p:sp>
      <p:pic>
        <p:nvPicPr>
          <p:cNvPr id="5" name="Picture 4" descr="Screen%20Shot%202017-07-07%20at%2000.21.20.png"/>
          <p:cNvPicPr/>
          <p:nvPr/>
        </p:nvPicPr>
        <p:blipFill>
          <a:blip r:embed="rId4">
            <a:extLst>
              <a:ext uri="{28A0092B-C50C-407E-A947-70E740481C1C}">
                <a14:useLocalDpi xmlns:a14="http://schemas.microsoft.com/office/drawing/2010/main" val="0"/>
              </a:ext>
            </a:extLst>
          </a:blip>
          <a:srcRect/>
          <a:stretch>
            <a:fillRect/>
          </a:stretch>
        </p:blipFill>
        <p:spPr bwMode="auto">
          <a:xfrm>
            <a:off x="449950" y="1525654"/>
            <a:ext cx="7382085" cy="4053509"/>
          </a:xfrm>
          <a:prstGeom prst="rect">
            <a:avLst/>
          </a:prstGeom>
          <a:noFill/>
          <a:ln>
            <a:noFill/>
          </a:ln>
        </p:spPr>
      </p:pic>
      <p:sp>
        <p:nvSpPr>
          <p:cNvPr id="6" name="Rectangle 5"/>
          <p:cNvSpPr/>
          <p:nvPr/>
        </p:nvSpPr>
        <p:spPr>
          <a:xfrm>
            <a:off x="8078284" y="1365655"/>
            <a:ext cx="3644348" cy="4688206"/>
          </a:xfrm>
          <a:prstGeom prst="rect">
            <a:avLst/>
          </a:prstGeom>
        </p:spPr>
        <p:txBody>
          <a:bodyPr wrap="square">
            <a:spAutoFit/>
          </a:bodyPr>
          <a:lstStyle/>
          <a:p>
            <a:pPr>
              <a:lnSpc>
                <a:spcPct val="107000"/>
              </a:lnSpc>
              <a:spcAft>
                <a:spcPts val="0"/>
              </a:spcAft>
            </a:pPr>
            <a:r>
              <a:rPr lang="en-US" sz="2000" dirty="0">
                <a:solidFill>
                  <a:schemeClr val="tx1">
                    <a:lumMod val="75000"/>
                    <a:lumOff val="25000"/>
                  </a:schemeClr>
                </a:solidFill>
              </a:rPr>
              <a:t>This figure is a depiction of the compilation of five carbon flux figures. Biomass, harvested wood product, concrete and landfill carbon fluxes were studied by </a:t>
            </a:r>
            <a:r>
              <a:rPr lang="en-US" sz="2000" dirty="0" err="1">
                <a:solidFill>
                  <a:schemeClr val="tx1">
                    <a:lumMod val="75000"/>
                    <a:lumOff val="25000"/>
                  </a:schemeClr>
                </a:solidFill>
              </a:rPr>
              <a:t>Mohareb</a:t>
            </a:r>
            <a:r>
              <a:rPr lang="en-US" sz="2000" dirty="0">
                <a:solidFill>
                  <a:schemeClr val="tx1">
                    <a:lumMod val="75000"/>
                    <a:lumOff val="25000"/>
                  </a:schemeClr>
                </a:solidFill>
              </a:rPr>
              <a:t> and Kennedy (2012) and a flux for asphalt was added (</a:t>
            </a:r>
            <a:r>
              <a:rPr lang="en-US" sz="2000" dirty="0" err="1">
                <a:solidFill>
                  <a:schemeClr val="tx1">
                    <a:lumMod val="75000"/>
                    <a:lumOff val="25000"/>
                  </a:schemeClr>
                </a:solidFill>
              </a:rPr>
              <a:t>Haselbach</a:t>
            </a:r>
            <a:r>
              <a:rPr lang="en-US" sz="2000" dirty="0">
                <a:solidFill>
                  <a:schemeClr val="tx1">
                    <a:lumMod val="75000"/>
                    <a:lumOff val="25000"/>
                  </a:schemeClr>
                </a:solidFill>
              </a:rPr>
              <a:t> and Temizel-Sekeryan). It should be noted that in this figure the line locations and the heights of the indicators are not scaled relative to each other within an industry or between industries. </a:t>
            </a:r>
          </a:p>
        </p:txBody>
      </p:sp>
      <p:sp>
        <p:nvSpPr>
          <p:cNvPr id="9" name="Date Placeholder 8"/>
          <p:cNvSpPr>
            <a:spLocks noGrp="1"/>
          </p:cNvSpPr>
          <p:nvPr>
            <p:ph type="dt" sz="half" idx="10"/>
          </p:nvPr>
        </p:nvSpPr>
        <p:spPr/>
        <p:txBody>
          <a:bodyPr/>
          <a:lstStyle/>
          <a:p>
            <a:r>
              <a:rPr lang="en-US"/>
              <a:t>11/2017</a:t>
            </a:r>
          </a:p>
        </p:txBody>
      </p:sp>
      <p:sp>
        <p:nvSpPr>
          <p:cNvPr id="10" name="Slide Number Placeholder 9"/>
          <p:cNvSpPr>
            <a:spLocks noGrp="1"/>
          </p:cNvSpPr>
          <p:nvPr>
            <p:ph type="sldNum" sz="quarter" idx="12"/>
          </p:nvPr>
        </p:nvSpPr>
        <p:spPr/>
        <p:txBody>
          <a:bodyPr/>
          <a:lstStyle/>
          <a:p>
            <a:fld id="{0ED7B1B4-A8C6-4D4A-833E-003F20D7F697}" type="slidenum">
              <a:rPr lang="en-US" smtClean="0"/>
              <a:t>15</a:t>
            </a:fld>
            <a:endParaRPr lang="en-US"/>
          </a:p>
        </p:txBody>
      </p:sp>
      <p:sp>
        <p:nvSpPr>
          <p:cNvPr id="7" name="TextBox 6">
            <a:extLst>
              <a:ext uri="{FF2B5EF4-FFF2-40B4-BE49-F238E27FC236}">
                <a16:creationId xmlns:a16="http://schemas.microsoft.com/office/drawing/2014/main" id="{6ECD7571-C4A2-49D4-AF4E-1CFC9D731CDA}"/>
              </a:ext>
            </a:extLst>
          </p:cNvPr>
          <p:cNvSpPr txBox="1"/>
          <p:nvPr/>
        </p:nvSpPr>
        <p:spPr>
          <a:xfrm>
            <a:off x="1767828" y="6418086"/>
            <a:ext cx="9934353" cy="430887"/>
          </a:xfrm>
          <a:prstGeom prst="rect">
            <a:avLst/>
          </a:prstGeom>
          <a:noFill/>
        </p:spPr>
        <p:txBody>
          <a:bodyPr wrap="square" rtlCol="0">
            <a:spAutoFit/>
          </a:bodyPr>
          <a:lstStyle/>
          <a:p>
            <a:r>
              <a:rPr lang="en-US" sz="1100" dirty="0">
                <a:solidFill>
                  <a:schemeClr val="bg1">
                    <a:lumMod val="50000"/>
                  </a:schemeClr>
                </a:solidFill>
              </a:rPr>
              <a:t>Haselbach, L. and Temizel-Sekeryan, S. (2017) “Critical Review of LCA Treatment of Feedstock Energy” Final report to National Asphalt Pavement Association (NAPA).</a:t>
            </a:r>
          </a:p>
          <a:p>
            <a:r>
              <a:rPr lang="en-US" sz="1100" dirty="0">
                <a:solidFill>
                  <a:schemeClr val="bg1">
                    <a:lumMod val="50000"/>
                  </a:schemeClr>
                </a:solidFill>
              </a:rPr>
              <a:t>Temizel-Sekeryan, S. and Haselbach, L. “Inclusive Reporting of Feedstock Energy and Stored Carbon: Asphalt Case Study” (in progress).</a:t>
            </a:r>
          </a:p>
        </p:txBody>
      </p:sp>
      <p:pic>
        <p:nvPicPr>
          <p:cNvPr id="3" name="Audio 2">
            <a:hlinkClick r:id="" action="ppaction://media"/>
            <a:extLst>
              <a:ext uri="{FF2B5EF4-FFF2-40B4-BE49-F238E27FC236}">
                <a16:creationId xmlns:a16="http://schemas.microsoft.com/office/drawing/2014/main" id="{FBC72003-B5A8-489D-9C39-72F7541B6D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155440"/>
      </p:ext>
    </p:extLst>
  </p:cSld>
  <p:clrMapOvr>
    <a:masterClrMapping/>
  </p:clrMapOvr>
  <mc:AlternateContent xmlns:mc="http://schemas.openxmlformats.org/markup-compatibility/2006">
    <mc:Choice xmlns:p14="http://schemas.microsoft.com/office/powerpoint/2010/main" Requires="p14">
      <p:transition spd="slow" p14:dur="2000" advTm="38406"/>
    </mc:Choice>
    <mc:Fallback>
      <p:transition spd="slow" advTm="38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666973" y="1387737"/>
            <a:ext cx="10994939" cy="4653480"/>
          </a:xfrm>
        </p:spPr>
        <p:txBody>
          <a:bodyPr>
            <a:normAutofit fontScale="92500" lnSpcReduction="10000"/>
          </a:bodyPr>
          <a:lstStyle/>
          <a:p>
            <a:pPr>
              <a:buFont typeface="Wingdings" panose="05000000000000000000" pitchFamily="2" charset="2"/>
              <a:buChar char="Ø"/>
            </a:pPr>
            <a:r>
              <a:rPr lang="en-US" dirty="0"/>
              <a:t>Carbon and energy accounting are valuable tools to evaluate products in terms of their environmental performances. </a:t>
            </a:r>
          </a:p>
          <a:p>
            <a:pPr>
              <a:buFont typeface="Wingdings" panose="05000000000000000000" pitchFamily="2" charset="2"/>
              <a:buChar char="Ø"/>
            </a:pPr>
            <a:r>
              <a:rPr lang="en-US" dirty="0"/>
              <a:t>Carbon sequestration refers to the carbon stored: </a:t>
            </a:r>
          </a:p>
          <a:p>
            <a:pPr lvl="1">
              <a:buFont typeface="Wingdings" panose="05000000000000000000" pitchFamily="2" charset="2"/>
              <a:buChar char="Ø"/>
            </a:pPr>
            <a:r>
              <a:rPr lang="en-US" dirty="0"/>
              <a:t>in biogenic construction products for example biogenic carbon sequestration in wood materials, </a:t>
            </a:r>
          </a:p>
          <a:p>
            <a:pPr lvl="1">
              <a:buFont typeface="Wingdings" panose="05000000000000000000" pitchFamily="2" charset="2"/>
              <a:buChar char="Ø"/>
            </a:pPr>
            <a:r>
              <a:rPr lang="en-US" dirty="0"/>
              <a:t>fossil carbon sequestration in asphalt and </a:t>
            </a:r>
          </a:p>
          <a:p>
            <a:pPr lvl="1">
              <a:buFont typeface="Wingdings" panose="05000000000000000000" pitchFamily="2" charset="2"/>
              <a:buChar char="Ø"/>
            </a:pPr>
            <a:r>
              <a:rPr lang="en-US" dirty="0"/>
              <a:t>inorganic carbon sequestration in limestone or carbonated concrete. </a:t>
            </a:r>
          </a:p>
          <a:p>
            <a:pPr>
              <a:buFont typeface="Wingdings" panose="05000000000000000000" pitchFamily="2" charset="2"/>
              <a:buChar char="Ø"/>
            </a:pPr>
            <a:r>
              <a:rPr lang="en-US" dirty="0"/>
              <a:t>In many materials, carbon can be stored in a constructed facility such as a building or a roadway during its whole life and released during incineration or degradation (EPD® 2015), or further sequestered when reused, recycled or landfilled. </a:t>
            </a:r>
          </a:p>
          <a:p>
            <a:pPr>
              <a:buFont typeface="Wingdings" panose="05000000000000000000" pitchFamily="2" charset="2"/>
              <a:buChar char="Ø"/>
            </a:pPr>
            <a:r>
              <a:rPr lang="en-US" dirty="0"/>
              <a:t>The feedstock energy, and in many cases the carbon, in a material at this </a:t>
            </a:r>
            <a:r>
              <a:rPr lang="en-US" i="1" dirty="0"/>
              <a:t>gate</a:t>
            </a:r>
            <a:r>
              <a:rPr lang="en-US" dirty="0"/>
              <a:t> may be valuable assets for future use as energy or continued sequestration. </a:t>
            </a:r>
          </a:p>
          <a:p>
            <a:pPr>
              <a:buFont typeface="Wingdings" panose="05000000000000000000" pitchFamily="2" charset="2"/>
              <a:buChar char="Ø"/>
            </a:pPr>
            <a:r>
              <a:rPr lang="en-US" dirty="0"/>
              <a:t>Many EPDs have been formatted and reported in such a manner that does not readily capture these concepts, so that in a full LCA, the feedstock energy and/or carbon reporting can be optimized through to the end-of-life. This may not allow the users of EPDs to be able to fully understand and consider the impacts of feedstock energy, especially when looking at the carbon, recycling and other benefits of the material use of this resource. </a:t>
            </a:r>
          </a:p>
          <a:p>
            <a:endParaRPr lang="en-US" dirty="0"/>
          </a:p>
        </p:txBody>
      </p:sp>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16</a:t>
            </a:fld>
            <a:endParaRPr lang="en-US"/>
          </a:p>
        </p:txBody>
      </p:sp>
      <p:sp>
        <p:nvSpPr>
          <p:cNvPr id="6" name="TextBox 5">
            <a:extLst>
              <a:ext uri="{FF2B5EF4-FFF2-40B4-BE49-F238E27FC236}">
                <a16:creationId xmlns:a16="http://schemas.microsoft.com/office/drawing/2014/main" id="{6ECD7571-C4A2-49D4-AF4E-1CFC9D731CDA}"/>
              </a:ext>
            </a:extLst>
          </p:cNvPr>
          <p:cNvSpPr txBox="1"/>
          <p:nvPr/>
        </p:nvSpPr>
        <p:spPr>
          <a:xfrm>
            <a:off x="1767828" y="6418086"/>
            <a:ext cx="9934353" cy="430887"/>
          </a:xfrm>
          <a:prstGeom prst="rect">
            <a:avLst/>
          </a:prstGeom>
          <a:noFill/>
        </p:spPr>
        <p:txBody>
          <a:bodyPr wrap="square" rtlCol="0">
            <a:spAutoFit/>
          </a:bodyPr>
          <a:lstStyle/>
          <a:p>
            <a:r>
              <a:rPr lang="en-US" sz="1100" dirty="0">
                <a:solidFill>
                  <a:schemeClr val="bg1">
                    <a:lumMod val="50000"/>
                  </a:schemeClr>
                </a:solidFill>
              </a:rPr>
              <a:t>Haselbach, L. and Temizel-Sekeryan, S. (2017) “Critical Review of LCA Treatment of Feedstock Energy” Final report to National Asphalt Pavement Association (NAPA).</a:t>
            </a:r>
          </a:p>
          <a:p>
            <a:r>
              <a:rPr lang="en-US" sz="1100" dirty="0">
                <a:solidFill>
                  <a:schemeClr val="bg1">
                    <a:lumMod val="50000"/>
                  </a:schemeClr>
                </a:solidFill>
              </a:rPr>
              <a:t>Temizel-Sekeryan, S. and Haselbach, L. “Inclusive Reporting of Feedstock Energy and Stored Carbon: Asphalt Case Study” (in progress).</a:t>
            </a:r>
          </a:p>
        </p:txBody>
      </p:sp>
      <p:pic>
        <p:nvPicPr>
          <p:cNvPr id="4" name="Audio 3">
            <a:hlinkClick r:id="" action="ppaction://media"/>
            <a:extLst>
              <a:ext uri="{FF2B5EF4-FFF2-40B4-BE49-F238E27FC236}">
                <a16:creationId xmlns:a16="http://schemas.microsoft.com/office/drawing/2014/main" id="{BAC7183B-9156-4CB4-9354-8071974705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1382508"/>
      </p:ext>
    </p:extLst>
  </p:cSld>
  <p:clrMapOvr>
    <a:masterClrMapping/>
  </p:clrMapOvr>
  <mc:AlternateContent xmlns:mc="http://schemas.openxmlformats.org/markup-compatibility/2006">
    <mc:Choice xmlns:p14="http://schemas.microsoft.com/office/powerpoint/2010/main" Requires="p14">
      <p:transition spd="slow" p14:dur="2000" advTm="51090"/>
    </mc:Choice>
    <mc:Fallback>
      <p:transition spd="slow" advTm="51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Thank you for completing Module </a:t>
            </a:r>
            <a:r>
              <a:rPr lang="el-GR" dirty="0"/>
              <a:t>α7</a:t>
            </a:r>
            <a:r>
              <a:rPr lang="en-US" dirty="0"/>
              <a:t>!</a:t>
            </a:r>
          </a:p>
        </p:txBody>
      </p:sp>
      <p:sp>
        <p:nvSpPr>
          <p:cNvPr id="5" name="Content Placeholder 2"/>
          <p:cNvSpPr txBox="1">
            <a:spLocks/>
          </p:cNvSpPr>
          <p:nvPr/>
        </p:nvSpPr>
        <p:spPr>
          <a:xfrm>
            <a:off x="688489" y="1412586"/>
            <a:ext cx="10916478" cy="468341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dirty="0"/>
              <a:t>Group A: ISO Compliant LCA Overview Modules</a:t>
            </a:r>
          </a:p>
          <a:p>
            <a:pPr marL="0" indent="0">
              <a:spcAft>
                <a:spcPts val="1200"/>
              </a:spcAft>
              <a:buFont typeface="Calibri" panose="020F0502020204030204" pitchFamily="34" charset="0"/>
              <a:buNone/>
            </a:pPr>
            <a:r>
              <a:rPr lang="en-US" dirty="0"/>
              <a:t>Group </a:t>
            </a:r>
            <a:r>
              <a:rPr lang="en-US" dirty="0">
                <a:latin typeface="Calibri" panose="020F0502020204030204" pitchFamily="34" charset="0"/>
              </a:rPr>
              <a:t>α</a:t>
            </a:r>
            <a:r>
              <a:rPr lang="en-US" dirty="0"/>
              <a:t>: ISO Compliant LCA Detailed Modules</a:t>
            </a:r>
          </a:p>
          <a:p>
            <a:pPr marL="0" indent="0">
              <a:buFont typeface="Calibri" panose="020F0502020204030204" pitchFamily="34" charset="0"/>
              <a:buNone/>
            </a:pPr>
            <a:r>
              <a:rPr lang="en-US" dirty="0"/>
              <a:t>Group B: Environmental Impact Categories Overview Modules</a:t>
            </a:r>
          </a:p>
          <a:p>
            <a:pPr marL="0" indent="0">
              <a:spcAft>
                <a:spcPts val="1200"/>
              </a:spcAft>
              <a:buFont typeface="Calibri" panose="020F0502020204030204" pitchFamily="34" charset="0"/>
              <a:buNone/>
            </a:pPr>
            <a:r>
              <a:rPr lang="en-US" dirty="0"/>
              <a:t>Group </a:t>
            </a:r>
            <a:r>
              <a:rPr lang="en-US" dirty="0">
                <a:latin typeface="Calibri" panose="020F0502020204030204" pitchFamily="34" charset="0"/>
              </a:rPr>
              <a:t>β</a:t>
            </a:r>
            <a:r>
              <a:rPr lang="en-US" dirty="0"/>
              <a:t>: Environmental Impact Categories Detailed Modules</a:t>
            </a:r>
          </a:p>
          <a:p>
            <a:pPr marL="0" indent="0">
              <a:buFont typeface="Calibri" panose="020F0502020204030204" pitchFamily="34" charset="0"/>
              <a:buNone/>
            </a:pPr>
            <a:r>
              <a:rPr lang="en-US" dirty="0"/>
              <a:t>Group G: General LCA Tools Overview Modules</a:t>
            </a:r>
          </a:p>
          <a:p>
            <a:pPr marL="0" indent="0">
              <a:spcAft>
                <a:spcPts val="1200"/>
              </a:spcAft>
              <a:buFont typeface="Calibri" panose="020F0502020204030204" pitchFamily="34" charset="0"/>
              <a:buNone/>
            </a:pPr>
            <a:r>
              <a:rPr lang="en-US" dirty="0"/>
              <a:t>Group </a:t>
            </a:r>
            <a:r>
              <a:rPr lang="en-US" dirty="0">
                <a:latin typeface="Calibri" panose="020F0502020204030204" pitchFamily="34" charset="0"/>
              </a:rPr>
              <a:t>γ</a:t>
            </a:r>
            <a:r>
              <a:rPr lang="en-US" dirty="0"/>
              <a:t>: General LCA Tools Detailed Modules</a:t>
            </a:r>
          </a:p>
          <a:p>
            <a:pPr marL="0" indent="0">
              <a:buFont typeface="Calibri" panose="020F0502020204030204" pitchFamily="34" charset="0"/>
              <a:buNone/>
            </a:pPr>
            <a:r>
              <a:rPr lang="en-US" dirty="0"/>
              <a:t>Group T: Transportation-Related LCA Overview Modules</a:t>
            </a:r>
          </a:p>
          <a:p>
            <a:pPr marL="0" indent="0">
              <a:buFont typeface="Calibri" panose="020F0502020204030204" pitchFamily="34" charset="0"/>
              <a:buNone/>
            </a:pPr>
            <a:r>
              <a:rPr lang="en-US" dirty="0"/>
              <a:t>Group </a:t>
            </a:r>
            <a:r>
              <a:rPr lang="en-US" dirty="0">
                <a:latin typeface="Calibri" panose="020F0502020204030204" pitchFamily="34" charset="0"/>
              </a:rPr>
              <a:t>τ</a:t>
            </a:r>
            <a:r>
              <a:rPr lang="en-US" dirty="0"/>
              <a:t>: Transportation-Related LCA Detailed Modules</a:t>
            </a:r>
          </a:p>
          <a:p>
            <a:pPr marL="0" indent="0">
              <a:buFont typeface="Calibri" panose="020F0502020204030204" pitchFamily="34" charset="0"/>
              <a:buNone/>
            </a:pPr>
            <a:endParaRPr lang="en-US" dirty="0"/>
          </a:p>
          <a:p>
            <a:pPr marL="0" indent="0">
              <a:buFont typeface="Calibri" panose="020F0502020204030204" pitchFamily="34" charset="0"/>
              <a:buNone/>
            </a:pPr>
            <a:endParaRPr lang="en-US" dirty="0"/>
          </a:p>
        </p:txBody>
      </p:sp>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17</a:t>
            </a:fld>
            <a:endParaRPr lang="en-US"/>
          </a:p>
        </p:txBody>
      </p:sp>
      <p:pic>
        <p:nvPicPr>
          <p:cNvPr id="3" name="Audio 2">
            <a:hlinkClick r:id="" action="ppaction://media"/>
            <a:extLst>
              <a:ext uri="{FF2B5EF4-FFF2-40B4-BE49-F238E27FC236}">
                <a16:creationId xmlns:a16="http://schemas.microsoft.com/office/drawing/2014/main" id="{3063A31C-0E52-4E24-99D7-31F0E51EC2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8910672"/>
      </p:ext>
    </p:extLst>
  </p:cSld>
  <p:clrMapOvr>
    <a:masterClrMapping/>
  </p:clrMapOvr>
  <mc:AlternateContent xmlns:mc="http://schemas.openxmlformats.org/markup-compatibility/2006">
    <mc:Choice xmlns:p14="http://schemas.microsoft.com/office/powerpoint/2010/main" Requires="p14">
      <p:transition spd="slow" p14:dur="2000" advTm="15377"/>
    </mc:Choice>
    <mc:Fallback>
      <p:transition spd="slow" advTm="15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74986-4EBA-490A-8A42-E907A6158184}"/>
              </a:ext>
            </a:extLst>
          </p:cNvPr>
          <p:cNvSpPr>
            <a:spLocks noGrp="1"/>
          </p:cNvSpPr>
          <p:nvPr>
            <p:ph type="title"/>
          </p:nvPr>
        </p:nvSpPr>
        <p:spPr/>
        <p:txBody>
          <a:bodyPr/>
          <a:lstStyle/>
          <a:p>
            <a:r>
              <a:rPr lang="en-US" dirty="0"/>
              <a:t>Suggestions for Assignments</a:t>
            </a:r>
          </a:p>
        </p:txBody>
      </p:sp>
      <p:sp>
        <p:nvSpPr>
          <p:cNvPr id="3" name="Content Placeholder 2">
            <a:extLst>
              <a:ext uri="{FF2B5EF4-FFF2-40B4-BE49-F238E27FC236}">
                <a16:creationId xmlns:a16="http://schemas.microsoft.com/office/drawing/2014/main" id="{42D605AB-5E6D-4A9A-9C2E-7C249FB067EE}"/>
              </a:ext>
            </a:extLst>
          </p:cNvPr>
          <p:cNvSpPr>
            <a:spLocks noGrp="1"/>
          </p:cNvSpPr>
          <p:nvPr>
            <p:ph idx="1"/>
          </p:nvPr>
        </p:nvSpPr>
        <p:spPr>
          <a:xfrm>
            <a:off x="666974" y="1387737"/>
            <a:ext cx="10822662" cy="4653480"/>
          </a:xfrm>
        </p:spPr>
        <p:txBody>
          <a:bodyPr>
            <a:normAutofit/>
          </a:bodyPr>
          <a:lstStyle/>
          <a:p>
            <a:pPr>
              <a:buFont typeface="Wingdings" charset="2"/>
              <a:buChar char="v"/>
            </a:pPr>
            <a:r>
              <a:rPr lang="en-US" dirty="0"/>
              <a:t> Read the following EPDs and analyze how they report feedstock energy and carbon accounting.</a:t>
            </a:r>
          </a:p>
          <a:p>
            <a:pPr lvl="1">
              <a:buFont typeface="Wingdings" charset="2"/>
              <a:buChar char="v"/>
            </a:pPr>
            <a:r>
              <a:rPr lang="en-US" dirty="0"/>
              <a:t>EPD® (2016).</a:t>
            </a:r>
            <a:r>
              <a:rPr lang="en-US" i="1" dirty="0"/>
              <a:t> EPD for Flexible Bitumen Sheets for Roof Waterproofing</a:t>
            </a:r>
            <a:r>
              <a:rPr lang="en-US" dirty="0"/>
              <a:t>, The International EPD® System, Stockholm, Sweden. </a:t>
            </a:r>
          </a:p>
          <a:p>
            <a:pPr lvl="1">
              <a:buFont typeface="Wingdings" charset="2"/>
              <a:buChar char="v"/>
            </a:pPr>
            <a:r>
              <a:rPr lang="en-US" dirty="0"/>
              <a:t>CSA Group (2016). </a:t>
            </a:r>
            <a:r>
              <a:rPr lang="en-US" i="1" dirty="0"/>
              <a:t>EPD for </a:t>
            </a:r>
            <a:r>
              <a:rPr lang="en-US" i="1" dirty="0" err="1"/>
              <a:t>Cassara</a:t>
            </a:r>
            <a:r>
              <a:rPr lang="en-US" i="1" dirty="0"/>
              <a:t> Slabs and Boulevard Pavers</a:t>
            </a:r>
            <a:r>
              <a:rPr lang="en-US" dirty="0"/>
              <a:t>, Canadian Standards Association, Toronto, ON. </a:t>
            </a:r>
          </a:p>
          <a:p>
            <a:pPr lvl="1">
              <a:buFont typeface="Wingdings" charset="2"/>
              <a:buChar char="v"/>
            </a:pPr>
            <a:r>
              <a:rPr lang="en-US" dirty="0"/>
              <a:t>IBU (2014). </a:t>
            </a:r>
            <a:r>
              <a:rPr lang="en-US" i="1" dirty="0"/>
              <a:t>EPD for</a:t>
            </a:r>
            <a:r>
              <a:rPr lang="en-US" dirty="0"/>
              <a:t> </a:t>
            </a:r>
            <a:r>
              <a:rPr lang="en-US" i="1" dirty="0"/>
              <a:t>Concrete admixtures – </a:t>
            </a:r>
            <a:r>
              <a:rPr lang="en-US" i="1" dirty="0" err="1"/>
              <a:t>Plasticisers</a:t>
            </a:r>
            <a:r>
              <a:rPr lang="en-US" i="1" dirty="0"/>
              <a:t> and </a:t>
            </a:r>
            <a:r>
              <a:rPr lang="en-US" i="1" dirty="0" err="1"/>
              <a:t>Superplasticisers</a:t>
            </a:r>
            <a:r>
              <a:rPr lang="en-US" i="1" dirty="0"/>
              <a:t>, </a:t>
            </a:r>
            <a:r>
              <a:rPr lang="en-US" dirty="0" err="1"/>
              <a:t>Institut</a:t>
            </a:r>
            <a:r>
              <a:rPr lang="en-US" dirty="0"/>
              <a:t> </a:t>
            </a:r>
            <a:r>
              <a:rPr lang="en-US" dirty="0" err="1"/>
              <a:t>Bauen</a:t>
            </a:r>
            <a:r>
              <a:rPr lang="en-US" dirty="0"/>
              <a:t> und Umwelt </a:t>
            </a:r>
            <a:r>
              <a:rPr lang="en-US" dirty="0" err="1"/>
              <a:t>e.V</a:t>
            </a:r>
            <a:r>
              <a:rPr lang="en-US" dirty="0"/>
              <a:t>., Berlin, Germany. </a:t>
            </a:r>
          </a:p>
          <a:p>
            <a:pPr lvl="1">
              <a:buFont typeface="Wingdings" charset="2"/>
              <a:buChar char="v"/>
            </a:pPr>
            <a:r>
              <a:rPr lang="en-US" dirty="0"/>
              <a:t>ASTM (2015). </a:t>
            </a:r>
            <a:r>
              <a:rPr lang="en-US" i="1" dirty="0"/>
              <a:t>EPD for CMC Concrete Reinforcing Steel</a:t>
            </a:r>
            <a:r>
              <a:rPr lang="en-US" dirty="0"/>
              <a:t>, ASTM International, West Conshohocken, PA. </a:t>
            </a:r>
          </a:p>
          <a:p>
            <a:pPr lvl="1">
              <a:buFont typeface="Wingdings" charset="2"/>
              <a:buChar char="v"/>
            </a:pPr>
            <a:r>
              <a:rPr lang="en-US" dirty="0"/>
              <a:t>UL (2013). </a:t>
            </a:r>
            <a:r>
              <a:rPr lang="en-US" i="1" dirty="0"/>
              <a:t>EPD for</a:t>
            </a:r>
            <a:r>
              <a:rPr lang="en-US" dirty="0"/>
              <a:t> </a:t>
            </a:r>
            <a:r>
              <a:rPr lang="en-US" i="1" dirty="0"/>
              <a:t>North American Oriented Strand Board</a:t>
            </a:r>
            <a:r>
              <a:rPr lang="en-US" dirty="0"/>
              <a:t>, UL Environment, Los Angeles, CA  </a:t>
            </a:r>
          </a:p>
          <a:p>
            <a:pPr>
              <a:buFont typeface="Wingdings" charset="2"/>
              <a:buChar char="v"/>
            </a:pPr>
            <a:r>
              <a:rPr lang="en-US" dirty="0"/>
              <a:t> Find out other tools and software whether they focus on feedstock. For example: GREET (Argonne National Laboratory 2016), </a:t>
            </a:r>
            <a:r>
              <a:rPr lang="en-US" dirty="0" err="1"/>
              <a:t>PaLATE</a:t>
            </a:r>
            <a:r>
              <a:rPr lang="en-US" dirty="0"/>
              <a:t> (RMRC-3G 2003), FEC (Georgia Tech 2016) etc. If yes, how do they allocate this in LCAs?</a:t>
            </a:r>
          </a:p>
          <a:p>
            <a:pPr>
              <a:buFont typeface="Wingdings" charset="2"/>
              <a:buChar char="v"/>
            </a:pPr>
            <a:endParaRPr lang="en-US" dirty="0"/>
          </a:p>
        </p:txBody>
      </p:sp>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18</a:t>
            </a:fld>
            <a:endParaRPr lang="en-US"/>
          </a:p>
        </p:txBody>
      </p:sp>
    </p:spTree>
    <p:extLst>
      <p:ext uri="{BB962C8B-B14F-4D97-AF65-F5344CB8AC3E}">
        <p14:creationId xmlns:p14="http://schemas.microsoft.com/office/powerpoint/2010/main" val="429477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LCA Module Series Groups</a:t>
            </a:r>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a:t>Group A: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a:t>: ISO Compliant LCA Detailed Modules</a:t>
            </a:r>
          </a:p>
          <a:p>
            <a:pPr marL="0" indent="0">
              <a:buNone/>
            </a:pPr>
            <a:r>
              <a:rPr lang="en-US" dirty="0"/>
              <a:t>Group B: Environmental Impact Categories Overview Modules</a:t>
            </a:r>
          </a:p>
          <a:p>
            <a:pPr marL="0" indent="0">
              <a:spcAft>
                <a:spcPts val="1200"/>
              </a:spcAft>
              <a:buNone/>
            </a:pPr>
            <a:r>
              <a:rPr lang="en-US" dirty="0"/>
              <a:t>Group </a:t>
            </a:r>
            <a:r>
              <a:rPr lang="en-US" dirty="0">
                <a:latin typeface="Calibri" panose="020F0502020204030204" pitchFamily="34" charset="0"/>
              </a:rPr>
              <a:t>β</a:t>
            </a:r>
            <a:r>
              <a:rPr lang="en-US" dirty="0"/>
              <a:t>: Environmental Impact Categories Detailed Modules</a:t>
            </a:r>
          </a:p>
          <a:p>
            <a:pPr marL="0" indent="0">
              <a:buNone/>
            </a:pPr>
            <a:r>
              <a:rPr lang="en-US" dirty="0"/>
              <a:t>Group G: General LCA Tools Overview Modules</a:t>
            </a:r>
          </a:p>
          <a:p>
            <a:pPr marL="0" indent="0">
              <a:spcAft>
                <a:spcPts val="1200"/>
              </a:spcAft>
              <a:buNone/>
            </a:pPr>
            <a:r>
              <a:rPr lang="en-US" dirty="0"/>
              <a:t>Group </a:t>
            </a:r>
            <a:r>
              <a:rPr lang="en-US" dirty="0">
                <a:latin typeface="Calibri" panose="020F0502020204030204" pitchFamily="34" charset="0"/>
              </a:rPr>
              <a:t>γ</a:t>
            </a:r>
            <a:r>
              <a:rPr lang="en-US" dirty="0"/>
              <a:t>: General LCA Tools Detailed Modules</a:t>
            </a:r>
          </a:p>
          <a:p>
            <a:pPr marL="0" indent="0">
              <a:buNone/>
            </a:pPr>
            <a:r>
              <a:rPr lang="en-US" dirty="0"/>
              <a:t>Group T: Transportation-Related LCA Overview Modules</a:t>
            </a:r>
          </a:p>
          <a:p>
            <a:pPr marL="0" indent="0">
              <a:buNone/>
            </a:pPr>
            <a:r>
              <a:rPr lang="en-US" dirty="0"/>
              <a:t>Group </a:t>
            </a:r>
            <a:r>
              <a:rPr lang="en-US" dirty="0">
                <a:latin typeface="Calibri" panose="020F0502020204030204" pitchFamily="34" charset="0"/>
              </a:rPr>
              <a:t>τ</a:t>
            </a:r>
            <a:r>
              <a:rPr lang="en-US" dirty="0"/>
              <a:t>: Transportation-Related LCA Detailed Modules</a:t>
            </a:r>
          </a:p>
          <a:p>
            <a:pPr marL="0" indent="0">
              <a:buNone/>
            </a:pPr>
            <a:endParaRPr lang="en-US" dirty="0"/>
          </a:p>
          <a:p>
            <a:pPr marL="0" indent="0">
              <a:buNone/>
            </a:pPr>
            <a:endParaRPr lang="en-US" dirty="0"/>
          </a:p>
        </p:txBody>
      </p:sp>
      <p:pic>
        <p:nvPicPr>
          <p:cNvPr id="6" name="Audio 5">
            <a:hlinkClick r:id="" action="ppaction://media"/>
            <a:extLst>
              <a:ext uri="{FF2B5EF4-FFF2-40B4-BE49-F238E27FC236}">
                <a16:creationId xmlns:a16="http://schemas.microsoft.com/office/drawing/2014/main" id="{3D4DD455-A0B3-479B-B378-7E930BBD10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10" name="Date Placeholder 9"/>
          <p:cNvSpPr>
            <a:spLocks noGrp="1"/>
          </p:cNvSpPr>
          <p:nvPr>
            <p:ph type="dt" sz="half" idx="10"/>
          </p:nvPr>
        </p:nvSpPr>
        <p:spPr/>
        <p:txBody>
          <a:bodyPr/>
          <a:lstStyle/>
          <a:p>
            <a:r>
              <a:rPr lang="en-US"/>
              <a:t>11/2017</a:t>
            </a:r>
          </a:p>
        </p:txBody>
      </p:sp>
      <p:sp>
        <p:nvSpPr>
          <p:cNvPr id="11" name="Slide Number Placeholder 10"/>
          <p:cNvSpPr>
            <a:spLocks noGrp="1"/>
          </p:cNvSpPr>
          <p:nvPr>
            <p:ph type="sldNum" sz="quarter" idx="12"/>
          </p:nvPr>
        </p:nvSpPr>
        <p:spPr/>
        <p:txBody>
          <a:bodyPr/>
          <a:lstStyle/>
          <a:p>
            <a:fld id="{0ED7B1B4-A8C6-4D4A-833E-003F20D7F697}" type="slidenum">
              <a:rPr lang="en-US" smtClean="0"/>
              <a:t>1</a:t>
            </a:fld>
            <a:endParaRPr lang="en-US"/>
          </a:p>
        </p:txBody>
      </p:sp>
    </p:spTree>
    <p:extLst>
      <p:ext uri="{BB962C8B-B14F-4D97-AF65-F5344CB8AC3E}">
        <p14:creationId xmlns:p14="http://schemas.microsoft.com/office/powerpoint/2010/main" val="1723643324"/>
      </p:ext>
    </p:extLst>
  </p:cSld>
  <p:clrMapOvr>
    <a:masterClrMapping/>
  </p:clrMapOvr>
  <mc:AlternateContent xmlns:mc="http://schemas.openxmlformats.org/markup-compatibility/2006" xmlns:p14="http://schemas.microsoft.com/office/powerpoint/2010/main">
    <mc:Choice Requires="p14">
      <p:transition spd="slow" p14:dur="2000" advTm="21891"/>
    </mc:Choice>
    <mc:Fallback xmlns="">
      <p:transition spd="slow" advTm="21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158279"/>
            <a:ext cx="10058400" cy="885981"/>
          </a:xfrm>
        </p:spPr>
        <p:txBody>
          <a:bodyPr/>
          <a:lstStyle/>
          <a:p>
            <a:r>
              <a:rPr lang="en-US" dirty="0"/>
              <a:t>References</a:t>
            </a:r>
          </a:p>
        </p:txBody>
      </p:sp>
      <p:sp>
        <p:nvSpPr>
          <p:cNvPr id="3" name="Content Placeholder 2"/>
          <p:cNvSpPr>
            <a:spLocks noGrp="1"/>
          </p:cNvSpPr>
          <p:nvPr>
            <p:ph idx="1"/>
          </p:nvPr>
        </p:nvSpPr>
        <p:spPr>
          <a:xfrm>
            <a:off x="483324" y="933489"/>
            <a:ext cx="11020187" cy="4754880"/>
          </a:xfrm>
        </p:spPr>
        <p:txBody>
          <a:bodyPr>
            <a:noAutofit/>
          </a:bodyPr>
          <a:lstStyle/>
          <a:p>
            <a:pPr marL="285750" indent="-285750">
              <a:lnSpc>
                <a:spcPct val="100000"/>
              </a:lnSpc>
              <a:spcBef>
                <a:spcPts val="0"/>
              </a:spcBef>
              <a:spcAft>
                <a:spcPts val="0"/>
              </a:spcAft>
              <a:buFont typeface="Arial" charset="0"/>
              <a:buChar char="•"/>
            </a:pPr>
            <a:r>
              <a:rPr lang="en-US" sz="1400" dirty="0"/>
              <a:t>Athena Institute (2014) User Manual and Transparency Document Impact Estimator for Buildings v.5. Athena Sustainable Materials Institute, Ontario, Canada</a:t>
            </a:r>
          </a:p>
          <a:p>
            <a:pPr marL="285750" indent="-285750">
              <a:lnSpc>
                <a:spcPct val="100000"/>
              </a:lnSpc>
              <a:spcBef>
                <a:spcPts val="0"/>
              </a:spcBef>
              <a:spcAft>
                <a:spcPts val="0"/>
              </a:spcAft>
              <a:buFont typeface="Arial" charset="0"/>
              <a:buChar char="•"/>
            </a:pPr>
            <a:r>
              <a:rPr lang="en-US" sz="1400" dirty="0"/>
              <a:t>ASTM (2014) EPD for CFFA PVC Roofing Membrane. ASTM International, West Conshohocken, PA </a:t>
            </a:r>
          </a:p>
          <a:p>
            <a:pPr marL="285750" indent="-285750">
              <a:lnSpc>
                <a:spcPct val="100000"/>
              </a:lnSpc>
              <a:spcBef>
                <a:spcPts val="0"/>
              </a:spcBef>
              <a:spcAft>
                <a:spcPts val="0"/>
              </a:spcAft>
              <a:buFont typeface="Arial" charset="0"/>
              <a:buChar char="•"/>
            </a:pPr>
            <a:r>
              <a:rPr lang="en-US" sz="1400" dirty="0"/>
              <a:t>BS EN (2012) Sustainability of construction works. Environmental product declarations. Core rules for the product category of construction products. BS EN 15804:2012. British Standards, London, United Kingdom</a:t>
            </a:r>
          </a:p>
          <a:p>
            <a:pPr marL="285750" indent="-285750">
              <a:lnSpc>
                <a:spcPct val="100000"/>
              </a:lnSpc>
              <a:spcBef>
                <a:spcPts val="0"/>
              </a:spcBef>
              <a:spcAft>
                <a:spcPts val="0"/>
              </a:spcAft>
              <a:buFont typeface="Arial" charset="0"/>
              <a:buChar char="•"/>
            </a:pPr>
            <a:r>
              <a:rPr lang="en-US" sz="1400" dirty="0"/>
              <a:t>Butt AA, </a:t>
            </a:r>
            <a:r>
              <a:rPr lang="en-US" sz="1400" dirty="0" err="1"/>
              <a:t>Mirzadeh</a:t>
            </a:r>
            <a:r>
              <a:rPr lang="en-US" sz="1400" dirty="0"/>
              <a:t> I, Toller S, </a:t>
            </a:r>
            <a:r>
              <a:rPr lang="en-US" sz="1400" dirty="0" err="1"/>
              <a:t>Birgisson</a:t>
            </a:r>
            <a:r>
              <a:rPr lang="en-US" sz="1400" dirty="0"/>
              <a:t> B (2014) Life cycle assessment framework for asphalt pavements: methods to calculate and allocate energy of binder and additives. </a:t>
            </a:r>
            <a:r>
              <a:rPr lang="en-US" sz="1400" dirty="0" err="1"/>
              <a:t>Int</a:t>
            </a:r>
            <a:r>
              <a:rPr lang="en-US" sz="1400" dirty="0"/>
              <a:t> J Pavement </a:t>
            </a:r>
            <a:r>
              <a:rPr lang="en-US" sz="1400" dirty="0" err="1"/>
              <a:t>Eng</a:t>
            </a:r>
            <a:r>
              <a:rPr lang="en-US" sz="1400" dirty="0"/>
              <a:t> 15:290-302</a:t>
            </a:r>
          </a:p>
          <a:p>
            <a:pPr marL="285750" indent="-285750">
              <a:lnSpc>
                <a:spcPct val="100000"/>
              </a:lnSpc>
              <a:spcBef>
                <a:spcPts val="0"/>
              </a:spcBef>
              <a:spcAft>
                <a:spcPts val="0"/>
              </a:spcAft>
              <a:buFont typeface="Arial" charset="0"/>
              <a:buChar char="•"/>
            </a:pPr>
            <a:r>
              <a:rPr lang="en-US" sz="1400" dirty="0"/>
              <a:t>EPD® (2013) PCR for Concrete. The International EPD® System, Stockholm, Sweden </a:t>
            </a:r>
          </a:p>
          <a:p>
            <a:pPr marL="285750" indent="-285750">
              <a:lnSpc>
                <a:spcPct val="100000"/>
              </a:lnSpc>
              <a:spcBef>
                <a:spcPts val="0"/>
              </a:spcBef>
              <a:spcAft>
                <a:spcPts val="0"/>
              </a:spcAft>
              <a:buFont typeface="Arial" charset="0"/>
              <a:buChar char="•"/>
            </a:pPr>
            <a:r>
              <a:rPr lang="en-US" sz="1400" dirty="0"/>
              <a:t>EPD® (2014) EPD for Ready-Mix Concrete. The International EPD® System, Stockholm, Sweden </a:t>
            </a:r>
          </a:p>
          <a:p>
            <a:pPr marL="285750" indent="-285750">
              <a:lnSpc>
                <a:spcPct val="100000"/>
              </a:lnSpc>
              <a:spcBef>
                <a:spcPts val="0"/>
              </a:spcBef>
              <a:spcAft>
                <a:spcPts val="0"/>
              </a:spcAft>
              <a:buFont typeface="Arial" charset="0"/>
              <a:buChar char="•"/>
            </a:pPr>
            <a:r>
              <a:rPr lang="en-US" sz="1400" dirty="0"/>
              <a:t>EPD® (2015).</a:t>
            </a:r>
            <a:r>
              <a:rPr lang="en-US" sz="1400" i="1" dirty="0"/>
              <a:t> EPD for </a:t>
            </a:r>
            <a:r>
              <a:rPr lang="en-US" sz="1400" i="1" dirty="0" err="1"/>
              <a:t>Folkhem’s</a:t>
            </a:r>
            <a:r>
              <a:rPr lang="en-US" sz="1400" i="1" dirty="0"/>
              <a:t> concept building</a:t>
            </a:r>
            <a:r>
              <a:rPr lang="en-US" sz="1400" dirty="0"/>
              <a:t>, The International EPD® System, Stockholm, Sweden. </a:t>
            </a:r>
          </a:p>
          <a:p>
            <a:pPr marL="285750" indent="-285750">
              <a:lnSpc>
                <a:spcPct val="100000"/>
              </a:lnSpc>
              <a:spcBef>
                <a:spcPts val="0"/>
              </a:spcBef>
              <a:spcAft>
                <a:spcPts val="0"/>
              </a:spcAft>
              <a:buFont typeface="Arial" charset="0"/>
              <a:buChar char="•"/>
            </a:pPr>
            <a:r>
              <a:rPr lang="en-US" sz="1400" dirty="0" err="1"/>
              <a:t>Haselbach</a:t>
            </a:r>
            <a:r>
              <a:rPr lang="en-US" sz="1400" dirty="0"/>
              <a:t>, L. and Temizel-Sekeryan, S. (2017) “Critical Review of LCA Treatment of Feedstock Energy” Final report to National Asphalt Pavement Association (NAPA).</a:t>
            </a:r>
          </a:p>
          <a:p>
            <a:pPr marL="285750" indent="-285750">
              <a:lnSpc>
                <a:spcPct val="100000"/>
              </a:lnSpc>
              <a:spcBef>
                <a:spcPts val="0"/>
              </a:spcBef>
              <a:spcAft>
                <a:spcPts val="0"/>
              </a:spcAft>
              <a:buFont typeface="Arial" charset="0"/>
              <a:buChar char="•"/>
            </a:pPr>
            <a:r>
              <a:rPr lang="en-US" sz="1400" dirty="0" err="1"/>
              <a:t>Haselbach</a:t>
            </a:r>
            <a:r>
              <a:rPr lang="en-US" sz="1400" dirty="0"/>
              <a:t>, L. and Temizel-Sekeryan, S. “Feedstock Energy Reporting Compilation for the Paving and Other Related Industries” (under review). </a:t>
            </a:r>
          </a:p>
          <a:p>
            <a:pPr marL="285750" indent="-285750">
              <a:lnSpc>
                <a:spcPct val="100000"/>
              </a:lnSpc>
              <a:spcBef>
                <a:spcPts val="0"/>
              </a:spcBef>
              <a:spcAft>
                <a:spcPts val="0"/>
              </a:spcAft>
              <a:buFont typeface="Arial" charset="0"/>
              <a:buChar char="•"/>
            </a:pPr>
            <a:r>
              <a:rPr lang="en-US" sz="1400" dirty="0"/>
              <a:t>IBU (2014) EPD for Wood Fiberboards. </a:t>
            </a:r>
            <a:r>
              <a:rPr lang="en-US" sz="1400" dirty="0" err="1"/>
              <a:t>Institut</a:t>
            </a:r>
            <a:r>
              <a:rPr lang="en-US" sz="1400" dirty="0"/>
              <a:t> </a:t>
            </a:r>
            <a:r>
              <a:rPr lang="en-US" sz="1400" dirty="0" err="1"/>
              <a:t>Bauen</a:t>
            </a:r>
            <a:r>
              <a:rPr lang="en-US" sz="1400" dirty="0"/>
              <a:t> und Umwelt </a:t>
            </a:r>
            <a:r>
              <a:rPr lang="en-US" sz="1400" dirty="0" err="1"/>
              <a:t>e.V</a:t>
            </a:r>
            <a:r>
              <a:rPr lang="en-US" sz="1400" dirty="0"/>
              <a:t>., Berlin, Germany </a:t>
            </a:r>
          </a:p>
          <a:p>
            <a:pPr marL="285750" indent="-285750">
              <a:lnSpc>
                <a:spcPct val="100000"/>
              </a:lnSpc>
              <a:spcBef>
                <a:spcPts val="0"/>
              </a:spcBef>
              <a:spcAft>
                <a:spcPts val="0"/>
              </a:spcAft>
              <a:buFont typeface="Arial" charset="0"/>
              <a:buChar char="•"/>
            </a:pPr>
            <a:r>
              <a:rPr lang="en-US" sz="1400" dirty="0"/>
              <a:t>ISO (2006a) Environmental management—Life cycle assessment—Principles and framework. ISO 14040:2006. International Organization for Standardization, Geneva, Switzerland</a:t>
            </a:r>
          </a:p>
          <a:p>
            <a:pPr marL="285750" indent="-285750">
              <a:lnSpc>
                <a:spcPct val="100000"/>
              </a:lnSpc>
              <a:spcBef>
                <a:spcPts val="0"/>
              </a:spcBef>
              <a:spcAft>
                <a:spcPts val="0"/>
              </a:spcAft>
              <a:buFont typeface="Arial" charset="0"/>
              <a:buChar char="•"/>
            </a:pPr>
            <a:r>
              <a:rPr lang="en-US" sz="1400" dirty="0"/>
              <a:t>ISO (2006b) Environmental management—Life cycle assessment—Requirements and guidelines. ISO 14044:2006. International Organization for Standardization, Geneva, Switzerland</a:t>
            </a:r>
          </a:p>
          <a:p>
            <a:pPr marL="285750" indent="-285750">
              <a:lnSpc>
                <a:spcPct val="100000"/>
              </a:lnSpc>
              <a:spcBef>
                <a:spcPts val="0"/>
              </a:spcBef>
              <a:spcAft>
                <a:spcPts val="0"/>
              </a:spcAft>
              <a:buFont typeface="Arial" charset="0"/>
              <a:buChar char="•"/>
            </a:pPr>
            <a:r>
              <a:rPr lang="en-US" sz="1400" dirty="0"/>
              <a:t>ISO (2006c) Environmental labels and declarations—Type III environmental declarations —Principles and procedures. ISO 14025:2006. International Organization for Standardization, Geneva, Switzerland</a:t>
            </a:r>
          </a:p>
          <a:p>
            <a:pPr marL="285750" indent="-285750">
              <a:lnSpc>
                <a:spcPct val="100000"/>
              </a:lnSpc>
              <a:spcBef>
                <a:spcPts val="0"/>
              </a:spcBef>
              <a:spcAft>
                <a:spcPts val="0"/>
              </a:spcAft>
              <a:buFont typeface="Arial" charset="0"/>
              <a:buChar char="•"/>
            </a:pPr>
            <a:r>
              <a:rPr lang="en-US" sz="1400" dirty="0" err="1"/>
              <a:t>Kneifel</a:t>
            </a:r>
            <a:r>
              <a:rPr lang="en-US" sz="1400" dirty="0"/>
              <a:t> J, </a:t>
            </a:r>
            <a:r>
              <a:rPr lang="en-US" sz="1400" dirty="0" err="1"/>
              <a:t>Lavappa</a:t>
            </a:r>
            <a:r>
              <a:rPr lang="en-US" sz="1400" dirty="0"/>
              <a:t> P, Greig A, Suh S (2015) Building Industry Reporting and Design for Sustainability (BIRDS) New Residential Database Technical Manual. National Institute of Standards and Technology (NIST), Gaithersburg, MD</a:t>
            </a:r>
          </a:p>
          <a:p>
            <a:pPr marL="285750" indent="-285750">
              <a:lnSpc>
                <a:spcPct val="100000"/>
              </a:lnSpc>
              <a:spcBef>
                <a:spcPts val="0"/>
              </a:spcBef>
              <a:spcAft>
                <a:spcPts val="0"/>
              </a:spcAft>
              <a:buFont typeface="Arial" charset="0"/>
              <a:buChar char="•"/>
            </a:pPr>
            <a:r>
              <a:rPr lang="en-US" sz="1400" dirty="0" err="1"/>
              <a:t>Lippiatt</a:t>
            </a:r>
            <a:r>
              <a:rPr lang="en-US" sz="1400" dirty="0"/>
              <a:t> BC (2007) BEES 4.0 Building for Environmental and Economic Sustainability Technical Manual and User Guide. National Institute of Standards and Technology (NIST), Gaithersburg, MD</a:t>
            </a:r>
          </a:p>
          <a:p>
            <a:pPr marL="285750" indent="-285750">
              <a:lnSpc>
                <a:spcPct val="100000"/>
              </a:lnSpc>
              <a:spcBef>
                <a:spcPts val="0"/>
              </a:spcBef>
              <a:spcAft>
                <a:spcPts val="0"/>
              </a:spcAft>
              <a:buFont typeface="Arial" charset="0"/>
              <a:buChar char="•"/>
            </a:pPr>
            <a:endParaRPr lang="en-US" sz="1400" dirty="0"/>
          </a:p>
          <a:p>
            <a:pPr marL="285750" indent="-285750">
              <a:lnSpc>
                <a:spcPct val="100000"/>
              </a:lnSpc>
              <a:spcBef>
                <a:spcPts val="0"/>
              </a:spcBef>
              <a:spcAft>
                <a:spcPts val="0"/>
              </a:spcAft>
              <a:buFont typeface="Arial" charset="0"/>
              <a:buChar char="•"/>
            </a:pPr>
            <a:endParaRPr lang="en-US" sz="1400" dirty="0"/>
          </a:p>
          <a:p>
            <a:pPr marL="285750" indent="-285750">
              <a:lnSpc>
                <a:spcPct val="100000"/>
              </a:lnSpc>
              <a:spcBef>
                <a:spcPts val="0"/>
              </a:spcBef>
              <a:spcAft>
                <a:spcPts val="0"/>
              </a:spcAft>
              <a:buFont typeface="Arial" charset="0"/>
              <a:buChar char="•"/>
            </a:pPr>
            <a:endParaRPr lang="en-US" sz="1400" dirty="0"/>
          </a:p>
        </p:txBody>
      </p:sp>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19</a:t>
            </a:fld>
            <a:endParaRPr lang="en-US"/>
          </a:p>
        </p:txBody>
      </p:sp>
    </p:spTree>
    <p:extLst>
      <p:ext uri="{BB962C8B-B14F-4D97-AF65-F5344CB8AC3E}">
        <p14:creationId xmlns:p14="http://schemas.microsoft.com/office/powerpoint/2010/main" val="619610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8489" y="158279"/>
            <a:ext cx="10058400" cy="885981"/>
          </a:xfrm>
        </p:spPr>
        <p:txBody>
          <a:bodyPr/>
          <a:lstStyle/>
          <a:p>
            <a:r>
              <a:rPr lang="en-US" dirty="0"/>
              <a:t>References continued</a:t>
            </a:r>
          </a:p>
        </p:txBody>
      </p:sp>
      <p:sp>
        <p:nvSpPr>
          <p:cNvPr id="6" name="Content Placeholder 2"/>
          <p:cNvSpPr>
            <a:spLocks noGrp="1"/>
          </p:cNvSpPr>
          <p:nvPr>
            <p:ph idx="1"/>
          </p:nvPr>
        </p:nvSpPr>
        <p:spPr>
          <a:xfrm>
            <a:off x="483324" y="1096514"/>
            <a:ext cx="11351623" cy="4754880"/>
          </a:xfrm>
        </p:spPr>
        <p:txBody>
          <a:bodyPr>
            <a:noAutofit/>
          </a:bodyPr>
          <a:lstStyle/>
          <a:p>
            <a:pPr marL="285750" indent="-285750">
              <a:lnSpc>
                <a:spcPct val="100000"/>
              </a:lnSpc>
              <a:spcBef>
                <a:spcPts val="0"/>
              </a:spcBef>
              <a:spcAft>
                <a:spcPts val="0"/>
              </a:spcAft>
              <a:buFont typeface="Arial" charset="0"/>
              <a:buChar char="•"/>
            </a:pPr>
            <a:r>
              <a:rPr lang="en-US" sz="1400" dirty="0" err="1"/>
              <a:t>Mohareb</a:t>
            </a:r>
            <a:r>
              <a:rPr lang="en-US" sz="1400" dirty="0"/>
              <a:t>, E., Kennedy, C. (2012). "Gross Direct and Embodied Carbon Sinks for Urban Inventories." </a:t>
            </a:r>
            <a:r>
              <a:rPr lang="en-US" sz="1400" i="1" dirty="0"/>
              <a:t>Journal of Industrial Ecology</a:t>
            </a:r>
            <a:r>
              <a:rPr lang="en-US" sz="1400" dirty="0"/>
              <a:t>, 16(3), 302-316. </a:t>
            </a:r>
          </a:p>
          <a:p>
            <a:pPr marL="285750" indent="-285750">
              <a:lnSpc>
                <a:spcPct val="100000"/>
              </a:lnSpc>
              <a:spcBef>
                <a:spcPts val="0"/>
              </a:spcBef>
              <a:spcAft>
                <a:spcPts val="0"/>
              </a:spcAft>
              <a:buFont typeface="Arial" charset="0"/>
              <a:buChar char="•"/>
            </a:pPr>
            <a:r>
              <a:rPr lang="en-US" sz="1400" dirty="0"/>
              <a:t>NSF International (2014) PCR for Flooring: Carpet, Resilient, Laminate, Ceramic, Wood. National Sanitation Foundation, Center for Sustainability Standards Ann Arbor, MI</a:t>
            </a:r>
          </a:p>
          <a:p>
            <a:pPr marL="285750" indent="-285750">
              <a:lnSpc>
                <a:spcPct val="100000"/>
              </a:lnSpc>
              <a:spcBef>
                <a:spcPts val="0"/>
              </a:spcBef>
              <a:spcAft>
                <a:spcPts val="0"/>
              </a:spcAft>
              <a:buFont typeface="Arial" charset="0"/>
              <a:buChar char="•"/>
            </a:pPr>
            <a:r>
              <a:rPr lang="en-US" sz="1400" dirty="0"/>
              <a:t>PCR Guidance (2015) PCR Guidance Website. Product Category Rule Guidance Development Initiative. </a:t>
            </a:r>
            <a:r>
              <a:rPr lang="en-US" sz="1400" u="sng" dirty="0">
                <a:hlinkClick r:id="rId3"/>
              </a:rPr>
              <a:t>http://www.pcrguidance.org/?page_id=172</a:t>
            </a:r>
            <a:r>
              <a:rPr lang="en-US" sz="1400" dirty="0"/>
              <a:t>. Accessed 3 February 2017</a:t>
            </a:r>
          </a:p>
          <a:p>
            <a:pPr marL="285750" indent="-285750">
              <a:lnSpc>
                <a:spcPct val="100000"/>
              </a:lnSpc>
              <a:spcBef>
                <a:spcPts val="0"/>
              </a:spcBef>
              <a:spcAft>
                <a:spcPts val="0"/>
              </a:spcAft>
              <a:buFont typeface="Arial" charset="0"/>
              <a:buChar char="•"/>
            </a:pPr>
            <a:r>
              <a:rPr lang="en-US" sz="1400" dirty="0"/>
              <a:t>PE International (2012) </a:t>
            </a:r>
            <a:r>
              <a:rPr lang="en-US" sz="1400" dirty="0" err="1"/>
              <a:t>GaBi</a:t>
            </a:r>
            <a:r>
              <a:rPr lang="en-US" sz="1400" dirty="0"/>
              <a:t> Manual. PE International Ag., Stuttgart, Germany</a:t>
            </a:r>
          </a:p>
          <a:p>
            <a:pPr marL="285750" indent="-285750">
              <a:lnSpc>
                <a:spcPct val="100000"/>
              </a:lnSpc>
              <a:spcBef>
                <a:spcPts val="0"/>
              </a:spcBef>
              <a:spcAft>
                <a:spcPts val="0"/>
              </a:spcAft>
              <a:buFont typeface="Arial" charset="0"/>
              <a:buChar char="•"/>
            </a:pPr>
            <a:r>
              <a:rPr lang="en-US" sz="1400" dirty="0"/>
              <a:t>Peng, B., </a:t>
            </a:r>
            <a:r>
              <a:rPr lang="en-US" sz="1400" dirty="0" err="1"/>
              <a:t>Cai</a:t>
            </a:r>
            <a:r>
              <a:rPr lang="en-US" sz="1400" dirty="0"/>
              <a:t>, C., Yin, G., Li, W., Zhan, Y. (2015). “Evaluation system for CO</a:t>
            </a:r>
            <a:r>
              <a:rPr lang="en-US" sz="1400" baseline="-25000" dirty="0"/>
              <a:t>2</a:t>
            </a:r>
            <a:r>
              <a:rPr lang="en-US" sz="1400" dirty="0"/>
              <a:t> emission of hot asphalt mixture.” Journal of Traffic and Transportation Engineering (English Edition), 2(2):116-124. </a:t>
            </a:r>
          </a:p>
          <a:p>
            <a:pPr marL="285750" indent="-285750">
              <a:lnSpc>
                <a:spcPct val="100000"/>
              </a:lnSpc>
              <a:spcBef>
                <a:spcPts val="0"/>
              </a:spcBef>
              <a:spcAft>
                <a:spcPts val="0"/>
              </a:spcAft>
              <a:buFont typeface="Arial" charset="0"/>
              <a:buChar char="•"/>
            </a:pPr>
            <a:r>
              <a:rPr lang="en-US" sz="1400" dirty="0" err="1"/>
              <a:t>PRé</a:t>
            </a:r>
            <a:r>
              <a:rPr lang="en-US" sz="1400" dirty="0"/>
              <a:t> (2016) </a:t>
            </a:r>
            <a:r>
              <a:rPr lang="en-US" sz="1400" dirty="0" err="1"/>
              <a:t>SimaPro</a:t>
            </a:r>
            <a:r>
              <a:rPr lang="en-US" sz="1400" dirty="0"/>
              <a:t> Database Manual Methods Library 2.9. </a:t>
            </a:r>
            <a:r>
              <a:rPr lang="en-US" sz="1400" dirty="0" err="1"/>
              <a:t>PRé</a:t>
            </a:r>
            <a:r>
              <a:rPr lang="en-US" sz="1400" dirty="0"/>
              <a:t> Sustainability, San Francisco, California</a:t>
            </a:r>
          </a:p>
          <a:p>
            <a:pPr marL="285750" indent="-285750">
              <a:lnSpc>
                <a:spcPct val="100000"/>
              </a:lnSpc>
              <a:spcBef>
                <a:spcPts val="0"/>
              </a:spcBef>
              <a:spcAft>
                <a:spcPts val="0"/>
              </a:spcAft>
              <a:buFont typeface="Arial" charset="0"/>
              <a:buChar char="•"/>
            </a:pPr>
            <a:r>
              <a:rPr lang="en-US" sz="1400" dirty="0" err="1"/>
              <a:t>Santero</a:t>
            </a:r>
            <a:r>
              <a:rPr lang="en-US" sz="1400" dirty="0"/>
              <a:t> N, </a:t>
            </a:r>
            <a:r>
              <a:rPr lang="en-US" sz="1400" dirty="0" err="1"/>
              <a:t>Masanet</a:t>
            </a:r>
            <a:r>
              <a:rPr lang="en-US" sz="1400" dirty="0"/>
              <a:t> E, Horvath A (2010) Life Cycle Assessment of Pavements: A Critical Review of Existing Literature and Research. Portland Cement Association, Skokie, IL.</a:t>
            </a:r>
          </a:p>
          <a:p>
            <a:pPr marL="285750" indent="-285750">
              <a:lnSpc>
                <a:spcPct val="100000"/>
              </a:lnSpc>
              <a:spcBef>
                <a:spcPts val="0"/>
              </a:spcBef>
              <a:spcAft>
                <a:spcPts val="0"/>
              </a:spcAft>
              <a:buFont typeface="Arial" charset="0"/>
              <a:buChar char="•"/>
            </a:pPr>
            <a:r>
              <a:rPr lang="en-US" sz="1400" dirty="0"/>
              <a:t>Temizel-Sekeryan, S. and </a:t>
            </a:r>
            <a:r>
              <a:rPr lang="en-US" sz="1400" dirty="0" err="1"/>
              <a:t>Haselbach</a:t>
            </a:r>
            <a:r>
              <a:rPr lang="en-US" sz="1400" dirty="0"/>
              <a:t>, L. “Inclusive Reporting of Feedstock Energy and Stored Carbon: Asphalt Case Study” (in progress).</a:t>
            </a:r>
          </a:p>
          <a:p>
            <a:pPr marL="285750" indent="-285750">
              <a:lnSpc>
                <a:spcPct val="100000"/>
              </a:lnSpc>
              <a:spcBef>
                <a:spcPts val="0"/>
              </a:spcBef>
              <a:spcAft>
                <a:spcPts val="0"/>
              </a:spcAft>
              <a:buFont typeface="Arial" charset="0"/>
              <a:buChar char="•"/>
            </a:pPr>
            <a:r>
              <a:rPr lang="en-US" sz="1400" dirty="0"/>
              <a:t>UL (2016) EPD for Concrete Masonry Unit. UL Environment, Los Angeles, CA</a:t>
            </a:r>
          </a:p>
          <a:p>
            <a:pPr marL="285750" indent="-285750">
              <a:lnSpc>
                <a:spcPct val="100000"/>
              </a:lnSpc>
              <a:spcBef>
                <a:spcPts val="0"/>
              </a:spcBef>
              <a:spcAft>
                <a:spcPts val="0"/>
              </a:spcAft>
              <a:buFont typeface="Arial" charset="0"/>
              <a:buChar char="•"/>
            </a:pPr>
            <a:r>
              <a:rPr lang="en-US" sz="1400" dirty="0"/>
              <a:t>Ventura A, </a:t>
            </a:r>
            <a:r>
              <a:rPr lang="en-US" sz="1400" dirty="0" err="1"/>
              <a:t>Santero</a:t>
            </a:r>
            <a:r>
              <a:rPr lang="en-US" sz="1400" dirty="0"/>
              <a:t> N (2012) Organic materials for construction: </a:t>
            </a:r>
            <a:r>
              <a:rPr lang="en-US" sz="1400" dirty="0" err="1"/>
              <a:t>questionning</a:t>
            </a:r>
            <a:r>
              <a:rPr lang="en-US" sz="1400" dirty="0"/>
              <a:t> the concept of feedstock energy. International Symposium on Life Cycle Assessment and Construction. Nantes, France </a:t>
            </a:r>
          </a:p>
          <a:p>
            <a:pPr marL="285750" indent="-285750">
              <a:lnSpc>
                <a:spcPct val="100000"/>
              </a:lnSpc>
              <a:spcBef>
                <a:spcPts val="0"/>
              </a:spcBef>
              <a:spcAft>
                <a:spcPts val="0"/>
              </a:spcAft>
              <a:buFont typeface="Arial" charset="0"/>
              <a:buChar char="•"/>
            </a:pPr>
            <a:r>
              <a:rPr lang="en-US" sz="1400" dirty="0"/>
              <a:t>Walker T., </a:t>
            </a:r>
            <a:r>
              <a:rPr lang="en-US" sz="1400" dirty="0" err="1"/>
              <a:t>Cardellichio</a:t>
            </a:r>
            <a:r>
              <a:rPr lang="en-US" sz="1400" dirty="0"/>
              <a:t> P., Gunn, J.S., </a:t>
            </a:r>
            <a:r>
              <a:rPr lang="en-US" sz="1400" dirty="0" err="1"/>
              <a:t>Saah</a:t>
            </a:r>
            <a:r>
              <a:rPr lang="en-US" sz="1400" dirty="0"/>
              <a:t> D.S., Hagan, J.M. (2013). “Carbon Accounting for Woody Biomass from Massachusetts (USA) Managed Forests: A Framework for Determining the Temporal Impacts of Wood Biomass Energy on Atmospheric Greenhouse Gas Levels”, </a:t>
            </a:r>
            <a:r>
              <a:rPr lang="en-US" sz="1400" i="1" dirty="0"/>
              <a:t>Journal of Sustainable Forestry</a:t>
            </a:r>
            <a:r>
              <a:rPr lang="en-US" sz="1400" dirty="0"/>
              <a:t>, 32:1-2, 130-158. </a:t>
            </a:r>
          </a:p>
          <a:p>
            <a:pPr marL="285750" indent="-285750">
              <a:lnSpc>
                <a:spcPct val="100000"/>
              </a:lnSpc>
              <a:spcBef>
                <a:spcPts val="0"/>
              </a:spcBef>
              <a:spcAft>
                <a:spcPts val="0"/>
              </a:spcAft>
              <a:buFont typeface="Arial" charset="0"/>
              <a:buChar char="•"/>
            </a:pPr>
            <a:endParaRPr lang="en-US" sz="1400" dirty="0"/>
          </a:p>
          <a:p>
            <a:pPr marL="285750" indent="-285750">
              <a:lnSpc>
                <a:spcPct val="100000"/>
              </a:lnSpc>
              <a:spcBef>
                <a:spcPts val="0"/>
              </a:spcBef>
              <a:spcAft>
                <a:spcPts val="0"/>
              </a:spcAft>
              <a:buFont typeface="Arial" charset="0"/>
              <a:buChar char="•"/>
            </a:pPr>
            <a:endParaRPr lang="en-US" sz="1400" dirty="0"/>
          </a:p>
          <a:p>
            <a:pPr marL="285750" indent="-285750">
              <a:lnSpc>
                <a:spcPct val="100000"/>
              </a:lnSpc>
              <a:spcBef>
                <a:spcPts val="0"/>
              </a:spcBef>
              <a:spcAft>
                <a:spcPts val="0"/>
              </a:spcAft>
              <a:buFont typeface="Arial" charset="0"/>
              <a:buChar char="•"/>
            </a:pPr>
            <a:endParaRPr lang="en-US" sz="1400" dirty="0"/>
          </a:p>
          <a:p>
            <a:pPr marL="285750" indent="-285750">
              <a:lnSpc>
                <a:spcPct val="100000"/>
              </a:lnSpc>
              <a:spcBef>
                <a:spcPts val="0"/>
              </a:spcBef>
              <a:spcAft>
                <a:spcPts val="0"/>
              </a:spcAft>
              <a:buFont typeface="Arial" charset="0"/>
              <a:buChar char="•"/>
            </a:pPr>
            <a:endParaRPr lang="en-US" sz="1400" dirty="0"/>
          </a:p>
        </p:txBody>
      </p:sp>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20</a:t>
            </a:fld>
            <a:endParaRPr lang="en-US"/>
          </a:p>
        </p:txBody>
      </p:sp>
    </p:spTree>
    <p:extLst>
      <p:ext uri="{BB962C8B-B14F-4D97-AF65-F5344CB8AC3E}">
        <p14:creationId xmlns:p14="http://schemas.microsoft.com/office/powerpoint/2010/main" val="1842924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771260"/>
            <a:ext cx="10332720" cy="2387600"/>
          </a:xfrm>
        </p:spPr>
        <p:txBody>
          <a:bodyPr>
            <a:noAutofit/>
          </a:bodyPr>
          <a:lstStyle/>
          <a:p>
            <a:r>
              <a:rPr lang="en-US" sz="6600" dirty="0"/>
              <a:t>Feedstock Energy and Carbon Cycle for Asphalt and Other Materials</a:t>
            </a:r>
          </a:p>
        </p:txBody>
      </p:sp>
      <p:sp>
        <p:nvSpPr>
          <p:cNvPr id="3" name="Subtitle 2"/>
          <p:cNvSpPr>
            <a:spLocks noGrp="1"/>
          </p:cNvSpPr>
          <p:nvPr>
            <p:ph type="subTitle" idx="1"/>
          </p:nvPr>
        </p:nvSpPr>
        <p:spPr/>
        <p:txBody>
          <a:bodyPr>
            <a:normAutofit/>
          </a:bodyPr>
          <a:lstStyle/>
          <a:p>
            <a:r>
              <a:rPr lang="en-US" sz="3200" dirty="0"/>
              <a:t>Module </a:t>
            </a:r>
            <a:r>
              <a:rPr lang="el-GR" sz="3200" cap="none" dirty="0">
                <a:latin typeface="Calibri" panose="020F0502020204030204" pitchFamily="34" charset="0"/>
              </a:rPr>
              <a:t>α7</a:t>
            </a:r>
            <a:endParaRPr lang="en-US" sz="3200" dirty="0"/>
          </a:p>
        </p:txBody>
      </p:sp>
      <p:pic>
        <p:nvPicPr>
          <p:cNvPr id="7" name="Audio 6">
            <a:hlinkClick r:id="" action="ppaction://media"/>
            <a:extLst>
              <a:ext uri="{FF2B5EF4-FFF2-40B4-BE49-F238E27FC236}">
                <a16:creationId xmlns:a16="http://schemas.microsoft.com/office/drawing/2014/main" id="{50DB1A96-F568-4CE7-9F32-813A3178C8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9755053"/>
      </p:ext>
    </p:extLst>
  </p:cSld>
  <p:clrMapOvr>
    <a:masterClrMapping/>
  </p:clrMapOvr>
  <mc:AlternateContent xmlns:mc="http://schemas.openxmlformats.org/markup-compatibility/2006">
    <mc:Choice xmlns:p14="http://schemas.microsoft.com/office/powerpoint/2010/main" Requires="p14">
      <p:transition spd="slow" p14:dur="2000" advTm="9097"/>
    </mc:Choice>
    <mc:Fallback>
      <p:transition spd="slow" advTm="9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Feedstock Energy?</a:t>
            </a:r>
          </a:p>
        </p:txBody>
      </p:sp>
      <p:sp>
        <p:nvSpPr>
          <p:cNvPr id="3" name="Content Placeholder 2"/>
          <p:cNvSpPr>
            <a:spLocks noGrp="1"/>
          </p:cNvSpPr>
          <p:nvPr>
            <p:ph idx="1"/>
          </p:nvPr>
        </p:nvSpPr>
        <p:spPr>
          <a:xfrm>
            <a:off x="666973" y="1387737"/>
            <a:ext cx="10332331" cy="4653480"/>
          </a:xfrm>
        </p:spPr>
        <p:txBody>
          <a:bodyPr>
            <a:normAutofit lnSpcReduction="10000"/>
          </a:bodyPr>
          <a:lstStyle/>
          <a:p>
            <a:pPr>
              <a:buFont typeface="Wingdings" charset="2"/>
              <a:buChar char="ü"/>
            </a:pPr>
            <a:r>
              <a:rPr lang="en-US" sz="2200" dirty="0"/>
              <a:t> Per ISO 14040:2006 feedstock energy is a required component to be considered </a:t>
            </a:r>
          </a:p>
          <a:p>
            <a:pPr marL="0" indent="0">
              <a:buNone/>
            </a:pPr>
            <a:r>
              <a:rPr lang="en-US" sz="2200" dirty="0"/>
              <a:t>	in LCA and it defines feedstock energy as (ISO 2006a):</a:t>
            </a:r>
            <a:endParaRPr lang="en-US" sz="800" dirty="0"/>
          </a:p>
          <a:p>
            <a:pPr marL="0" indent="0" algn="ctr">
              <a:buNone/>
            </a:pPr>
            <a:r>
              <a:rPr lang="en-US" sz="2400" dirty="0"/>
              <a:t>	</a:t>
            </a:r>
            <a:r>
              <a:rPr lang="en-US" sz="2400" dirty="0">
                <a:solidFill>
                  <a:srgbClr val="7030A0"/>
                </a:solidFill>
              </a:rPr>
              <a:t>“heat of combustion of a raw material input that is not used as an energy source to a product system, expressed in the terms of higher heating value or lower heating value. </a:t>
            </a:r>
          </a:p>
          <a:p>
            <a:pPr marL="0" indent="0" algn="ctr">
              <a:buNone/>
            </a:pPr>
            <a:r>
              <a:rPr lang="en-US" sz="2400" dirty="0">
                <a:solidFill>
                  <a:srgbClr val="7030A0"/>
                </a:solidFill>
              </a:rPr>
              <a:t>NOTE: Care is necessary to ensure that the energy content of raw materials is not counted twice.”</a:t>
            </a:r>
          </a:p>
          <a:p>
            <a:pPr marL="0" indent="0" algn="ctr">
              <a:buNone/>
            </a:pPr>
            <a:endParaRPr lang="en-US" sz="800" dirty="0">
              <a:solidFill>
                <a:srgbClr val="7030A0"/>
              </a:solidFill>
            </a:endParaRPr>
          </a:p>
          <a:p>
            <a:pPr>
              <a:buFont typeface="Wingdings" charset="2"/>
              <a:buChar char="ü"/>
            </a:pPr>
            <a:r>
              <a:rPr lang="en-US" sz="2200" dirty="0"/>
              <a:t> But where and why should feedstock energy be considered in LCAs?</a:t>
            </a:r>
          </a:p>
          <a:p>
            <a:pPr>
              <a:buFont typeface="Wingdings" charset="2"/>
              <a:buChar char="ü"/>
            </a:pPr>
            <a:r>
              <a:rPr lang="en-US" sz="2200" dirty="0"/>
              <a:t>In the case of asphalt, bitumen is a fossil fuel with energy content that could be directly combusted or upgraded to lighter fuels for combustion (</a:t>
            </a:r>
            <a:r>
              <a:rPr lang="en-US" sz="2200" dirty="0" err="1"/>
              <a:t>Santero</a:t>
            </a:r>
            <a:r>
              <a:rPr lang="en-US" sz="2200" dirty="0"/>
              <a:t> et al. 2010), or remain as a material component. </a:t>
            </a:r>
          </a:p>
        </p:txBody>
      </p:sp>
      <p:pic>
        <p:nvPicPr>
          <p:cNvPr id="5" name="Picture 4"/>
          <p:cNvPicPr>
            <a:picLocks noChangeAspect="1"/>
          </p:cNvPicPr>
          <p:nvPr/>
        </p:nvPicPr>
        <p:blipFill>
          <a:blip r:embed="rId5"/>
          <a:stretch>
            <a:fillRect/>
          </a:stretch>
        </p:blipFill>
        <p:spPr>
          <a:xfrm>
            <a:off x="10367223" y="529746"/>
            <a:ext cx="1264162" cy="1264162"/>
          </a:xfrm>
          <a:prstGeom prst="rect">
            <a:avLst/>
          </a:prstGeom>
        </p:spPr>
      </p:pic>
      <p:sp>
        <p:nvSpPr>
          <p:cNvPr id="9" name="Date Placeholder 8"/>
          <p:cNvSpPr>
            <a:spLocks noGrp="1"/>
          </p:cNvSpPr>
          <p:nvPr>
            <p:ph type="dt" sz="half" idx="10"/>
          </p:nvPr>
        </p:nvSpPr>
        <p:spPr/>
        <p:txBody>
          <a:bodyPr/>
          <a:lstStyle/>
          <a:p>
            <a:r>
              <a:rPr lang="en-US"/>
              <a:t>11/2017</a:t>
            </a:r>
          </a:p>
        </p:txBody>
      </p:sp>
      <p:sp>
        <p:nvSpPr>
          <p:cNvPr id="10" name="Slide Number Placeholder 9"/>
          <p:cNvSpPr>
            <a:spLocks noGrp="1"/>
          </p:cNvSpPr>
          <p:nvPr>
            <p:ph type="sldNum" sz="quarter" idx="12"/>
          </p:nvPr>
        </p:nvSpPr>
        <p:spPr/>
        <p:txBody>
          <a:bodyPr/>
          <a:lstStyle/>
          <a:p>
            <a:fld id="{0ED7B1B4-A8C6-4D4A-833E-003F20D7F697}" type="slidenum">
              <a:rPr lang="en-US" smtClean="0"/>
              <a:t>3</a:t>
            </a:fld>
            <a:endParaRPr lang="en-US"/>
          </a:p>
        </p:txBody>
      </p:sp>
      <p:pic>
        <p:nvPicPr>
          <p:cNvPr id="4" name="Audio 3">
            <a:hlinkClick r:id="" action="ppaction://media"/>
            <a:extLst>
              <a:ext uri="{FF2B5EF4-FFF2-40B4-BE49-F238E27FC236}">
                <a16:creationId xmlns:a16="http://schemas.microsoft.com/office/drawing/2014/main" id="{91118C1E-F810-4F28-A73B-5344D4AF85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4556722"/>
      </p:ext>
    </p:extLst>
  </p:cSld>
  <p:clrMapOvr>
    <a:masterClrMapping/>
  </p:clrMapOvr>
  <mc:AlternateContent xmlns:mc="http://schemas.openxmlformats.org/markup-compatibility/2006">
    <mc:Choice xmlns:p14="http://schemas.microsoft.com/office/powerpoint/2010/main" Requires="p14">
      <p:transition spd="slow" p14:dur="2000" advTm="49944"/>
    </mc:Choice>
    <mc:Fallback>
      <p:transition spd="slow" advTm="4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963" y="394855"/>
            <a:ext cx="11193722" cy="4811476"/>
          </a:xfrm>
        </p:spPr>
        <p:txBody>
          <a:bodyPr>
            <a:normAutofit/>
          </a:bodyPr>
          <a:lstStyle/>
          <a:p>
            <a:r>
              <a:rPr lang="en-US" dirty="0"/>
              <a:t>Feedstock energy or its equivalent tends to be listed in a ‘resource use’ section in environmental reporting, not in an impact assessment section. In many documents, the equivalent of feedstock energy is referred to as</a:t>
            </a:r>
            <a:r>
              <a:rPr lang="en-US" dirty="0">
                <a:solidFill>
                  <a:srgbClr val="7030A0"/>
                </a:solidFill>
              </a:rPr>
              <a:t> “Use of non-renewable primary energy used as raw materials” </a:t>
            </a:r>
            <a:r>
              <a:rPr lang="en-US" dirty="0"/>
              <a:t>or </a:t>
            </a:r>
            <a:r>
              <a:rPr lang="en-US" dirty="0">
                <a:solidFill>
                  <a:srgbClr val="7030A0"/>
                </a:solidFill>
              </a:rPr>
              <a:t>“Use of renewable primary energy resources used as raw materials”</a:t>
            </a:r>
            <a:r>
              <a:rPr lang="en-US" dirty="0"/>
              <a:t>, depending on the source. </a:t>
            </a:r>
          </a:p>
          <a:p>
            <a:r>
              <a:rPr lang="en-US" dirty="0"/>
              <a:t>The table below is from </a:t>
            </a:r>
            <a:r>
              <a:rPr lang="en-US" dirty="0">
                <a:solidFill>
                  <a:srgbClr val="0070C0"/>
                </a:solidFill>
              </a:rPr>
              <a:t>BS EN 15804—2012 Sustainability of construction works, Environmental product declarations, Core rules for the product category of construction products</a:t>
            </a:r>
            <a:r>
              <a:rPr lang="en-US" dirty="0"/>
              <a:t>, which shows “Parameters Describing Resource Use”. Red rows are examples of feedstock energy equivalent terminology (BS EN 2012). </a:t>
            </a:r>
          </a:p>
          <a:p>
            <a:endParaRPr lang="en-US" sz="2200" dirty="0"/>
          </a:p>
          <a:p>
            <a:endParaRPr lang="en-US" sz="2200" dirty="0"/>
          </a:p>
        </p:txBody>
      </p:sp>
      <p:graphicFrame>
        <p:nvGraphicFramePr>
          <p:cNvPr id="5" name="Table 4"/>
          <p:cNvGraphicFramePr>
            <a:graphicFrameLocks noGrp="1"/>
          </p:cNvGraphicFramePr>
          <p:nvPr>
            <p:extLst>
              <p:ext uri="{D42A27DB-BD31-4B8C-83A1-F6EECF244321}">
                <p14:modId xmlns:p14="http://schemas.microsoft.com/office/powerpoint/2010/main" val="273380023"/>
              </p:ext>
            </p:extLst>
          </p:nvPr>
        </p:nvGraphicFramePr>
        <p:xfrm>
          <a:off x="728870" y="2646326"/>
          <a:ext cx="10761909" cy="3195959"/>
        </p:xfrm>
        <a:graphic>
          <a:graphicData uri="http://schemas.openxmlformats.org/drawingml/2006/table">
            <a:tbl>
              <a:tblPr firstRow="1" firstCol="1" bandRow="1">
                <a:tableStyleId>{B301B821-A1FF-4177-AEE7-76D212191A09}</a:tableStyleId>
              </a:tblPr>
              <a:tblGrid>
                <a:gridCol w="8256105">
                  <a:extLst>
                    <a:ext uri="{9D8B030D-6E8A-4147-A177-3AD203B41FA5}">
                      <a16:colId xmlns:a16="http://schemas.microsoft.com/office/drawing/2014/main" val="20000"/>
                    </a:ext>
                  </a:extLst>
                </a:gridCol>
                <a:gridCol w="2505804">
                  <a:extLst>
                    <a:ext uri="{9D8B030D-6E8A-4147-A177-3AD203B41FA5}">
                      <a16:colId xmlns:a16="http://schemas.microsoft.com/office/drawing/2014/main" val="20001"/>
                    </a:ext>
                  </a:extLst>
                </a:gridCol>
              </a:tblGrid>
              <a:tr h="287679">
                <a:tc>
                  <a:txBody>
                    <a:bodyPr/>
                    <a:lstStyle/>
                    <a:p>
                      <a:pPr>
                        <a:lnSpc>
                          <a:spcPct val="107000"/>
                        </a:lnSpc>
                        <a:spcAft>
                          <a:spcPts val="0"/>
                        </a:spcAft>
                      </a:pPr>
                      <a:r>
                        <a:rPr lang="en-US" sz="1400" dirty="0">
                          <a:solidFill>
                            <a:sysClr val="windowText" lastClr="000000"/>
                          </a:solidFill>
                          <a:effectLst/>
                        </a:rPr>
                        <a:t>Parameter</a:t>
                      </a:r>
                      <a:endParaRPr lang="en-US" sz="1400" dirty="0">
                        <a:solidFill>
                          <a:sysClr val="windowText" lastClr="000000"/>
                        </a:solidFill>
                        <a:effectLst/>
                        <a:latin typeface="Times New Roman" charset="0"/>
                        <a:ea typeface="Calibri" charset="0"/>
                        <a:cs typeface="Times New Roman" charset="0"/>
                      </a:endParaRPr>
                    </a:p>
                  </a:txBody>
                  <a:tcPr marL="68580" marR="68580" marT="0" marB="0" anchor="ctr">
                    <a:solidFill>
                      <a:schemeClr val="accent1">
                        <a:lumMod val="40000"/>
                        <a:lumOff val="60000"/>
                      </a:schemeClr>
                    </a:solidFill>
                  </a:tcPr>
                </a:tc>
                <a:tc>
                  <a:txBody>
                    <a:bodyPr/>
                    <a:lstStyle/>
                    <a:p>
                      <a:pPr>
                        <a:lnSpc>
                          <a:spcPct val="107000"/>
                        </a:lnSpc>
                        <a:spcAft>
                          <a:spcPts val="0"/>
                        </a:spcAft>
                      </a:pPr>
                      <a:r>
                        <a:rPr lang="en-US" sz="1400" dirty="0">
                          <a:solidFill>
                            <a:sysClr val="windowText" lastClr="000000"/>
                          </a:solidFill>
                          <a:effectLst/>
                        </a:rPr>
                        <a:t>Unit </a:t>
                      </a:r>
                    </a:p>
                    <a:p>
                      <a:pPr>
                        <a:lnSpc>
                          <a:spcPct val="107000"/>
                        </a:lnSpc>
                        <a:spcAft>
                          <a:spcPts val="0"/>
                        </a:spcAft>
                      </a:pPr>
                      <a:r>
                        <a:rPr lang="en-US" sz="1400" dirty="0">
                          <a:solidFill>
                            <a:sysClr val="windowText" lastClr="000000"/>
                          </a:solidFill>
                          <a:effectLst/>
                        </a:rPr>
                        <a:t>(expressed per </a:t>
                      </a:r>
                      <a:r>
                        <a:rPr lang="en-US" sz="1400" dirty="0" err="1">
                          <a:solidFill>
                            <a:sysClr val="windowText" lastClr="000000"/>
                          </a:solidFill>
                          <a:effectLst/>
                        </a:rPr>
                        <a:t>FUn</a:t>
                      </a:r>
                      <a:r>
                        <a:rPr lang="en-US" sz="1400" dirty="0">
                          <a:solidFill>
                            <a:sysClr val="windowText" lastClr="000000"/>
                          </a:solidFill>
                          <a:effectLst/>
                        </a:rPr>
                        <a:t> or </a:t>
                      </a:r>
                      <a:r>
                        <a:rPr lang="en-US" sz="1400" dirty="0" err="1">
                          <a:solidFill>
                            <a:sysClr val="windowText" lastClr="000000"/>
                          </a:solidFill>
                          <a:effectLst/>
                        </a:rPr>
                        <a:t>DUn</a:t>
                      </a:r>
                      <a:r>
                        <a:rPr lang="en-US" sz="1400" dirty="0">
                          <a:solidFill>
                            <a:sysClr val="windowText" lastClr="000000"/>
                          </a:solidFill>
                          <a:effectLst/>
                        </a:rPr>
                        <a:t>)</a:t>
                      </a:r>
                      <a:endParaRPr lang="en-US" sz="1400" dirty="0">
                        <a:solidFill>
                          <a:sysClr val="windowText" lastClr="000000"/>
                        </a:solidFill>
                        <a:effectLst/>
                        <a:latin typeface="Times New Roman" charset="0"/>
                        <a:ea typeface="Calibri" charset="0"/>
                        <a:cs typeface="Times New Roman"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0"/>
                  </a:ext>
                </a:extLst>
              </a:tr>
              <a:tr h="0">
                <a:tc>
                  <a:txBody>
                    <a:bodyPr/>
                    <a:lstStyle/>
                    <a:p>
                      <a:pPr>
                        <a:lnSpc>
                          <a:spcPct val="107000"/>
                        </a:lnSpc>
                        <a:spcAft>
                          <a:spcPts val="0"/>
                        </a:spcAft>
                      </a:pPr>
                      <a:r>
                        <a:rPr lang="en-US" sz="1400" b="0">
                          <a:effectLst/>
                        </a:rPr>
                        <a:t>Use of renewable primary energy excluding renewable primary energy resources used as raw materials</a:t>
                      </a:r>
                      <a:endParaRPr lang="en-US" sz="1400" b="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a:effectLst/>
                        </a:rPr>
                        <a:t>MJ, net calorific value</a:t>
                      </a:r>
                      <a:endParaRPr lang="en-US" sz="140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val="10001"/>
                  </a:ext>
                </a:extLst>
              </a:tr>
              <a:tr h="0">
                <a:tc>
                  <a:txBody>
                    <a:bodyPr/>
                    <a:lstStyle/>
                    <a:p>
                      <a:pPr>
                        <a:lnSpc>
                          <a:spcPct val="107000"/>
                        </a:lnSpc>
                        <a:spcAft>
                          <a:spcPts val="0"/>
                        </a:spcAft>
                      </a:pPr>
                      <a:r>
                        <a:rPr lang="en-US" sz="1400" b="1" dirty="0">
                          <a:solidFill>
                            <a:srgbClr val="FF0000"/>
                          </a:solidFill>
                          <a:effectLst/>
                        </a:rPr>
                        <a:t>Use of renewable primary energy resources used as raw materials</a:t>
                      </a:r>
                      <a:endParaRPr lang="en-US" sz="1400" b="1" dirty="0">
                        <a:solidFill>
                          <a:srgbClr val="FF0000"/>
                        </a:solidFill>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b="1" dirty="0">
                          <a:solidFill>
                            <a:srgbClr val="FF0000"/>
                          </a:solidFill>
                          <a:effectLst/>
                        </a:rPr>
                        <a:t>MJ, net calorific value</a:t>
                      </a:r>
                      <a:endParaRPr lang="en-US" sz="1400" b="1" dirty="0">
                        <a:solidFill>
                          <a:srgbClr val="FF0000"/>
                        </a:solidFill>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val="10002"/>
                  </a:ext>
                </a:extLst>
              </a:tr>
              <a:tr h="0">
                <a:tc>
                  <a:txBody>
                    <a:bodyPr/>
                    <a:lstStyle/>
                    <a:p>
                      <a:pPr>
                        <a:lnSpc>
                          <a:spcPct val="107000"/>
                        </a:lnSpc>
                        <a:spcAft>
                          <a:spcPts val="0"/>
                        </a:spcAft>
                      </a:pPr>
                      <a:r>
                        <a:rPr lang="en-US" sz="1400" b="0" dirty="0">
                          <a:effectLst/>
                        </a:rPr>
                        <a:t>Total use of renewable primary energy resources </a:t>
                      </a:r>
                      <a:br>
                        <a:rPr lang="en-US" sz="1400" b="0" dirty="0">
                          <a:effectLst/>
                        </a:rPr>
                      </a:br>
                      <a:r>
                        <a:rPr lang="en-US" sz="1400" b="0" dirty="0">
                          <a:effectLst/>
                        </a:rPr>
                        <a:t>(primary energy and primary energy resources used as raw materials)</a:t>
                      </a:r>
                      <a:endParaRPr lang="en-US" sz="1400" b="0" dirty="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a:effectLst/>
                        </a:rPr>
                        <a:t>MJ, net calorific value</a:t>
                      </a:r>
                      <a:endParaRPr lang="en-US" sz="140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val="10003"/>
                  </a:ext>
                </a:extLst>
              </a:tr>
              <a:tr h="0">
                <a:tc>
                  <a:txBody>
                    <a:bodyPr/>
                    <a:lstStyle/>
                    <a:p>
                      <a:pPr>
                        <a:lnSpc>
                          <a:spcPct val="107000"/>
                        </a:lnSpc>
                        <a:spcAft>
                          <a:spcPts val="0"/>
                        </a:spcAft>
                      </a:pPr>
                      <a:r>
                        <a:rPr lang="en-US" sz="1400" b="0">
                          <a:effectLst/>
                        </a:rPr>
                        <a:t>Use of non-renewable primary energy excluding non-renewable primary energy resources used as raw materials</a:t>
                      </a:r>
                      <a:endParaRPr lang="en-US" sz="1400" b="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a:effectLst/>
                        </a:rPr>
                        <a:t>MJ, net calorific value</a:t>
                      </a:r>
                      <a:endParaRPr lang="en-US" sz="140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val="10004"/>
                  </a:ext>
                </a:extLst>
              </a:tr>
              <a:tr h="0">
                <a:tc>
                  <a:txBody>
                    <a:bodyPr/>
                    <a:lstStyle/>
                    <a:p>
                      <a:pPr>
                        <a:lnSpc>
                          <a:spcPct val="107000"/>
                        </a:lnSpc>
                        <a:spcAft>
                          <a:spcPts val="0"/>
                        </a:spcAft>
                      </a:pPr>
                      <a:r>
                        <a:rPr lang="en-US" sz="1400" b="1" dirty="0">
                          <a:solidFill>
                            <a:srgbClr val="FF0000"/>
                          </a:solidFill>
                          <a:effectLst/>
                        </a:rPr>
                        <a:t>Use of non-renewable primary energy resources used as raw materials</a:t>
                      </a:r>
                      <a:endParaRPr lang="en-US" sz="1400" b="1" dirty="0">
                        <a:solidFill>
                          <a:srgbClr val="FF0000"/>
                        </a:solidFill>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b="1" dirty="0">
                          <a:solidFill>
                            <a:srgbClr val="FF0000"/>
                          </a:solidFill>
                          <a:effectLst/>
                        </a:rPr>
                        <a:t>MJ, net calorific value</a:t>
                      </a:r>
                      <a:endParaRPr lang="en-US" sz="1400" b="1" dirty="0">
                        <a:solidFill>
                          <a:srgbClr val="FF0000"/>
                        </a:solidFill>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val="10005"/>
                  </a:ext>
                </a:extLst>
              </a:tr>
              <a:tr h="0">
                <a:tc>
                  <a:txBody>
                    <a:bodyPr/>
                    <a:lstStyle/>
                    <a:p>
                      <a:pPr>
                        <a:lnSpc>
                          <a:spcPct val="107000"/>
                        </a:lnSpc>
                        <a:spcAft>
                          <a:spcPts val="0"/>
                        </a:spcAft>
                      </a:pPr>
                      <a:r>
                        <a:rPr lang="en-US" sz="1400" b="0" dirty="0">
                          <a:effectLst/>
                        </a:rPr>
                        <a:t>Total use of non-renewable primary energy resources </a:t>
                      </a:r>
                      <a:br>
                        <a:rPr lang="en-US" sz="1400" b="0" dirty="0">
                          <a:effectLst/>
                        </a:rPr>
                      </a:br>
                      <a:r>
                        <a:rPr lang="en-US" sz="1400" b="0" dirty="0">
                          <a:effectLst/>
                        </a:rPr>
                        <a:t>(primary energy and primary energy resources used as raw materials)</a:t>
                      </a:r>
                      <a:endParaRPr lang="en-US" sz="1400" b="0" dirty="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a:effectLst/>
                        </a:rPr>
                        <a:t>MJ, net calorific value</a:t>
                      </a:r>
                      <a:endParaRPr lang="en-US" sz="140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val="10006"/>
                  </a:ext>
                </a:extLst>
              </a:tr>
              <a:tr h="0">
                <a:tc>
                  <a:txBody>
                    <a:bodyPr/>
                    <a:lstStyle/>
                    <a:p>
                      <a:pPr>
                        <a:lnSpc>
                          <a:spcPct val="107000"/>
                        </a:lnSpc>
                        <a:spcAft>
                          <a:spcPts val="0"/>
                        </a:spcAft>
                      </a:pPr>
                      <a:r>
                        <a:rPr lang="en-US" sz="1400" b="0">
                          <a:effectLst/>
                        </a:rPr>
                        <a:t>Use of secondary material</a:t>
                      </a:r>
                      <a:endParaRPr lang="en-US" sz="1400" b="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a:effectLst/>
                        </a:rPr>
                        <a:t>kg</a:t>
                      </a:r>
                      <a:endParaRPr lang="en-US" sz="140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val="10007"/>
                  </a:ext>
                </a:extLst>
              </a:tr>
              <a:tr h="0">
                <a:tc>
                  <a:txBody>
                    <a:bodyPr/>
                    <a:lstStyle/>
                    <a:p>
                      <a:pPr>
                        <a:lnSpc>
                          <a:spcPct val="107000"/>
                        </a:lnSpc>
                        <a:spcAft>
                          <a:spcPts val="0"/>
                        </a:spcAft>
                      </a:pPr>
                      <a:r>
                        <a:rPr lang="en-US" sz="1400" b="0">
                          <a:effectLst/>
                        </a:rPr>
                        <a:t>Use of renewable secondary fuels</a:t>
                      </a:r>
                      <a:endParaRPr lang="en-US" sz="1400" b="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a:effectLst/>
                        </a:rPr>
                        <a:t>MJ, net calorific value</a:t>
                      </a:r>
                      <a:endParaRPr lang="en-US" sz="140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val="10008"/>
                  </a:ext>
                </a:extLst>
              </a:tr>
              <a:tr h="0">
                <a:tc>
                  <a:txBody>
                    <a:bodyPr/>
                    <a:lstStyle/>
                    <a:p>
                      <a:pPr>
                        <a:lnSpc>
                          <a:spcPct val="107000"/>
                        </a:lnSpc>
                        <a:spcAft>
                          <a:spcPts val="0"/>
                        </a:spcAft>
                      </a:pPr>
                      <a:r>
                        <a:rPr lang="en-US" sz="1400" b="0">
                          <a:effectLst/>
                        </a:rPr>
                        <a:t>Use of non-renewable secondary fuels</a:t>
                      </a:r>
                      <a:endParaRPr lang="en-US" sz="1400" b="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a:effectLst/>
                        </a:rPr>
                        <a:t>MJ, net calorific value</a:t>
                      </a:r>
                      <a:endParaRPr lang="en-US" sz="140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val="10009"/>
                  </a:ext>
                </a:extLst>
              </a:tr>
              <a:tr h="161925">
                <a:tc>
                  <a:txBody>
                    <a:bodyPr/>
                    <a:lstStyle/>
                    <a:p>
                      <a:pPr>
                        <a:lnSpc>
                          <a:spcPct val="107000"/>
                        </a:lnSpc>
                        <a:spcAft>
                          <a:spcPts val="0"/>
                        </a:spcAft>
                      </a:pPr>
                      <a:r>
                        <a:rPr lang="en-US" sz="1400" b="0" dirty="0">
                          <a:effectLst/>
                        </a:rPr>
                        <a:t>Net use of fresh water</a:t>
                      </a:r>
                      <a:endParaRPr lang="en-US" sz="1400" b="0" dirty="0">
                        <a:effectLst/>
                        <a:latin typeface="Times New Roman" charset="0"/>
                        <a:ea typeface="Calibri" charset="0"/>
                        <a:cs typeface="Times New Roman" charset="0"/>
                      </a:endParaRPr>
                    </a:p>
                  </a:txBody>
                  <a:tcPr marL="68580" marR="68580" marT="0" marB="0" anchor="ctr"/>
                </a:tc>
                <a:tc>
                  <a:txBody>
                    <a:bodyPr/>
                    <a:lstStyle/>
                    <a:p>
                      <a:pPr>
                        <a:lnSpc>
                          <a:spcPct val="107000"/>
                        </a:lnSpc>
                        <a:spcAft>
                          <a:spcPts val="0"/>
                        </a:spcAft>
                      </a:pPr>
                      <a:r>
                        <a:rPr lang="en-US" sz="1400" dirty="0">
                          <a:effectLst/>
                        </a:rPr>
                        <a:t>m</a:t>
                      </a:r>
                      <a:r>
                        <a:rPr lang="en-US" sz="1400" baseline="30000" dirty="0">
                          <a:effectLst/>
                        </a:rPr>
                        <a:t>3</a:t>
                      </a:r>
                      <a:endParaRPr lang="en-US" sz="1400" dirty="0">
                        <a:effectLst/>
                        <a:latin typeface="Times New Roman" charset="0"/>
                        <a:ea typeface="Calibri" charset="0"/>
                        <a:cs typeface="Times New Roman" charset="0"/>
                      </a:endParaRPr>
                    </a:p>
                  </a:txBody>
                  <a:tcPr marL="68580" marR="68580" marT="0" marB="0" anchor="ctr"/>
                </a:tc>
                <a:extLst>
                  <a:ext uri="{0D108BD9-81ED-4DB2-BD59-A6C34878D82A}">
                    <a16:rowId xmlns:a16="http://schemas.microsoft.com/office/drawing/2014/main" val="10010"/>
                  </a:ext>
                </a:extLst>
              </a:tr>
            </a:tbl>
          </a:graphicData>
        </a:graphic>
      </p:graphicFrame>
      <p:sp>
        <p:nvSpPr>
          <p:cNvPr id="6" name="Rectangle 5"/>
          <p:cNvSpPr/>
          <p:nvPr/>
        </p:nvSpPr>
        <p:spPr>
          <a:xfrm>
            <a:off x="728870" y="5817183"/>
            <a:ext cx="8853536" cy="276999"/>
          </a:xfrm>
          <a:prstGeom prst="rect">
            <a:avLst/>
          </a:prstGeom>
        </p:spPr>
        <p:txBody>
          <a:bodyPr wrap="square">
            <a:spAutoFit/>
          </a:bodyPr>
          <a:lstStyle/>
          <a:p>
            <a:r>
              <a:rPr lang="en-US" sz="1200" dirty="0">
                <a:solidFill>
                  <a:schemeClr val="bg1">
                    <a:lumMod val="50000"/>
                  </a:schemeClr>
                </a:solidFill>
              </a:rPr>
              <a:t>The </a:t>
            </a:r>
            <a:r>
              <a:rPr lang="en-US" sz="1200" dirty="0" err="1">
                <a:solidFill>
                  <a:schemeClr val="bg1">
                    <a:lumMod val="50000"/>
                  </a:schemeClr>
                </a:solidFill>
              </a:rPr>
              <a:t>FUn</a:t>
            </a:r>
            <a:r>
              <a:rPr lang="en-US" sz="1200" dirty="0">
                <a:solidFill>
                  <a:schemeClr val="bg1">
                    <a:lumMod val="50000"/>
                  </a:schemeClr>
                </a:solidFill>
              </a:rPr>
              <a:t> in Table refers to functional unit, and the </a:t>
            </a:r>
            <a:r>
              <a:rPr lang="en-US" sz="1200" dirty="0" err="1">
                <a:solidFill>
                  <a:schemeClr val="bg1">
                    <a:lumMod val="50000"/>
                  </a:schemeClr>
                </a:solidFill>
              </a:rPr>
              <a:t>DUn</a:t>
            </a:r>
            <a:r>
              <a:rPr lang="en-US" sz="1200" dirty="0">
                <a:solidFill>
                  <a:schemeClr val="bg1">
                    <a:lumMod val="50000"/>
                  </a:schemeClr>
                </a:solidFill>
              </a:rPr>
              <a:t> refers to declared unit.</a:t>
            </a:r>
          </a:p>
        </p:txBody>
      </p:sp>
      <p:sp>
        <p:nvSpPr>
          <p:cNvPr id="9" name="Date Placeholder 8"/>
          <p:cNvSpPr>
            <a:spLocks noGrp="1"/>
          </p:cNvSpPr>
          <p:nvPr>
            <p:ph type="dt" sz="half" idx="10"/>
          </p:nvPr>
        </p:nvSpPr>
        <p:spPr/>
        <p:txBody>
          <a:bodyPr/>
          <a:lstStyle/>
          <a:p>
            <a:r>
              <a:rPr lang="en-US"/>
              <a:t>11/2017</a:t>
            </a:r>
          </a:p>
        </p:txBody>
      </p:sp>
      <p:sp>
        <p:nvSpPr>
          <p:cNvPr id="10" name="Slide Number Placeholder 9"/>
          <p:cNvSpPr>
            <a:spLocks noGrp="1"/>
          </p:cNvSpPr>
          <p:nvPr>
            <p:ph type="sldNum" sz="quarter" idx="12"/>
          </p:nvPr>
        </p:nvSpPr>
        <p:spPr/>
        <p:txBody>
          <a:bodyPr/>
          <a:lstStyle/>
          <a:p>
            <a:fld id="{0ED7B1B4-A8C6-4D4A-833E-003F20D7F697}" type="slidenum">
              <a:rPr lang="en-US" smtClean="0"/>
              <a:t>4</a:t>
            </a:fld>
            <a:endParaRPr lang="en-US"/>
          </a:p>
        </p:txBody>
      </p:sp>
      <p:pic>
        <p:nvPicPr>
          <p:cNvPr id="4" name="Audio 3">
            <a:hlinkClick r:id="" action="ppaction://media"/>
            <a:extLst>
              <a:ext uri="{FF2B5EF4-FFF2-40B4-BE49-F238E27FC236}">
                <a16:creationId xmlns:a16="http://schemas.microsoft.com/office/drawing/2014/main" id="{8A26CBC0-54F8-4797-859C-05C4634A3A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6135540"/>
      </p:ext>
    </p:extLst>
  </p:cSld>
  <p:clrMapOvr>
    <a:masterClrMapping/>
  </p:clrMapOvr>
  <mc:AlternateContent xmlns:mc="http://schemas.openxmlformats.org/markup-compatibility/2006">
    <mc:Choice xmlns:p14="http://schemas.microsoft.com/office/powerpoint/2010/main" Requires="p14">
      <p:transition spd="slow" p14:dur="2000" advTm="57646"/>
    </mc:Choice>
    <mc:Fallback>
      <p:transition spd="slow" advTm="5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75846"/>
            <a:ext cx="10814398" cy="1327667"/>
          </a:xfrm>
        </p:spPr>
        <p:txBody>
          <a:bodyPr>
            <a:normAutofit fontScale="90000"/>
          </a:bodyPr>
          <a:lstStyle/>
          <a:p>
            <a:r>
              <a:rPr lang="en-US" dirty="0"/>
              <a:t>How is Feedstock Energy Defined and Found in Different Sources?</a:t>
            </a:r>
          </a:p>
        </p:txBody>
      </p:sp>
      <p:sp>
        <p:nvSpPr>
          <p:cNvPr id="3" name="Content Placeholder 2"/>
          <p:cNvSpPr>
            <a:spLocks noGrp="1"/>
          </p:cNvSpPr>
          <p:nvPr>
            <p:ph idx="1"/>
          </p:nvPr>
        </p:nvSpPr>
        <p:spPr>
          <a:xfrm>
            <a:off x="688489" y="1819298"/>
            <a:ext cx="10715514" cy="2206473"/>
          </a:xfrm>
        </p:spPr>
        <p:txBody>
          <a:bodyPr>
            <a:noAutofit/>
          </a:bodyPr>
          <a:lstStyle/>
          <a:p>
            <a:pPr>
              <a:lnSpc>
                <a:spcPct val="100000"/>
              </a:lnSpc>
              <a:spcBef>
                <a:spcPts val="200"/>
              </a:spcBef>
              <a:spcAft>
                <a:spcPts val="400"/>
              </a:spcAft>
              <a:buFont typeface="Wingdings" charset="2"/>
              <a:buChar char="§"/>
            </a:pPr>
            <a:r>
              <a:rPr lang="en-US" sz="2100" dirty="0"/>
              <a:t> Life cycle assessment, life cycle inventory, and other environmental assessments were examined.</a:t>
            </a:r>
          </a:p>
          <a:p>
            <a:pPr>
              <a:lnSpc>
                <a:spcPct val="100000"/>
              </a:lnSpc>
              <a:spcBef>
                <a:spcPts val="200"/>
              </a:spcBef>
              <a:spcAft>
                <a:spcPts val="400"/>
              </a:spcAft>
              <a:buFont typeface="Wingdings" charset="2"/>
              <a:buChar char="§"/>
            </a:pPr>
            <a:r>
              <a:rPr lang="en-US" sz="2100" dirty="0"/>
              <a:t>Relevant material industries which may include feedstocks with energy content were included such as paving, construction, roofing, wood, flooring, plastics, and agricultural fertilizers.</a:t>
            </a:r>
          </a:p>
          <a:p>
            <a:pPr>
              <a:lnSpc>
                <a:spcPct val="100000"/>
              </a:lnSpc>
              <a:spcBef>
                <a:spcPts val="200"/>
              </a:spcBef>
              <a:spcAft>
                <a:spcPts val="400"/>
              </a:spcAft>
              <a:buFont typeface="Wingdings" charset="2"/>
              <a:buChar char="§"/>
            </a:pPr>
            <a:r>
              <a:rPr lang="en-US" sz="2100" dirty="0"/>
              <a:t> Reports from scientific and industrial organizations, Environmental Product Declarations (EPDs), Product Category Rules (PCRs) and databases and tools were investigated.</a:t>
            </a:r>
          </a:p>
        </p:txBody>
      </p:sp>
      <p:pic>
        <p:nvPicPr>
          <p:cNvPr id="5" name="Content Placeholder 4"/>
          <p:cNvPicPr>
            <a:picLocks noChangeAspect="1"/>
          </p:cNvPicPr>
          <p:nvPr/>
        </p:nvPicPr>
        <p:blipFill>
          <a:blip r:embed="rId5"/>
          <a:stretch>
            <a:fillRect/>
          </a:stretch>
        </p:blipFill>
        <p:spPr>
          <a:xfrm>
            <a:off x="574208" y="4342176"/>
            <a:ext cx="1691530" cy="1124661"/>
          </a:xfrm>
          <a:prstGeom prst="rect">
            <a:avLst/>
          </a:prstGeom>
        </p:spPr>
      </p:pic>
      <p:sp>
        <p:nvSpPr>
          <p:cNvPr id="6" name="Rectangle 5"/>
          <p:cNvSpPr/>
          <p:nvPr/>
        </p:nvSpPr>
        <p:spPr>
          <a:xfrm>
            <a:off x="813877" y="5466837"/>
            <a:ext cx="1212191" cy="246221"/>
          </a:xfrm>
          <a:prstGeom prst="rect">
            <a:avLst/>
          </a:prstGeom>
        </p:spPr>
        <p:txBody>
          <a:bodyPr wrap="none">
            <a:spAutoFit/>
          </a:bodyPr>
          <a:lstStyle/>
          <a:p>
            <a:r>
              <a:rPr lang="en-US" sz="1000" dirty="0" err="1">
                <a:solidFill>
                  <a:schemeClr val="bg1">
                    <a:lumMod val="50000"/>
                  </a:schemeClr>
                </a:solidFill>
                <a:latin typeface="Roboto" charset="0"/>
              </a:rPr>
              <a:t>www.jbasphalt.com</a:t>
            </a:r>
            <a:endParaRPr lang="en-US" sz="1000" dirty="0">
              <a:solidFill>
                <a:schemeClr val="bg1">
                  <a:lumMod val="50000"/>
                </a:schemeClr>
              </a:solidFill>
            </a:endParaRPr>
          </a:p>
        </p:txBody>
      </p:sp>
      <p:pic>
        <p:nvPicPr>
          <p:cNvPr id="7" name="Picture 6"/>
          <p:cNvPicPr>
            <a:picLocks noChangeAspect="1"/>
          </p:cNvPicPr>
          <p:nvPr/>
        </p:nvPicPr>
        <p:blipFill rotWithShape="1">
          <a:blip r:embed="rId6"/>
          <a:srcRect r="13484"/>
          <a:stretch/>
        </p:blipFill>
        <p:spPr>
          <a:xfrm>
            <a:off x="9395519" y="4321068"/>
            <a:ext cx="2253142" cy="1183779"/>
          </a:xfrm>
          <a:prstGeom prst="rect">
            <a:avLst/>
          </a:prstGeom>
        </p:spPr>
      </p:pic>
      <p:sp>
        <p:nvSpPr>
          <p:cNvPr id="8" name="Rectangle 7"/>
          <p:cNvSpPr/>
          <p:nvPr/>
        </p:nvSpPr>
        <p:spPr>
          <a:xfrm>
            <a:off x="9835760" y="5499179"/>
            <a:ext cx="1441420" cy="246221"/>
          </a:xfrm>
          <a:prstGeom prst="rect">
            <a:avLst/>
          </a:prstGeom>
        </p:spPr>
        <p:txBody>
          <a:bodyPr wrap="none">
            <a:spAutoFit/>
          </a:bodyPr>
          <a:lstStyle/>
          <a:p>
            <a:r>
              <a:rPr lang="en-US" sz="1000">
                <a:solidFill>
                  <a:schemeClr val="bg1">
                    <a:lumMod val="50000"/>
                  </a:schemeClr>
                </a:solidFill>
                <a:latin typeface="Roboto" charset="0"/>
              </a:rPr>
              <a:t>www.reminetwork.com</a:t>
            </a:r>
            <a:endParaRPr lang="en-US" sz="1000" dirty="0">
              <a:solidFill>
                <a:schemeClr val="bg1">
                  <a:lumMod val="50000"/>
                </a:schemeClr>
              </a:solidFill>
              <a:latin typeface="Roboto" charset="0"/>
            </a:endParaRPr>
          </a:p>
        </p:txBody>
      </p:sp>
      <p:pic>
        <p:nvPicPr>
          <p:cNvPr id="9" name="Picture 8"/>
          <p:cNvPicPr>
            <a:picLocks noChangeAspect="1"/>
          </p:cNvPicPr>
          <p:nvPr/>
        </p:nvPicPr>
        <p:blipFill>
          <a:blip r:embed="rId7"/>
          <a:stretch>
            <a:fillRect/>
          </a:stretch>
        </p:blipFill>
        <p:spPr>
          <a:xfrm>
            <a:off x="4511383" y="4321068"/>
            <a:ext cx="2065329" cy="1163231"/>
          </a:xfrm>
          <a:prstGeom prst="rect">
            <a:avLst/>
          </a:prstGeom>
        </p:spPr>
      </p:pic>
      <p:sp>
        <p:nvSpPr>
          <p:cNvPr id="10" name="Rectangle 9"/>
          <p:cNvSpPr/>
          <p:nvPr/>
        </p:nvSpPr>
        <p:spPr>
          <a:xfrm>
            <a:off x="4943562" y="5445728"/>
            <a:ext cx="1200970" cy="246221"/>
          </a:xfrm>
          <a:prstGeom prst="rect">
            <a:avLst/>
          </a:prstGeom>
        </p:spPr>
        <p:txBody>
          <a:bodyPr wrap="none">
            <a:spAutoFit/>
          </a:bodyPr>
          <a:lstStyle/>
          <a:p>
            <a:r>
              <a:rPr lang="en-US" sz="1000" dirty="0" err="1">
                <a:solidFill>
                  <a:schemeClr val="bg1">
                    <a:lumMod val="50000"/>
                  </a:schemeClr>
                </a:solidFill>
                <a:latin typeface="Roboto" charset="0"/>
              </a:rPr>
              <a:t>www.home.bt.com</a:t>
            </a:r>
            <a:endParaRPr lang="en-US" sz="1000" dirty="0">
              <a:solidFill>
                <a:schemeClr val="bg1">
                  <a:lumMod val="50000"/>
                </a:schemeClr>
              </a:solidFill>
              <a:latin typeface="Roboto" charset="0"/>
            </a:endParaRPr>
          </a:p>
        </p:txBody>
      </p:sp>
      <p:pic>
        <p:nvPicPr>
          <p:cNvPr id="11" name="Picture 10"/>
          <p:cNvPicPr>
            <a:picLocks noChangeAspect="1"/>
          </p:cNvPicPr>
          <p:nvPr/>
        </p:nvPicPr>
        <p:blipFill rotWithShape="1">
          <a:blip r:embed="rId8"/>
          <a:srcRect r="15594"/>
          <a:stretch/>
        </p:blipFill>
        <p:spPr>
          <a:xfrm>
            <a:off x="6787740" y="4321068"/>
            <a:ext cx="2396751" cy="1178111"/>
          </a:xfrm>
          <a:prstGeom prst="rect">
            <a:avLst/>
          </a:prstGeom>
        </p:spPr>
      </p:pic>
      <p:sp>
        <p:nvSpPr>
          <p:cNvPr id="12" name="Rectangle 11"/>
          <p:cNvSpPr/>
          <p:nvPr/>
        </p:nvSpPr>
        <p:spPr>
          <a:xfrm>
            <a:off x="7389637" y="5480123"/>
            <a:ext cx="1192955" cy="246221"/>
          </a:xfrm>
          <a:prstGeom prst="rect">
            <a:avLst/>
          </a:prstGeom>
        </p:spPr>
        <p:txBody>
          <a:bodyPr wrap="none">
            <a:spAutoFit/>
          </a:bodyPr>
          <a:lstStyle/>
          <a:p>
            <a:r>
              <a:rPr lang="en-US" sz="1000" dirty="0" err="1">
                <a:solidFill>
                  <a:schemeClr val="bg1">
                    <a:lumMod val="50000"/>
                  </a:schemeClr>
                </a:solidFill>
                <a:latin typeface="Roboto" charset="0"/>
              </a:rPr>
              <a:t>www.lap-laser.com</a:t>
            </a:r>
            <a:endParaRPr lang="en-US" sz="1000" dirty="0">
              <a:solidFill>
                <a:schemeClr val="bg1">
                  <a:lumMod val="50000"/>
                </a:schemeClr>
              </a:solidFill>
              <a:latin typeface="Roboto" charset="0"/>
            </a:endParaRPr>
          </a:p>
        </p:txBody>
      </p:sp>
      <p:pic>
        <p:nvPicPr>
          <p:cNvPr id="13" name="Picture 12"/>
          <p:cNvPicPr>
            <a:picLocks noChangeAspect="1"/>
          </p:cNvPicPr>
          <p:nvPr/>
        </p:nvPicPr>
        <p:blipFill>
          <a:blip r:embed="rId9"/>
          <a:stretch>
            <a:fillRect/>
          </a:stretch>
        </p:blipFill>
        <p:spPr>
          <a:xfrm>
            <a:off x="2505407" y="4325243"/>
            <a:ext cx="1794947" cy="1159056"/>
          </a:xfrm>
          <a:prstGeom prst="rect">
            <a:avLst/>
          </a:prstGeom>
        </p:spPr>
      </p:pic>
      <p:sp>
        <p:nvSpPr>
          <p:cNvPr id="14" name="Rectangle 13"/>
          <p:cNvSpPr/>
          <p:nvPr/>
        </p:nvSpPr>
        <p:spPr>
          <a:xfrm>
            <a:off x="2814308" y="5480989"/>
            <a:ext cx="1175322" cy="246221"/>
          </a:xfrm>
          <a:prstGeom prst="rect">
            <a:avLst/>
          </a:prstGeom>
        </p:spPr>
        <p:txBody>
          <a:bodyPr wrap="none">
            <a:spAutoFit/>
          </a:bodyPr>
          <a:lstStyle/>
          <a:p>
            <a:r>
              <a:rPr lang="en-US" sz="1000" dirty="0" err="1">
                <a:solidFill>
                  <a:schemeClr val="bg1">
                    <a:lumMod val="50000"/>
                  </a:schemeClr>
                </a:solidFill>
                <a:latin typeface="Roboto" charset="0"/>
              </a:rPr>
              <a:t>www.livemint.com</a:t>
            </a:r>
            <a:endParaRPr lang="en-US" sz="1000" dirty="0">
              <a:solidFill>
                <a:schemeClr val="bg1">
                  <a:lumMod val="50000"/>
                </a:schemeClr>
              </a:solidFill>
              <a:latin typeface="Roboto" charset="0"/>
            </a:endParaRPr>
          </a:p>
        </p:txBody>
      </p:sp>
      <p:sp>
        <p:nvSpPr>
          <p:cNvPr id="18" name="Date Placeholder 17"/>
          <p:cNvSpPr>
            <a:spLocks noGrp="1"/>
          </p:cNvSpPr>
          <p:nvPr>
            <p:ph type="dt" sz="half" idx="10"/>
          </p:nvPr>
        </p:nvSpPr>
        <p:spPr/>
        <p:txBody>
          <a:bodyPr/>
          <a:lstStyle/>
          <a:p>
            <a:r>
              <a:rPr lang="en-US"/>
              <a:t>11/2017</a:t>
            </a:r>
          </a:p>
        </p:txBody>
      </p:sp>
      <p:sp>
        <p:nvSpPr>
          <p:cNvPr id="19" name="Slide Number Placeholder 18"/>
          <p:cNvSpPr>
            <a:spLocks noGrp="1"/>
          </p:cNvSpPr>
          <p:nvPr>
            <p:ph type="sldNum" sz="quarter" idx="12"/>
          </p:nvPr>
        </p:nvSpPr>
        <p:spPr/>
        <p:txBody>
          <a:bodyPr/>
          <a:lstStyle/>
          <a:p>
            <a:fld id="{0ED7B1B4-A8C6-4D4A-833E-003F20D7F697}" type="slidenum">
              <a:rPr lang="en-US" smtClean="0"/>
              <a:t>5</a:t>
            </a:fld>
            <a:endParaRPr lang="en-US"/>
          </a:p>
        </p:txBody>
      </p:sp>
      <p:pic>
        <p:nvPicPr>
          <p:cNvPr id="15" name="Audio 14">
            <a:hlinkClick r:id="" action="ppaction://media"/>
            <a:extLst>
              <a:ext uri="{FF2B5EF4-FFF2-40B4-BE49-F238E27FC236}">
                <a16:creationId xmlns:a16="http://schemas.microsoft.com/office/drawing/2014/main" id="{E51F2554-0AAC-4D5B-B87D-586AD03396E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0150480"/>
      </p:ext>
    </p:extLst>
  </p:cSld>
  <p:clrMapOvr>
    <a:masterClrMapping/>
  </p:clrMapOvr>
  <mc:AlternateContent xmlns:mc="http://schemas.openxmlformats.org/markup-compatibility/2006">
    <mc:Choice xmlns:p14="http://schemas.microsoft.com/office/powerpoint/2010/main" Requires="p14">
      <p:transition spd="slow" p14:dur="2000" advTm="37893"/>
    </mc:Choice>
    <mc:Fallback>
      <p:transition spd="slow" advTm="37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548848" y="276635"/>
            <a:ext cx="10663635" cy="4653480"/>
          </a:xfrm>
        </p:spPr>
        <p:txBody>
          <a:bodyPr/>
          <a:lstStyle/>
          <a:p>
            <a:pPr>
              <a:lnSpc>
                <a:spcPct val="110000"/>
              </a:lnSpc>
              <a:spcBef>
                <a:spcPts val="200"/>
              </a:spcBef>
              <a:spcAft>
                <a:spcPts val="400"/>
              </a:spcAft>
              <a:buFont typeface="Wingdings" charset="2"/>
              <a:buChar char="§"/>
            </a:pPr>
            <a:r>
              <a:rPr lang="en-US" dirty="0"/>
              <a:t> Based on information from the Product Category Rule Guidance Development Initiative, a list of ISO 14025* program operators and other programs for LCA-based environmental claims were examined regarding the selected product groups (PCR Guidance 2015). </a:t>
            </a:r>
          </a:p>
          <a:p>
            <a:pPr>
              <a:lnSpc>
                <a:spcPct val="110000"/>
              </a:lnSpc>
              <a:spcBef>
                <a:spcPts val="200"/>
              </a:spcBef>
              <a:spcAft>
                <a:spcPts val="400"/>
              </a:spcAft>
              <a:buFont typeface="Wingdings" charset="2"/>
              <a:buChar char="§"/>
            </a:pPr>
            <a:r>
              <a:rPr lang="en-US" dirty="0"/>
              <a:t> Ten program operators, 57 EPDs and 29 PCRs are examined in total. In the following figure, a numerical analysis is presented in terms of industry and existence of feedstock energy or equivalent definition (Refer back to module alpha 6 for more information on EPDs and PCRs.).</a:t>
            </a:r>
          </a:p>
        </p:txBody>
      </p:sp>
      <p:graphicFrame>
        <p:nvGraphicFramePr>
          <p:cNvPr id="18" name="Chart 17"/>
          <p:cNvGraphicFramePr/>
          <p:nvPr>
            <p:extLst>
              <p:ext uri="{D42A27DB-BD31-4B8C-83A1-F6EECF244321}">
                <p14:modId xmlns:p14="http://schemas.microsoft.com/office/powerpoint/2010/main" val="740084951"/>
              </p:ext>
            </p:extLst>
          </p:nvPr>
        </p:nvGraphicFramePr>
        <p:xfrm>
          <a:off x="3863035" y="2441190"/>
          <a:ext cx="7513982" cy="3684103"/>
        </p:xfrm>
        <a:graphic>
          <a:graphicData uri="http://schemas.openxmlformats.org/drawingml/2006/chart">
            <c:chart xmlns:c="http://schemas.openxmlformats.org/drawingml/2006/chart" xmlns:r="http://schemas.openxmlformats.org/officeDocument/2006/relationships" r:id="rId5"/>
          </a:graphicData>
        </a:graphic>
      </p:graphicFrame>
      <p:sp>
        <p:nvSpPr>
          <p:cNvPr id="20" name="Pentagon 19"/>
          <p:cNvSpPr/>
          <p:nvPr/>
        </p:nvSpPr>
        <p:spPr>
          <a:xfrm>
            <a:off x="1213105" y="3419061"/>
            <a:ext cx="2485396" cy="104692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Overview of Reviewed </a:t>
            </a:r>
            <a:br>
              <a:rPr lang="en-US" b="1" dirty="0"/>
            </a:br>
            <a:r>
              <a:rPr lang="en-US" b="1" dirty="0"/>
              <a:t>EPDs and PCRs</a:t>
            </a:r>
          </a:p>
        </p:txBody>
      </p:sp>
      <p:sp>
        <p:nvSpPr>
          <p:cNvPr id="21" name="TextBox 20"/>
          <p:cNvSpPr txBox="1"/>
          <p:nvPr/>
        </p:nvSpPr>
        <p:spPr>
          <a:xfrm>
            <a:off x="1763682" y="6339847"/>
            <a:ext cx="10973750" cy="553998"/>
          </a:xfrm>
          <a:prstGeom prst="rect">
            <a:avLst/>
          </a:prstGeom>
          <a:noFill/>
        </p:spPr>
        <p:txBody>
          <a:bodyPr wrap="square" rtlCol="0">
            <a:spAutoFit/>
          </a:bodyPr>
          <a:lstStyle/>
          <a:p>
            <a:r>
              <a:rPr lang="en-US" sz="1000" dirty="0">
                <a:solidFill>
                  <a:prstClr val="white">
                    <a:lumMod val="50000"/>
                  </a:prstClr>
                </a:solidFill>
              </a:rPr>
              <a:t>*ISO 14025:2006 Environmental labels and declarations—Type III environmental declarations —Principles and procedures.</a:t>
            </a:r>
          </a:p>
          <a:p>
            <a:pPr lvl="0"/>
            <a:r>
              <a:rPr lang="en-US" sz="1000" dirty="0" err="1">
                <a:solidFill>
                  <a:prstClr val="white">
                    <a:lumMod val="50000"/>
                  </a:prstClr>
                </a:solidFill>
              </a:rPr>
              <a:t>Haselbach</a:t>
            </a:r>
            <a:r>
              <a:rPr lang="en-US" sz="1000" dirty="0">
                <a:solidFill>
                  <a:prstClr val="white">
                    <a:lumMod val="50000"/>
                  </a:prstClr>
                </a:solidFill>
              </a:rPr>
              <a:t>, L. and Temizel-Sekeryan, S. (2017) “Critical Review of LCA Treatment of Feedstock Energy” Final report to National Asphalt Pavement Association (NAPA).</a:t>
            </a:r>
          </a:p>
          <a:p>
            <a:pPr lvl="0"/>
            <a:r>
              <a:rPr lang="en-US" sz="1000" dirty="0" err="1">
                <a:solidFill>
                  <a:prstClr val="white">
                    <a:lumMod val="50000"/>
                  </a:prstClr>
                </a:solidFill>
              </a:rPr>
              <a:t>Haselbach</a:t>
            </a:r>
            <a:r>
              <a:rPr lang="en-US" sz="1000" dirty="0">
                <a:solidFill>
                  <a:prstClr val="white">
                    <a:lumMod val="50000"/>
                  </a:prstClr>
                </a:solidFill>
              </a:rPr>
              <a:t>, L. and Temizel-Sekeryan, S. “Feedstock Energy Reporting Compilation for the Paving and Other Related Industries” (under review).</a:t>
            </a:r>
            <a:r>
              <a:rPr lang="en-US" sz="1000" dirty="0">
                <a:solidFill>
                  <a:schemeClr val="tx1">
                    <a:lumMod val="50000"/>
                    <a:lumOff val="50000"/>
                  </a:schemeClr>
                </a:solidFill>
              </a:rPr>
              <a:t> </a:t>
            </a:r>
          </a:p>
        </p:txBody>
      </p:sp>
      <p:sp>
        <p:nvSpPr>
          <p:cNvPr id="6" name="Date Placeholder 5"/>
          <p:cNvSpPr>
            <a:spLocks noGrp="1"/>
          </p:cNvSpPr>
          <p:nvPr>
            <p:ph type="dt" sz="half" idx="10"/>
          </p:nvPr>
        </p:nvSpPr>
        <p:spPr/>
        <p:txBody>
          <a:bodyPr/>
          <a:lstStyle/>
          <a:p>
            <a:r>
              <a:rPr lang="en-US" dirty="0"/>
              <a:t>11/2017</a:t>
            </a:r>
          </a:p>
        </p:txBody>
      </p:sp>
      <p:sp>
        <p:nvSpPr>
          <p:cNvPr id="7" name="Slide Number Placeholder 6"/>
          <p:cNvSpPr>
            <a:spLocks noGrp="1"/>
          </p:cNvSpPr>
          <p:nvPr>
            <p:ph type="sldNum" sz="quarter" idx="12"/>
          </p:nvPr>
        </p:nvSpPr>
        <p:spPr/>
        <p:txBody>
          <a:bodyPr/>
          <a:lstStyle/>
          <a:p>
            <a:fld id="{0ED7B1B4-A8C6-4D4A-833E-003F20D7F697}" type="slidenum">
              <a:rPr lang="en-US" smtClean="0"/>
              <a:t>6</a:t>
            </a:fld>
            <a:endParaRPr lang="en-US" dirty="0"/>
          </a:p>
        </p:txBody>
      </p:sp>
      <p:pic>
        <p:nvPicPr>
          <p:cNvPr id="2" name="Audio 1">
            <a:hlinkClick r:id="" action="ppaction://media"/>
            <a:extLst>
              <a:ext uri="{FF2B5EF4-FFF2-40B4-BE49-F238E27FC236}">
                <a16:creationId xmlns:a16="http://schemas.microsoft.com/office/drawing/2014/main" id="{63E203E6-743D-472A-826B-FE9C1A116D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44312"/>
      </p:ext>
    </p:extLst>
  </p:cSld>
  <p:clrMapOvr>
    <a:masterClrMapping/>
  </p:clrMapOvr>
  <mc:AlternateContent xmlns:mc="http://schemas.openxmlformats.org/markup-compatibility/2006">
    <mc:Choice xmlns:p14="http://schemas.microsoft.com/office/powerpoint/2010/main" Requires="p14">
      <p:transition spd="slow" p14:dur="2000" advTm="42387"/>
    </mc:Choice>
    <mc:Fallback>
      <p:transition spd="slow" advTm="42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974" y="292472"/>
            <a:ext cx="11087704" cy="1095265"/>
          </a:xfrm>
        </p:spPr>
        <p:txBody>
          <a:bodyPr>
            <a:noAutofit/>
          </a:bodyPr>
          <a:lstStyle/>
          <a:p>
            <a:r>
              <a:rPr lang="en-US" sz="3600" dirty="0"/>
              <a:t>How Feedstock Energy or Equivalent Nomenclature Application Is Included in Various Resources?</a:t>
            </a:r>
          </a:p>
        </p:txBody>
      </p:sp>
      <p:graphicFrame>
        <p:nvGraphicFramePr>
          <p:cNvPr id="12" name="Table 11"/>
          <p:cNvGraphicFramePr>
            <a:graphicFrameLocks noGrp="1"/>
          </p:cNvGraphicFramePr>
          <p:nvPr>
            <p:extLst>
              <p:ext uri="{D42A27DB-BD31-4B8C-83A1-F6EECF244321}">
                <p14:modId xmlns:p14="http://schemas.microsoft.com/office/powerpoint/2010/main" val="915666240"/>
              </p:ext>
            </p:extLst>
          </p:nvPr>
        </p:nvGraphicFramePr>
        <p:xfrm>
          <a:off x="503583" y="1487791"/>
          <a:ext cx="11118574" cy="4577080"/>
        </p:xfrm>
        <a:graphic>
          <a:graphicData uri="http://schemas.openxmlformats.org/drawingml/2006/table">
            <a:tbl>
              <a:tblPr firstRow="1" bandRow="1">
                <a:tableStyleId>{5C22544A-7EE6-4342-B048-85BDC9FD1C3A}</a:tableStyleId>
              </a:tblPr>
              <a:tblGrid>
                <a:gridCol w="7487478">
                  <a:extLst>
                    <a:ext uri="{9D8B030D-6E8A-4147-A177-3AD203B41FA5}">
                      <a16:colId xmlns:a16="http://schemas.microsoft.com/office/drawing/2014/main" val="20000"/>
                    </a:ext>
                  </a:extLst>
                </a:gridCol>
                <a:gridCol w="3631096">
                  <a:extLst>
                    <a:ext uri="{9D8B030D-6E8A-4147-A177-3AD203B41FA5}">
                      <a16:colId xmlns:a16="http://schemas.microsoft.com/office/drawing/2014/main" val="20001"/>
                    </a:ext>
                  </a:extLst>
                </a:gridCol>
              </a:tblGrid>
              <a:tr h="370840">
                <a:tc>
                  <a:txBody>
                    <a:bodyPr/>
                    <a:lstStyle/>
                    <a:p>
                      <a:r>
                        <a:rPr lang="en-US" sz="1500" dirty="0">
                          <a:latin typeface="+mn-lt"/>
                        </a:rPr>
                        <a:t>Expression</a:t>
                      </a:r>
                    </a:p>
                  </a:txBody>
                  <a:tcPr anchor="ctr"/>
                </a:tc>
                <a:tc>
                  <a:txBody>
                    <a:bodyPr/>
                    <a:lstStyle/>
                    <a:p>
                      <a:r>
                        <a:rPr lang="en-US" sz="1500" dirty="0">
                          <a:latin typeface="+mn-lt"/>
                        </a:rPr>
                        <a:t>System</a:t>
                      </a:r>
                      <a:r>
                        <a:rPr lang="en-US" sz="1500" baseline="0" dirty="0">
                          <a:latin typeface="+mn-lt"/>
                        </a:rPr>
                        <a:t> Boundaries</a:t>
                      </a:r>
                      <a:r>
                        <a:rPr lang="en-US" sz="1500" baseline="0">
                          <a:latin typeface="+mn-lt"/>
                        </a:rPr>
                        <a:t>, Industry </a:t>
                      </a:r>
                      <a:r>
                        <a:rPr lang="en-US" sz="1500" baseline="0" dirty="0">
                          <a:latin typeface="+mn-lt"/>
                        </a:rPr>
                        <a:t>and Reference</a:t>
                      </a:r>
                      <a:endParaRPr lang="en-US" sz="1500" dirty="0">
                        <a:latin typeface="+mn-lt"/>
                      </a:endParaRPr>
                    </a:p>
                  </a:txBody>
                  <a:tcPr anchor="ct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rPr>
                        <a:t>It is noted that the energy used as feedstock to produce materials should be allocated as material resources (kg), and process energy should be allocated as energy resources (MJ). </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rPr>
                        <a:t>Cradle-to-grave</a:t>
                      </a:r>
                      <a:r>
                        <a:rPr lang="en-US" sz="1500" baseline="0" dirty="0">
                          <a:latin typeface="+mn-lt"/>
                        </a:rPr>
                        <a:t> PCR for paving industry (</a:t>
                      </a:r>
                      <a:r>
                        <a:rPr lang="hr-HR" sz="1500" kern="1200" dirty="0">
                          <a:solidFill>
                            <a:schemeClr val="dk1"/>
                          </a:solidFill>
                          <a:effectLst/>
                          <a:latin typeface="+mn-lt"/>
                          <a:ea typeface="+mn-ea"/>
                          <a:cs typeface="+mn-cs"/>
                        </a:rPr>
                        <a:t>EPD® 2013</a:t>
                      </a:r>
                      <a:r>
                        <a:rPr lang="en-US" sz="1500" dirty="0">
                          <a:effectLst/>
                        </a:rPr>
                        <a:t>)</a:t>
                      </a:r>
                      <a:endParaRPr lang="en-US" sz="1500" dirty="0">
                        <a:latin typeface="+mn-lt"/>
                      </a:endParaRPr>
                    </a:p>
                  </a:txBody>
                  <a:tcPr anchor="ct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rPr>
                        <a:t>Non-renewable energy flows (i.e. feedstock) used to produce materials counted separately and reported as non-renewable fossil energy in MJ (removed from the non-renewable materials section) and it contributes to total primary energy consumption. </a:t>
                      </a:r>
                    </a:p>
                  </a:txBody>
                  <a:tcPr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500" kern="1200" dirty="0">
                          <a:solidFill>
                            <a:schemeClr val="dk1"/>
                          </a:solidFill>
                          <a:effectLst/>
                          <a:latin typeface="+mn-lt"/>
                          <a:ea typeface="+mn-ea"/>
                          <a:cs typeface="+mn-cs"/>
                        </a:rPr>
                        <a:t>Cradle‐to‐building with end-of-life stage EPD for roofing industry (ASTM 2014)</a:t>
                      </a:r>
                    </a:p>
                  </a:txBody>
                  <a:tcPr marL="68580" marR="68580" marT="0" marB="0" anchor="ct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rPr>
                        <a:t>The use of non-renewable primary energy excluding non-renewable primary energy resources used as raw materials and non-renewable primary energy resources used as raw materials are reported separately in MJ. The allocation rules given in the standard BS EN 15804:2012 should be applied while reporting.</a:t>
                      </a:r>
                    </a:p>
                  </a:txBody>
                  <a:tcPr anchor="ctr"/>
                </a:tc>
                <a:tc>
                  <a:txBody>
                    <a:bodyPr/>
                    <a:lstStyle/>
                    <a:p>
                      <a:pPr>
                        <a:lnSpc>
                          <a:spcPct val="115000"/>
                        </a:lnSpc>
                        <a:spcAft>
                          <a:spcPts val="0"/>
                        </a:spcAft>
                      </a:pPr>
                      <a:r>
                        <a:rPr lang="en-US" sz="1500" kern="1200" dirty="0">
                          <a:solidFill>
                            <a:schemeClr val="dk1"/>
                          </a:solidFill>
                          <a:effectLst/>
                          <a:latin typeface="+mn-lt"/>
                          <a:ea typeface="+mn-ea"/>
                          <a:cs typeface="+mn-cs"/>
                        </a:rPr>
                        <a:t>Cradle-to-gate with options EPD for wood industry (IBU 2014) </a:t>
                      </a:r>
                    </a:p>
                  </a:txBody>
                  <a:tcPr marL="68580" marR="68580" marT="0" marB="0" anchor="ct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effectLst/>
                          <a:latin typeface="+mn-lt"/>
                        </a:rPr>
                        <a:t>Feedstock is tracked as a material with units of energy (kJ) under abiotic resource depletion of fossil fuels. </a:t>
                      </a:r>
                      <a:endParaRPr lang="en-US" sz="1500" dirty="0">
                        <a:effectLst/>
                        <a:latin typeface="+mn-lt"/>
                        <a:ea typeface="Calibri" charset="0"/>
                        <a:cs typeface="Times New Roman" charset="0"/>
                      </a:endParaRPr>
                    </a:p>
                  </a:txBody>
                  <a:tcPr anchor="ctr"/>
                </a:tc>
                <a:tc>
                  <a:txBody>
                    <a:bodyPr/>
                    <a:lstStyle/>
                    <a:p>
                      <a:r>
                        <a:rPr lang="en-US" sz="1500" kern="1200" dirty="0">
                          <a:solidFill>
                            <a:schemeClr val="dk1"/>
                          </a:solidFill>
                          <a:effectLst/>
                          <a:latin typeface="+mn-lt"/>
                          <a:ea typeface="+mn-ea"/>
                          <a:cs typeface="+mn-cs"/>
                        </a:rPr>
                        <a:t>Cradle-to-grave PCR for</a:t>
                      </a:r>
                      <a:r>
                        <a:rPr lang="en-US" sz="1500" kern="1200" baseline="0" dirty="0">
                          <a:solidFill>
                            <a:schemeClr val="dk1"/>
                          </a:solidFill>
                          <a:effectLst/>
                          <a:latin typeface="+mn-lt"/>
                          <a:ea typeface="+mn-ea"/>
                          <a:cs typeface="+mn-cs"/>
                        </a:rPr>
                        <a:t> </a:t>
                      </a:r>
                      <a:r>
                        <a:rPr lang="en-US" sz="1500" kern="1200" dirty="0">
                          <a:solidFill>
                            <a:schemeClr val="dk1"/>
                          </a:solidFill>
                          <a:effectLst/>
                          <a:latin typeface="+mn-lt"/>
                          <a:ea typeface="+mn-ea"/>
                          <a:cs typeface="+mn-cs"/>
                        </a:rPr>
                        <a:t>flooring </a:t>
                      </a:r>
                      <a:r>
                        <a:rPr lang="en-US" sz="1500" baseline="0" dirty="0">
                          <a:latin typeface="+mn-lt"/>
                        </a:rPr>
                        <a:t>industry </a:t>
                      </a:r>
                      <a:r>
                        <a:rPr lang="en-US" sz="1500" kern="1200" dirty="0">
                          <a:solidFill>
                            <a:schemeClr val="dk1"/>
                          </a:solidFill>
                          <a:effectLst/>
                          <a:latin typeface="+mn-lt"/>
                          <a:ea typeface="+mn-ea"/>
                          <a:cs typeface="+mn-cs"/>
                        </a:rPr>
                        <a:t>(NSF</a:t>
                      </a:r>
                      <a:r>
                        <a:rPr lang="en-US" sz="1500" kern="1200" baseline="0" dirty="0">
                          <a:solidFill>
                            <a:schemeClr val="dk1"/>
                          </a:solidFill>
                          <a:effectLst/>
                          <a:latin typeface="+mn-lt"/>
                          <a:ea typeface="+mn-ea"/>
                          <a:cs typeface="+mn-cs"/>
                        </a:rPr>
                        <a:t> International </a:t>
                      </a:r>
                      <a:r>
                        <a:rPr lang="en-US" sz="1500" kern="1200" dirty="0">
                          <a:solidFill>
                            <a:schemeClr val="dk1"/>
                          </a:solidFill>
                          <a:effectLst/>
                          <a:latin typeface="+mn-lt"/>
                          <a:ea typeface="+mn-ea"/>
                          <a:cs typeface="+mn-cs"/>
                        </a:rPr>
                        <a:t>2014)</a:t>
                      </a:r>
                    </a:p>
                  </a:txBody>
                  <a:tcPr anchor="ct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ea typeface="Calibri" charset="0"/>
                        </a:rPr>
                        <a:t>Non-renewable energy sources without energy content (kg) is reported in </a:t>
                      </a:r>
                      <a:r>
                        <a:rPr lang="en-US" sz="1500" i="1" dirty="0">
                          <a:latin typeface="+mn-lt"/>
                          <a:ea typeface="Calibri" charset="0"/>
                        </a:rPr>
                        <a:t>Use of resources without energy content</a:t>
                      </a:r>
                      <a:r>
                        <a:rPr lang="en-US" sz="1500" dirty="0">
                          <a:latin typeface="+mn-lt"/>
                          <a:ea typeface="Calibri" charset="0"/>
                        </a:rPr>
                        <a:t> table and non-renewable resources with energy content (MJ-thermic) is reported in </a:t>
                      </a:r>
                      <a:r>
                        <a:rPr lang="en-US" sz="1500" i="1" dirty="0">
                          <a:latin typeface="+mn-lt"/>
                          <a:ea typeface="Calibri" charset="0"/>
                        </a:rPr>
                        <a:t>Use of resources with energy content</a:t>
                      </a:r>
                      <a:r>
                        <a:rPr lang="en-US" sz="1500" dirty="0">
                          <a:latin typeface="+mn-lt"/>
                          <a:ea typeface="Calibri" charset="0"/>
                        </a:rPr>
                        <a:t> table.</a:t>
                      </a:r>
                      <a:r>
                        <a:rPr lang="en-US" sz="1500" dirty="0">
                          <a:latin typeface="+mn-lt"/>
                        </a:rPr>
                        <a:t> </a:t>
                      </a:r>
                    </a:p>
                  </a:txBody>
                  <a:tcPr anchor="ctr"/>
                </a:tc>
                <a:tc>
                  <a:txBody>
                    <a:bodyPr/>
                    <a:lstStyle/>
                    <a:p>
                      <a:r>
                        <a:rPr lang="en-US" sz="1500" kern="1200" dirty="0">
                          <a:solidFill>
                            <a:schemeClr val="dk1"/>
                          </a:solidFill>
                          <a:effectLst/>
                          <a:latin typeface="+mn-lt"/>
                          <a:ea typeface="+mn-ea"/>
                          <a:cs typeface="+mn-cs"/>
                        </a:rPr>
                        <a:t>Cradle-to-gate EPD for paving </a:t>
                      </a:r>
                      <a:r>
                        <a:rPr lang="en-US" sz="1500" baseline="0" dirty="0">
                          <a:latin typeface="+mn-lt"/>
                        </a:rPr>
                        <a:t>industry </a:t>
                      </a:r>
                      <a:r>
                        <a:rPr lang="en-US" sz="1500" kern="1200" dirty="0">
                          <a:solidFill>
                            <a:schemeClr val="dk1"/>
                          </a:solidFill>
                          <a:effectLst/>
                          <a:latin typeface="+mn-lt"/>
                          <a:ea typeface="+mn-ea"/>
                          <a:cs typeface="+mn-cs"/>
                        </a:rPr>
                        <a:t>(EPD® 2014)</a:t>
                      </a:r>
                    </a:p>
                  </a:txBody>
                  <a:tcPr anchor="ct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mn-lt"/>
                          <a:ea typeface="Calibri" charset="0"/>
                        </a:rPr>
                        <a:t>Non-renewable primary energy demand is expressed as MJ and non-renewable material resources are reported as kg. </a:t>
                      </a:r>
                      <a:endParaRPr lang="en-US" sz="1500" dirty="0">
                        <a:latin typeface="+mn-lt"/>
                      </a:endParaRPr>
                    </a:p>
                  </a:txBody>
                  <a:tcPr anchor="ctr"/>
                </a:tc>
                <a:tc>
                  <a:txBody>
                    <a:bodyPr/>
                    <a:lstStyle/>
                    <a:p>
                      <a:pPr>
                        <a:lnSpc>
                          <a:spcPct val="115000"/>
                        </a:lnSpc>
                        <a:spcAft>
                          <a:spcPts val="0"/>
                        </a:spcAft>
                      </a:pPr>
                      <a:r>
                        <a:rPr lang="en-US" sz="1500" kern="1200" dirty="0">
                          <a:solidFill>
                            <a:schemeClr val="dk1"/>
                          </a:solidFill>
                          <a:effectLst/>
                          <a:latin typeface="+mn-lt"/>
                          <a:ea typeface="+mn-ea"/>
                          <a:cs typeface="+mn-cs"/>
                        </a:rPr>
                        <a:t>Cradle-to-gate EPD for</a:t>
                      </a:r>
                      <a:r>
                        <a:rPr lang="en-US" sz="1500" kern="1200" baseline="0" dirty="0">
                          <a:solidFill>
                            <a:schemeClr val="dk1"/>
                          </a:solidFill>
                          <a:effectLst/>
                          <a:latin typeface="+mn-lt"/>
                          <a:ea typeface="+mn-ea"/>
                          <a:cs typeface="+mn-cs"/>
                        </a:rPr>
                        <a:t> </a:t>
                      </a:r>
                      <a:r>
                        <a:rPr lang="en-US" sz="1500" kern="1200" dirty="0">
                          <a:solidFill>
                            <a:schemeClr val="dk1"/>
                          </a:solidFill>
                          <a:effectLst/>
                          <a:latin typeface="+mn-lt"/>
                          <a:ea typeface="+mn-ea"/>
                          <a:cs typeface="+mn-cs"/>
                        </a:rPr>
                        <a:t>paving </a:t>
                      </a:r>
                      <a:r>
                        <a:rPr lang="en-US" sz="1500" baseline="0" dirty="0">
                          <a:latin typeface="+mn-lt"/>
                        </a:rPr>
                        <a:t>industry </a:t>
                      </a:r>
                      <a:br>
                        <a:rPr lang="en-US" sz="1500" baseline="0" dirty="0">
                          <a:latin typeface="+mn-lt"/>
                        </a:rPr>
                      </a:br>
                      <a:r>
                        <a:rPr lang="en-US" sz="1500" kern="1200" dirty="0">
                          <a:solidFill>
                            <a:schemeClr val="dk1"/>
                          </a:solidFill>
                          <a:effectLst/>
                          <a:latin typeface="+mn-lt"/>
                          <a:ea typeface="+mn-ea"/>
                          <a:cs typeface="+mn-cs"/>
                        </a:rPr>
                        <a:t>(UL 2016) </a:t>
                      </a:r>
                    </a:p>
                  </a:txBody>
                  <a:tcPr marL="68580" marR="68580" marT="0" marB="0" anchor="ctr"/>
                </a:tc>
                <a:extLst>
                  <a:ext uri="{0D108BD9-81ED-4DB2-BD59-A6C34878D82A}">
                    <a16:rowId xmlns:a16="http://schemas.microsoft.com/office/drawing/2014/main" val="10006"/>
                  </a:ext>
                </a:extLst>
              </a:tr>
            </a:tbl>
          </a:graphicData>
        </a:graphic>
      </p:graphicFrame>
      <p:sp>
        <p:nvSpPr>
          <p:cNvPr id="7" name="Date Placeholder 6"/>
          <p:cNvSpPr>
            <a:spLocks noGrp="1"/>
          </p:cNvSpPr>
          <p:nvPr>
            <p:ph type="dt" sz="half" idx="10"/>
          </p:nvPr>
        </p:nvSpPr>
        <p:spPr/>
        <p:txBody>
          <a:bodyPr/>
          <a:lstStyle/>
          <a:p>
            <a:r>
              <a:rPr lang="en-US"/>
              <a:t>11/2017</a:t>
            </a:r>
          </a:p>
        </p:txBody>
      </p:sp>
      <p:sp>
        <p:nvSpPr>
          <p:cNvPr id="8" name="Slide Number Placeholder 7"/>
          <p:cNvSpPr>
            <a:spLocks noGrp="1"/>
          </p:cNvSpPr>
          <p:nvPr>
            <p:ph type="sldNum" sz="quarter" idx="12"/>
          </p:nvPr>
        </p:nvSpPr>
        <p:spPr/>
        <p:txBody>
          <a:bodyPr/>
          <a:lstStyle/>
          <a:p>
            <a:fld id="{0ED7B1B4-A8C6-4D4A-833E-003F20D7F697}" type="slidenum">
              <a:rPr lang="en-US" smtClean="0"/>
              <a:t>7</a:t>
            </a:fld>
            <a:endParaRPr lang="en-US"/>
          </a:p>
        </p:txBody>
      </p:sp>
      <p:sp>
        <p:nvSpPr>
          <p:cNvPr id="3" name="Rectangle 2"/>
          <p:cNvSpPr/>
          <p:nvPr/>
        </p:nvSpPr>
        <p:spPr>
          <a:xfrm>
            <a:off x="1620252" y="6384996"/>
            <a:ext cx="10001905" cy="430887"/>
          </a:xfrm>
          <a:prstGeom prst="rect">
            <a:avLst/>
          </a:prstGeom>
        </p:spPr>
        <p:txBody>
          <a:bodyPr wrap="square">
            <a:spAutoFit/>
          </a:bodyPr>
          <a:lstStyle/>
          <a:p>
            <a:r>
              <a:rPr lang="en-US" sz="1100" dirty="0" err="1">
                <a:solidFill>
                  <a:schemeClr val="bg1">
                    <a:lumMod val="50000"/>
                  </a:schemeClr>
                </a:solidFill>
              </a:rPr>
              <a:t>Haselbach</a:t>
            </a:r>
            <a:r>
              <a:rPr lang="en-US" sz="1100" dirty="0">
                <a:solidFill>
                  <a:schemeClr val="bg1">
                    <a:lumMod val="50000"/>
                  </a:schemeClr>
                </a:solidFill>
              </a:rPr>
              <a:t>, L. and Temizel-Sekeryan, S. (2017) “Critical Review of LCA Treatment of Feedstock Energy” Final report to National Asphalt Pavement Association (NAPA).</a:t>
            </a:r>
          </a:p>
          <a:p>
            <a:r>
              <a:rPr lang="en-US" sz="1100" dirty="0" err="1">
                <a:solidFill>
                  <a:schemeClr val="bg1">
                    <a:lumMod val="50000"/>
                  </a:schemeClr>
                </a:solidFill>
              </a:rPr>
              <a:t>Haselbach</a:t>
            </a:r>
            <a:r>
              <a:rPr lang="en-US" sz="1100" dirty="0">
                <a:solidFill>
                  <a:schemeClr val="bg1">
                    <a:lumMod val="50000"/>
                  </a:schemeClr>
                </a:solidFill>
              </a:rPr>
              <a:t>, L. and Temizel-Sekeryan, S. “Feedstock Energy Reporting Compilation for the Paving and Other Related Industries” (under review).</a:t>
            </a:r>
          </a:p>
        </p:txBody>
      </p:sp>
      <p:pic>
        <p:nvPicPr>
          <p:cNvPr id="4" name="Audio 3">
            <a:hlinkClick r:id="" action="ppaction://media"/>
            <a:extLst>
              <a:ext uri="{FF2B5EF4-FFF2-40B4-BE49-F238E27FC236}">
                <a16:creationId xmlns:a16="http://schemas.microsoft.com/office/drawing/2014/main" id="{B0B0F2DE-7727-4947-B8DC-A7E261BDE8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4178592"/>
      </p:ext>
    </p:extLst>
  </p:cSld>
  <p:clrMapOvr>
    <a:masterClrMapping/>
  </p:clrMapOvr>
  <mc:AlternateContent xmlns:mc="http://schemas.openxmlformats.org/markup-compatibility/2006">
    <mc:Choice xmlns:p14="http://schemas.microsoft.com/office/powerpoint/2010/main" Requires="p14">
      <p:transition spd="slow" p14:dur="2000" advTm="50189"/>
    </mc:Choice>
    <mc:Fallback>
      <p:transition spd="slow" advTm="5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88489" y="275846"/>
            <a:ext cx="10058400" cy="885981"/>
          </a:xfrm>
        </p:spPr>
        <p:txBody>
          <a:bodyPr/>
          <a:lstStyle/>
          <a:p>
            <a:r>
              <a:rPr lang="en-US" dirty="0"/>
              <a:t>Databases &amp; Tools</a:t>
            </a:r>
          </a:p>
        </p:txBody>
      </p:sp>
      <p:graphicFrame>
        <p:nvGraphicFramePr>
          <p:cNvPr id="7" name="Diagram 6"/>
          <p:cNvGraphicFramePr/>
          <p:nvPr>
            <p:extLst>
              <p:ext uri="{D42A27DB-BD31-4B8C-83A1-F6EECF244321}">
                <p14:modId xmlns:p14="http://schemas.microsoft.com/office/powerpoint/2010/main" val="1100032877"/>
              </p:ext>
            </p:extLst>
          </p:nvPr>
        </p:nvGraphicFramePr>
        <p:xfrm>
          <a:off x="348975" y="1161827"/>
          <a:ext cx="11538226" cy="49120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Date Placeholder 7"/>
          <p:cNvSpPr>
            <a:spLocks noGrp="1"/>
          </p:cNvSpPr>
          <p:nvPr>
            <p:ph type="dt" sz="half" idx="10"/>
          </p:nvPr>
        </p:nvSpPr>
        <p:spPr/>
        <p:txBody>
          <a:bodyPr/>
          <a:lstStyle/>
          <a:p>
            <a:r>
              <a:rPr lang="en-US"/>
              <a:t>11/2017</a:t>
            </a:r>
          </a:p>
        </p:txBody>
      </p:sp>
      <p:sp>
        <p:nvSpPr>
          <p:cNvPr id="9" name="Slide Number Placeholder 8"/>
          <p:cNvSpPr>
            <a:spLocks noGrp="1"/>
          </p:cNvSpPr>
          <p:nvPr>
            <p:ph type="sldNum" sz="quarter" idx="12"/>
          </p:nvPr>
        </p:nvSpPr>
        <p:spPr/>
        <p:txBody>
          <a:bodyPr/>
          <a:lstStyle/>
          <a:p>
            <a:fld id="{0ED7B1B4-A8C6-4D4A-833E-003F20D7F697}" type="slidenum">
              <a:rPr lang="en-US" smtClean="0"/>
              <a:t>8</a:t>
            </a:fld>
            <a:endParaRPr lang="en-US"/>
          </a:p>
        </p:txBody>
      </p:sp>
      <p:pic>
        <p:nvPicPr>
          <p:cNvPr id="2" name="Audio 1">
            <a:hlinkClick r:id="" action="ppaction://media"/>
            <a:extLst>
              <a:ext uri="{FF2B5EF4-FFF2-40B4-BE49-F238E27FC236}">
                <a16:creationId xmlns:a16="http://schemas.microsoft.com/office/drawing/2014/main" id="{C935F04C-875C-44D9-A12F-8E274A1C1DC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3735558"/>
      </p:ext>
    </p:extLst>
  </p:cSld>
  <p:clrMapOvr>
    <a:masterClrMapping/>
  </p:clrMapOvr>
  <mc:AlternateContent xmlns:mc="http://schemas.openxmlformats.org/markup-compatibility/2006">
    <mc:Choice xmlns:p14="http://schemas.microsoft.com/office/powerpoint/2010/main" Requires="p14">
      <p:transition spd="slow" p14:dur="2000" advTm="39099"/>
    </mc:Choice>
    <mc:Fallback>
      <p:transition spd="slow" advTm="39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heme1">
  <a:themeElements>
    <a:clrScheme name="Custom 1">
      <a:dk1>
        <a:sysClr val="windowText" lastClr="000000"/>
      </a:dk1>
      <a:lt1>
        <a:sysClr val="window" lastClr="FFFFFF"/>
      </a:lt1>
      <a:dk2>
        <a:srgbClr val="455F51"/>
      </a:dk2>
      <a:lt2>
        <a:srgbClr val="E2DFCC"/>
      </a:lt2>
      <a:accent1>
        <a:srgbClr val="739A28"/>
      </a:accent1>
      <a:accent2>
        <a:srgbClr val="C1DF8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44F89E86-FC0D-2948-8ACE-E1BFEDC413E9}" vid="{EFCD28C5-4450-F64A-8B05-A90F03E20C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7654</TotalTime>
  <Words>3609</Words>
  <Application>Microsoft Office PowerPoint</Application>
  <PresentationFormat>Widescreen</PresentationFormat>
  <Paragraphs>238</Paragraphs>
  <Slides>21</Slides>
  <Notes>12</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Roboto</vt:lpstr>
      <vt:lpstr>Times New Roman</vt:lpstr>
      <vt:lpstr>Wingdings</vt:lpstr>
      <vt:lpstr>Theme1</vt:lpstr>
      <vt:lpstr>Welcome to the Life Cycle Assessment (LCA) Learning Module Series</vt:lpstr>
      <vt:lpstr>LCA Module Series Groups</vt:lpstr>
      <vt:lpstr>Feedstock Energy and Carbon Cycle for Asphalt and Other Materials</vt:lpstr>
      <vt:lpstr>Feedstock Energy?</vt:lpstr>
      <vt:lpstr>PowerPoint Presentation</vt:lpstr>
      <vt:lpstr>How is Feedstock Energy Defined and Found in Different Sources?</vt:lpstr>
      <vt:lpstr>PowerPoint Presentation</vt:lpstr>
      <vt:lpstr>How Feedstock Energy or Equivalent Nomenclature Application Is Included in Various Resources?</vt:lpstr>
      <vt:lpstr>Databases &amp; Tools</vt:lpstr>
      <vt:lpstr>Life Cycle Assessment Case Study Example #1</vt:lpstr>
      <vt:lpstr>Life Cycle Assessment Case Study Example #2</vt:lpstr>
      <vt:lpstr>Asphalt Carbon Cycle</vt:lpstr>
      <vt:lpstr>PowerPoint Presentation</vt:lpstr>
      <vt:lpstr>Other Industries</vt:lpstr>
      <vt:lpstr>Other Industries</vt:lpstr>
      <vt:lpstr>Comparing the Cycles</vt:lpstr>
      <vt:lpstr>Conclusions</vt:lpstr>
      <vt:lpstr>Thank you for completing Module α7!</vt:lpstr>
      <vt:lpstr>Suggestions for Assignments</vt:lpstr>
      <vt:lpstr>References</vt:lpstr>
      <vt:lpstr>References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Athena Impact Estimator for Highways</dc:title>
  <dc:creator>Sila Temizel</dc:creator>
  <cp:lastModifiedBy>Liv Haselbach</cp:lastModifiedBy>
  <cp:revision>231</cp:revision>
  <dcterms:created xsi:type="dcterms:W3CDTF">2017-09-03T18:32:06Z</dcterms:created>
  <dcterms:modified xsi:type="dcterms:W3CDTF">2017-11-24T19:36:10Z</dcterms:modified>
</cp:coreProperties>
</file>