
<file path=[Content_Types].xml><?xml version="1.0" encoding="utf-8"?>
<Types xmlns="http://schemas.openxmlformats.org/package/2006/content-types">
  <Default Extension="png" ContentType="image/png"/>
  <Default Extension="tmp"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370" r:id="rId2"/>
    <p:sldId id="371" r:id="rId3"/>
    <p:sldId id="276" r:id="rId4"/>
    <p:sldId id="341" r:id="rId5"/>
    <p:sldId id="344" r:id="rId6"/>
    <p:sldId id="350" r:id="rId7"/>
    <p:sldId id="361" r:id="rId8"/>
    <p:sldId id="354" r:id="rId9"/>
    <p:sldId id="367" r:id="rId10"/>
    <p:sldId id="359" r:id="rId11"/>
    <p:sldId id="346" r:id="rId12"/>
    <p:sldId id="365" r:id="rId13"/>
    <p:sldId id="368" r:id="rId14"/>
    <p:sldId id="355" r:id="rId15"/>
    <p:sldId id="356" r:id="rId16"/>
    <p:sldId id="357" r:id="rId17"/>
    <p:sldId id="358" r:id="rId18"/>
    <p:sldId id="374" r:id="rId19"/>
    <p:sldId id="351" r:id="rId20"/>
    <p:sldId id="353" r:id="rId21"/>
    <p:sldId id="362" r:id="rId22"/>
    <p:sldId id="347" r:id="rId23"/>
    <p:sldId id="360" r:id="rId24"/>
    <p:sldId id="345" r:id="rId25"/>
    <p:sldId id="340" r:id="rId26"/>
    <p:sldId id="369" r:id="rId27"/>
  </p:sldIdLst>
  <p:sldSz cx="12192000" cy="6858000"/>
  <p:notesSz cx="6858000" cy="9144000"/>
  <p:custShowLst>
    <p:custShow name="Wro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33" clrIdx="0">
    <p:extLst>
      <p:ext uri="{19B8F6BF-5375-455C-9EA6-DF929625EA0E}">
        <p15:presenceInfo xmlns:p15="http://schemas.microsoft.com/office/powerpoint/2012/main" userId="fd30b36df98d15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A28"/>
    <a:srgbClr val="24A9E1"/>
    <a:srgbClr val="C9D4BD"/>
    <a:srgbClr val="C1DF87"/>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1" autoAdjust="0"/>
    <p:restoredTop sz="90058" autoAdjust="0"/>
  </p:normalViewPr>
  <p:slideViewPr>
    <p:cSldViewPr snapToGrid="0">
      <p:cViewPr varScale="1">
        <p:scale>
          <a:sx n="79" d="100"/>
          <a:sy n="79" d="100"/>
        </p:scale>
        <p:origin x="906" y="9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D9A831-BF0D-4927-B2E8-A27E2F02B285}"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4D369312-2F2D-4D4B-A059-49B56392551A}">
      <dgm:prSet phldrT="[Text]"/>
      <dgm:spPr/>
      <dgm:t>
        <a:bodyPr/>
        <a:lstStyle/>
        <a:p>
          <a:r>
            <a:rPr lang="en-US" dirty="0" smtClean="0"/>
            <a:t>ISO Label Types</a:t>
          </a:r>
          <a:endParaRPr lang="en-US" dirty="0"/>
        </a:p>
      </dgm:t>
    </dgm:pt>
    <dgm:pt modelId="{4FE3B07A-404F-4E16-B0B5-E6CE5ABE84D8}" type="parTrans" cxnId="{0F927B2A-5313-4AFA-ACAA-8A8883B9A4AF}">
      <dgm:prSet/>
      <dgm:spPr/>
      <dgm:t>
        <a:bodyPr/>
        <a:lstStyle/>
        <a:p>
          <a:endParaRPr lang="en-US"/>
        </a:p>
      </dgm:t>
    </dgm:pt>
    <dgm:pt modelId="{3A456CEA-E87B-4303-B854-56D7FBFFE5ED}" type="sibTrans" cxnId="{0F927B2A-5313-4AFA-ACAA-8A8883B9A4AF}">
      <dgm:prSet/>
      <dgm:spPr/>
      <dgm:t>
        <a:bodyPr/>
        <a:lstStyle/>
        <a:p>
          <a:endParaRPr lang="en-US"/>
        </a:p>
      </dgm:t>
    </dgm:pt>
    <dgm:pt modelId="{BAF30A9C-67C7-46D0-8304-BB9D59877392}">
      <dgm:prSet phldrT="[Text]"/>
      <dgm:spPr/>
      <dgm:t>
        <a:bodyPr/>
        <a:lstStyle/>
        <a:p>
          <a:r>
            <a:rPr lang="en-US" dirty="0" smtClean="0">
              <a:solidFill>
                <a:schemeClr val="bg1"/>
              </a:solidFill>
            </a:rPr>
            <a:t>II</a:t>
          </a:r>
          <a:endParaRPr lang="en-US" dirty="0">
            <a:solidFill>
              <a:schemeClr val="bg1"/>
            </a:solidFill>
          </a:endParaRPr>
        </a:p>
      </dgm:t>
    </dgm:pt>
    <dgm:pt modelId="{1186D118-AF78-47DC-B267-BE218C84F17A}" type="parTrans" cxnId="{1F1BB1EC-22C4-4F20-876B-2BA40AC36E85}">
      <dgm:prSet/>
      <dgm:spPr/>
      <dgm:t>
        <a:bodyPr/>
        <a:lstStyle/>
        <a:p>
          <a:endParaRPr lang="en-US"/>
        </a:p>
      </dgm:t>
    </dgm:pt>
    <dgm:pt modelId="{624B676A-EE5A-441B-879A-2DCE4D9A5741}" type="sibTrans" cxnId="{1F1BB1EC-22C4-4F20-876B-2BA40AC36E85}">
      <dgm:prSet/>
      <dgm:spPr/>
      <dgm:t>
        <a:bodyPr/>
        <a:lstStyle/>
        <a:p>
          <a:endParaRPr lang="en-US"/>
        </a:p>
      </dgm:t>
    </dgm:pt>
    <dgm:pt modelId="{91C5BC50-CC39-4048-8994-09A5FA213DA2}">
      <dgm:prSet phldrT="[Text]"/>
      <dgm:spPr/>
      <dgm:t>
        <a:bodyPr/>
        <a:lstStyle/>
        <a:p>
          <a:r>
            <a:rPr lang="en-US" dirty="0" smtClean="0">
              <a:solidFill>
                <a:schemeClr val="bg1"/>
              </a:solidFill>
            </a:rPr>
            <a:t>III</a:t>
          </a:r>
          <a:endParaRPr lang="en-US" dirty="0">
            <a:solidFill>
              <a:schemeClr val="bg1"/>
            </a:solidFill>
          </a:endParaRPr>
        </a:p>
      </dgm:t>
    </dgm:pt>
    <dgm:pt modelId="{73F2D24B-CD06-480B-83D2-837E21440D6E}" type="parTrans" cxnId="{36C397F9-B389-4170-AEC8-966FBA095E57}">
      <dgm:prSet/>
      <dgm:spPr/>
      <dgm:t>
        <a:bodyPr/>
        <a:lstStyle/>
        <a:p>
          <a:endParaRPr lang="en-US"/>
        </a:p>
      </dgm:t>
    </dgm:pt>
    <dgm:pt modelId="{2DFBD182-4BCF-4445-ACCF-436D934E8AFE}" type="sibTrans" cxnId="{36C397F9-B389-4170-AEC8-966FBA095E57}">
      <dgm:prSet/>
      <dgm:spPr/>
      <dgm:t>
        <a:bodyPr/>
        <a:lstStyle/>
        <a:p>
          <a:endParaRPr lang="en-US"/>
        </a:p>
      </dgm:t>
    </dgm:pt>
    <dgm:pt modelId="{CCE2BF70-E411-4B0B-8C16-EFA59275ACA2}">
      <dgm:prSet phldrT="[Text]"/>
      <dgm:spPr/>
      <dgm:t>
        <a:bodyPr/>
        <a:lstStyle/>
        <a:p>
          <a:r>
            <a:rPr lang="en-US" dirty="0" smtClean="0">
              <a:solidFill>
                <a:schemeClr val="bg1"/>
              </a:solidFill>
            </a:rPr>
            <a:t>I</a:t>
          </a:r>
          <a:endParaRPr lang="en-US" dirty="0">
            <a:solidFill>
              <a:schemeClr val="bg1"/>
            </a:solidFill>
          </a:endParaRPr>
        </a:p>
      </dgm:t>
    </dgm:pt>
    <dgm:pt modelId="{ADA5597C-FF97-4A7A-A5E6-990C29974266}" type="sibTrans" cxnId="{907644C7-C67C-4355-8C80-72B926FB6142}">
      <dgm:prSet/>
      <dgm:spPr/>
      <dgm:t>
        <a:bodyPr/>
        <a:lstStyle/>
        <a:p>
          <a:endParaRPr lang="en-US"/>
        </a:p>
      </dgm:t>
    </dgm:pt>
    <dgm:pt modelId="{5812467A-A812-46D6-8CC9-7A158104DC0E}" type="parTrans" cxnId="{907644C7-C67C-4355-8C80-72B926FB6142}">
      <dgm:prSet/>
      <dgm:spPr/>
      <dgm:t>
        <a:bodyPr/>
        <a:lstStyle/>
        <a:p>
          <a:endParaRPr lang="en-US"/>
        </a:p>
      </dgm:t>
    </dgm:pt>
    <dgm:pt modelId="{606BD95D-E92F-49BD-9C4B-5D3CEE2B7295}" type="pres">
      <dgm:prSet presAssocID="{A8D9A831-BF0D-4927-B2E8-A27E2F02B285}" presName="Name0" presStyleCnt="0">
        <dgm:presLayoutVars>
          <dgm:chMax val="1"/>
          <dgm:chPref val="1"/>
          <dgm:dir/>
          <dgm:resizeHandles/>
        </dgm:presLayoutVars>
      </dgm:prSet>
      <dgm:spPr/>
      <dgm:t>
        <a:bodyPr/>
        <a:lstStyle/>
        <a:p>
          <a:endParaRPr lang="en-US"/>
        </a:p>
      </dgm:t>
    </dgm:pt>
    <dgm:pt modelId="{71ACD588-DCBB-4F28-9FF7-4320D03EAD3D}" type="pres">
      <dgm:prSet presAssocID="{4D369312-2F2D-4D4B-A059-49B56392551A}" presName="Parent" presStyleLbl="node1" presStyleIdx="0" presStyleCnt="2">
        <dgm:presLayoutVars>
          <dgm:chMax val="4"/>
          <dgm:chPref val="3"/>
        </dgm:presLayoutVars>
      </dgm:prSet>
      <dgm:spPr/>
      <dgm:t>
        <a:bodyPr/>
        <a:lstStyle/>
        <a:p>
          <a:endParaRPr lang="en-US"/>
        </a:p>
      </dgm:t>
    </dgm:pt>
    <dgm:pt modelId="{274447AE-666D-4DE3-9DF0-145F3CCE38FA}" type="pres">
      <dgm:prSet presAssocID="{CCE2BF70-E411-4B0B-8C16-EFA59275ACA2}" presName="Accent" presStyleLbl="node1" presStyleIdx="1" presStyleCnt="2"/>
      <dgm:spPr/>
    </dgm:pt>
    <dgm:pt modelId="{2B88B41A-DE74-46D4-9E3B-9B00D6B30972}" type="pres">
      <dgm:prSet presAssocID="{CCE2BF70-E411-4B0B-8C16-EFA59275ACA2}" presName="Image1" presStyleLbl="fgImgPlace1" presStyleIdx="0" presStyleCnt="3"/>
      <dgm:spPr>
        <a:blipFill>
          <a:blip xmlns:r="http://schemas.openxmlformats.org/officeDocument/2006/relationships" r:embed="rId1"/>
          <a:srcRect/>
          <a:stretch>
            <a:fillRect/>
          </a:stretch>
        </a:blipFill>
        <a:ln>
          <a:solidFill>
            <a:srgbClr val="739A28"/>
          </a:solidFill>
        </a:ln>
      </dgm:spPr>
    </dgm:pt>
    <dgm:pt modelId="{EAED77C9-8D65-453E-ADD0-7217042761F3}" type="pres">
      <dgm:prSet presAssocID="{CCE2BF70-E411-4B0B-8C16-EFA59275ACA2}" presName="Child1" presStyleLbl="revTx" presStyleIdx="0" presStyleCnt="3">
        <dgm:presLayoutVars>
          <dgm:chMax val="0"/>
          <dgm:chPref val="0"/>
          <dgm:bulletEnabled val="1"/>
        </dgm:presLayoutVars>
      </dgm:prSet>
      <dgm:spPr/>
      <dgm:t>
        <a:bodyPr/>
        <a:lstStyle/>
        <a:p>
          <a:endParaRPr lang="en-US"/>
        </a:p>
      </dgm:t>
    </dgm:pt>
    <dgm:pt modelId="{80EC726F-0FFC-4375-81F6-879ECB4B99DF}" type="pres">
      <dgm:prSet presAssocID="{BAF30A9C-67C7-46D0-8304-BB9D59877392}" presName="Image2" presStyleCnt="0"/>
      <dgm:spPr/>
    </dgm:pt>
    <dgm:pt modelId="{86605573-41D8-4812-B931-C52327C2C973}" type="pres">
      <dgm:prSet presAssocID="{BAF30A9C-67C7-46D0-8304-BB9D59877392}"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739A28"/>
          </a:solidFill>
        </a:ln>
      </dgm:spPr>
      <dgm:t>
        <a:bodyPr/>
        <a:lstStyle/>
        <a:p>
          <a:endParaRPr lang="en-US"/>
        </a:p>
      </dgm:t>
    </dgm:pt>
    <dgm:pt modelId="{767BF4D4-6A00-4666-B24C-D130EA83F0F0}" type="pres">
      <dgm:prSet presAssocID="{BAF30A9C-67C7-46D0-8304-BB9D59877392}" presName="Child2" presStyleLbl="revTx" presStyleIdx="1" presStyleCnt="3">
        <dgm:presLayoutVars>
          <dgm:chMax val="0"/>
          <dgm:chPref val="0"/>
          <dgm:bulletEnabled val="1"/>
        </dgm:presLayoutVars>
      </dgm:prSet>
      <dgm:spPr/>
      <dgm:t>
        <a:bodyPr/>
        <a:lstStyle/>
        <a:p>
          <a:endParaRPr lang="en-US"/>
        </a:p>
      </dgm:t>
    </dgm:pt>
    <dgm:pt modelId="{48D14F1D-7CE7-4E70-B054-9D554A06A237}" type="pres">
      <dgm:prSet presAssocID="{91C5BC50-CC39-4048-8994-09A5FA213DA2}" presName="Image3" presStyleCnt="0"/>
      <dgm:spPr/>
    </dgm:pt>
    <dgm:pt modelId="{CC2A73A9-E70E-4EA8-ABC5-C2839C86EF89}" type="pres">
      <dgm:prSet presAssocID="{91C5BC50-CC39-4048-8994-09A5FA213DA2}"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39A28"/>
          </a:solidFill>
        </a:ln>
      </dgm:spPr>
      <dgm:t>
        <a:bodyPr/>
        <a:lstStyle/>
        <a:p>
          <a:endParaRPr lang="en-US"/>
        </a:p>
      </dgm:t>
    </dgm:pt>
    <dgm:pt modelId="{00D98916-D211-46ED-812E-C5C53CD3623B}" type="pres">
      <dgm:prSet presAssocID="{91C5BC50-CC39-4048-8994-09A5FA213DA2}" presName="Child3" presStyleLbl="revTx" presStyleIdx="2" presStyleCnt="3">
        <dgm:presLayoutVars>
          <dgm:chMax val="0"/>
          <dgm:chPref val="0"/>
          <dgm:bulletEnabled val="1"/>
        </dgm:presLayoutVars>
      </dgm:prSet>
      <dgm:spPr/>
      <dgm:t>
        <a:bodyPr/>
        <a:lstStyle/>
        <a:p>
          <a:endParaRPr lang="en-US"/>
        </a:p>
      </dgm:t>
    </dgm:pt>
  </dgm:ptLst>
  <dgm:cxnLst>
    <dgm:cxn modelId="{1F1BB1EC-22C4-4F20-876B-2BA40AC36E85}" srcId="{4D369312-2F2D-4D4B-A059-49B56392551A}" destId="{BAF30A9C-67C7-46D0-8304-BB9D59877392}" srcOrd="1" destOrd="0" parTransId="{1186D118-AF78-47DC-B267-BE218C84F17A}" sibTransId="{624B676A-EE5A-441B-879A-2DCE4D9A5741}"/>
    <dgm:cxn modelId="{0F927B2A-5313-4AFA-ACAA-8A8883B9A4AF}" srcId="{A8D9A831-BF0D-4927-B2E8-A27E2F02B285}" destId="{4D369312-2F2D-4D4B-A059-49B56392551A}" srcOrd="0" destOrd="0" parTransId="{4FE3B07A-404F-4E16-B0B5-E6CE5ABE84D8}" sibTransId="{3A456CEA-E87B-4303-B854-56D7FBFFE5ED}"/>
    <dgm:cxn modelId="{25BBB0F9-5336-4FFF-9E16-19E3EA34D3BB}" type="presOf" srcId="{A8D9A831-BF0D-4927-B2E8-A27E2F02B285}" destId="{606BD95D-E92F-49BD-9C4B-5D3CEE2B7295}" srcOrd="0" destOrd="0" presId="urn:microsoft.com/office/officeart/2011/layout/RadialPictureList"/>
    <dgm:cxn modelId="{38D1C13C-2671-4C72-8454-A5F1F4D69562}" type="presOf" srcId="{BAF30A9C-67C7-46D0-8304-BB9D59877392}" destId="{767BF4D4-6A00-4666-B24C-D130EA83F0F0}" srcOrd="0" destOrd="0" presId="urn:microsoft.com/office/officeart/2011/layout/RadialPictureList"/>
    <dgm:cxn modelId="{7A5C98F7-2EC6-47D4-908A-595DC79856F6}" type="presOf" srcId="{4D369312-2F2D-4D4B-A059-49B56392551A}" destId="{71ACD588-DCBB-4F28-9FF7-4320D03EAD3D}" srcOrd="0" destOrd="0" presId="urn:microsoft.com/office/officeart/2011/layout/RadialPictureList"/>
    <dgm:cxn modelId="{907644C7-C67C-4355-8C80-72B926FB6142}" srcId="{4D369312-2F2D-4D4B-A059-49B56392551A}" destId="{CCE2BF70-E411-4B0B-8C16-EFA59275ACA2}" srcOrd="0" destOrd="0" parTransId="{5812467A-A812-46D6-8CC9-7A158104DC0E}" sibTransId="{ADA5597C-FF97-4A7A-A5E6-990C29974266}"/>
    <dgm:cxn modelId="{B8E84A24-0E14-41E1-BA2F-702E825FE4B9}" type="presOf" srcId="{CCE2BF70-E411-4B0B-8C16-EFA59275ACA2}" destId="{EAED77C9-8D65-453E-ADD0-7217042761F3}" srcOrd="0" destOrd="0" presId="urn:microsoft.com/office/officeart/2011/layout/RadialPictureList"/>
    <dgm:cxn modelId="{36C397F9-B389-4170-AEC8-966FBA095E57}" srcId="{4D369312-2F2D-4D4B-A059-49B56392551A}" destId="{91C5BC50-CC39-4048-8994-09A5FA213DA2}" srcOrd="2" destOrd="0" parTransId="{73F2D24B-CD06-480B-83D2-837E21440D6E}" sibTransId="{2DFBD182-4BCF-4445-ACCF-436D934E8AFE}"/>
    <dgm:cxn modelId="{3FA5D1D8-BAF6-4B12-B081-A7A684DA3D85}" type="presOf" srcId="{91C5BC50-CC39-4048-8994-09A5FA213DA2}" destId="{00D98916-D211-46ED-812E-C5C53CD3623B}" srcOrd="0" destOrd="0" presId="urn:microsoft.com/office/officeart/2011/layout/RadialPictureList"/>
    <dgm:cxn modelId="{B85FAB58-D144-4DA0-B51E-0DA87C7C4F0A}" type="presParOf" srcId="{606BD95D-E92F-49BD-9C4B-5D3CEE2B7295}" destId="{71ACD588-DCBB-4F28-9FF7-4320D03EAD3D}" srcOrd="0" destOrd="0" presId="urn:microsoft.com/office/officeart/2011/layout/RadialPictureList"/>
    <dgm:cxn modelId="{C26A0403-311F-4AF7-86BE-9650199BA223}" type="presParOf" srcId="{606BD95D-E92F-49BD-9C4B-5D3CEE2B7295}" destId="{274447AE-666D-4DE3-9DF0-145F3CCE38FA}" srcOrd="1" destOrd="0" presId="urn:microsoft.com/office/officeart/2011/layout/RadialPictureList"/>
    <dgm:cxn modelId="{1E2A9ECC-7E3C-44EF-8E0C-09945D818711}" type="presParOf" srcId="{606BD95D-E92F-49BD-9C4B-5D3CEE2B7295}" destId="{2B88B41A-DE74-46D4-9E3B-9B00D6B30972}" srcOrd="2" destOrd="0" presId="urn:microsoft.com/office/officeart/2011/layout/RadialPictureList"/>
    <dgm:cxn modelId="{D3146388-8964-4993-BF6A-03A633D5FDB7}" type="presParOf" srcId="{606BD95D-E92F-49BD-9C4B-5D3CEE2B7295}" destId="{EAED77C9-8D65-453E-ADD0-7217042761F3}" srcOrd="3" destOrd="0" presId="urn:microsoft.com/office/officeart/2011/layout/RadialPictureList"/>
    <dgm:cxn modelId="{7389F514-93AD-4A3E-ABA7-B585AB484E9A}" type="presParOf" srcId="{606BD95D-E92F-49BD-9C4B-5D3CEE2B7295}" destId="{80EC726F-0FFC-4375-81F6-879ECB4B99DF}" srcOrd="4" destOrd="0" presId="urn:microsoft.com/office/officeart/2011/layout/RadialPictureList"/>
    <dgm:cxn modelId="{18DD0F2E-AFD4-4066-9BA0-DEC8A6A3A966}" type="presParOf" srcId="{80EC726F-0FFC-4375-81F6-879ECB4B99DF}" destId="{86605573-41D8-4812-B931-C52327C2C973}" srcOrd="0" destOrd="0" presId="urn:microsoft.com/office/officeart/2011/layout/RadialPictureList"/>
    <dgm:cxn modelId="{322EB379-603F-426E-AFA4-135EFB7C1D97}" type="presParOf" srcId="{606BD95D-E92F-49BD-9C4B-5D3CEE2B7295}" destId="{767BF4D4-6A00-4666-B24C-D130EA83F0F0}" srcOrd="5" destOrd="0" presId="urn:microsoft.com/office/officeart/2011/layout/RadialPictureList"/>
    <dgm:cxn modelId="{97F72C3C-E6F1-4CCA-9B23-E1272E49B014}" type="presParOf" srcId="{606BD95D-E92F-49BD-9C4B-5D3CEE2B7295}" destId="{48D14F1D-7CE7-4E70-B054-9D554A06A237}" srcOrd="6" destOrd="0" presId="urn:microsoft.com/office/officeart/2011/layout/RadialPictureList"/>
    <dgm:cxn modelId="{49E2AE97-85C8-40A5-A0FB-887AF5D1E236}" type="presParOf" srcId="{48D14F1D-7CE7-4E70-B054-9D554A06A237}" destId="{CC2A73A9-E70E-4EA8-ABC5-C2839C86EF89}" srcOrd="0" destOrd="0" presId="urn:microsoft.com/office/officeart/2011/layout/RadialPictureList"/>
    <dgm:cxn modelId="{DAB6801F-90C9-4605-A493-37FBEBA9767A}" type="presParOf" srcId="{606BD95D-E92F-49BD-9C4B-5D3CEE2B7295}" destId="{00D98916-D211-46ED-812E-C5C53CD3623B}"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85147-17FE-4937-9E70-0E21BEBAE0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C615101-F90F-4D34-B769-DD2C742C801E}">
      <dgm:prSet phldrT="[Text]"/>
      <dgm:spPr/>
      <dgm:t>
        <a:bodyPr/>
        <a:lstStyle/>
        <a:p>
          <a:r>
            <a:rPr lang="en-US" dirty="0" smtClean="0"/>
            <a:t>Functional Unit</a:t>
          </a:r>
          <a:endParaRPr lang="en-US" dirty="0"/>
        </a:p>
      </dgm:t>
    </dgm:pt>
    <dgm:pt modelId="{0F5F55F7-AB6F-4C30-ACD0-726CBD189118}" type="parTrans" cxnId="{C46F4C74-EDD5-4CCB-937D-ADC0D926F524}">
      <dgm:prSet/>
      <dgm:spPr/>
      <dgm:t>
        <a:bodyPr/>
        <a:lstStyle/>
        <a:p>
          <a:endParaRPr lang="en-US"/>
        </a:p>
      </dgm:t>
    </dgm:pt>
    <dgm:pt modelId="{DDA1B595-8D21-4A46-93E6-BCCDA5C552F1}" type="sibTrans" cxnId="{C46F4C74-EDD5-4CCB-937D-ADC0D926F524}">
      <dgm:prSet/>
      <dgm:spPr/>
      <dgm:t>
        <a:bodyPr/>
        <a:lstStyle/>
        <a:p>
          <a:endParaRPr lang="en-US"/>
        </a:p>
      </dgm:t>
    </dgm:pt>
    <dgm:pt modelId="{F5AAC865-C315-41BC-9EB4-1522E75DB4ED}">
      <dgm:prSet phldrT="[Text]"/>
      <dgm:spPr/>
      <dgm:t>
        <a:bodyPr/>
        <a:lstStyle/>
        <a:p>
          <a:r>
            <a:rPr lang="en-US" dirty="0" smtClean="0"/>
            <a:t>1 km of road for 1 year</a:t>
          </a:r>
          <a:endParaRPr lang="en-US" dirty="0"/>
        </a:p>
      </dgm:t>
    </dgm:pt>
    <dgm:pt modelId="{AA16A499-F750-4CAD-BC14-41349CADB829}" type="parTrans" cxnId="{2D24CDCD-3876-4B6A-B968-269DDE6FE49C}">
      <dgm:prSet/>
      <dgm:spPr/>
      <dgm:t>
        <a:bodyPr/>
        <a:lstStyle/>
        <a:p>
          <a:endParaRPr lang="en-US"/>
        </a:p>
      </dgm:t>
    </dgm:pt>
    <dgm:pt modelId="{0D1D751A-88DB-47ED-BC1D-2D5023F12057}" type="sibTrans" cxnId="{2D24CDCD-3876-4B6A-B968-269DDE6FE49C}">
      <dgm:prSet/>
      <dgm:spPr/>
      <dgm:t>
        <a:bodyPr/>
        <a:lstStyle/>
        <a:p>
          <a:endParaRPr lang="en-US"/>
        </a:p>
      </dgm:t>
    </dgm:pt>
    <dgm:pt modelId="{16A3A01A-D05C-4F44-84C8-5EFE34BEBCD6}">
      <dgm:prSet phldrT="[Text]"/>
      <dgm:spPr/>
      <dgm:t>
        <a:bodyPr/>
        <a:lstStyle/>
        <a:p>
          <a:r>
            <a:rPr lang="en-US" dirty="0" smtClean="0"/>
            <a:t>System Boundary in the Life Cycle</a:t>
          </a:r>
          <a:endParaRPr lang="en-US" dirty="0"/>
        </a:p>
      </dgm:t>
    </dgm:pt>
    <dgm:pt modelId="{D0DC7AA2-9851-44E0-9EE8-F5643130786D}" type="parTrans" cxnId="{16D30E09-EA50-4BD0-8B6D-0115E26133F5}">
      <dgm:prSet/>
      <dgm:spPr/>
      <dgm:t>
        <a:bodyPr/>
        <a:lstStyle/>
        <a:p>
          <a:endParaRPr lang="en-US"/>
        </a:p>
      </dgm:t>
    </dgm:pt>
    <dgm:pt modelId="{05DFFF2F-30B0-407E-A6E9-7C44A9B37F51}" type="sibTrans" cxnId="{16D30E09-EA50-4BD0-8B6D-0115E26133F5}">
      <dgm:prSet/>
      <dgm:spPr/>
      <dgm:t>
        <a:bodyPr/>
        <a:lstStyle/>
        <a:p>
          <a:endParaRPr lang="en-US"/>
        </a:p>
      </dgm:t>
    </dgm:pt>
    <dgm:pt modelId="{E7C5FDB6-D22C-4448-A3D8-61618150EFEE}">
      <dgm:prSet phldrT="[Text]"/>
      <dgm:spPr/>
      <dgm:t>
        <a:bodyPr/>
        <a:lstStyle/>
        <a:p>
          <a:r>
            <a:rPr lang="en-US" dirty="0" smtClean="0"/>
            <a:t>Construction, operation, and maintenance, with specific processes in flow diagram</a:t>
          </a:r>
          <a:endParaRPr lang="en-US" dirty="0"/>
        </a:p>
      </dgm:t>
    </dgm:pt>
    <dgm:pt modelId="{24128BEF-AB8C-4E34-A02C-5A758A24A365}" type="parTrans" cxnId="{BF081175-CFEA-4781-A910-450D13609C5A}">
      <dgm:prSet/>
      <dgm:spPr/>
      <dgm:t>
        <a:bodyPr/>
        <a:lstStyle/>
        <a:p>
          <a:endParaRPr lang="en-US"/>
        </a:p>
      </dgm:t>
    </dgm:pt>
    <dgm:pt modelId="{3523507D-87A4-4A0C-92FD-2821E539D973}" type="sibTrans" cxnId="{BF081175-CFEA-4781-A910-450D13609C5A}">
      <dgm:prSet/>
      <dgm:spPr/>
      <dgm:t>
        <a:bodyPr/>
        <a:lstStyle/>
        <a:p>
          <a:endParaRPr lang="en-US"/>
        </a:p>
      </dgm:t>
    </dgm:pt>
    <dgm:pt modelId="{88BD4040-7870-44B7-8D07-47A8B1D4AB16}">
      <dgm:prSet/>
      <dgm:spPr/>
      <dgm:t>
        <a:bodyPr/>
        <a:lstStyle/>
        <a:p>
          <a:r>
            <a:rPr lang="en-US" dirty="0" smtClean="0"/>
            <a:t>Cut-off Criteria</a:t>
          </a:r>
          <a:endParaRPr lang="en-US" dirty="0"/>
        </a:p>
      </dgm:t>
    </dgm:pt>
    <dgm:pt modelId="{A10FAAFD-2DC7-46E5-BB43-81B1D5162DFF}" type="parTrans" cxnId="{2D590E62-35AC-4D40-B0D5-40D2A815F1B0}">
      <dgm:prSet/>
      <dgm:spPr/>
      <dgm:t>
        <a:bodyPr/>
        <a:lstStyle/>
        <a:p>
          <a:endParaRPr lang="en-US"/>
        </a:p>
      </dgm:t>
    </dgm:pt>
    <dgm:pt modelId="{5EBF9B29-44AE-49E9-8674-01EDCFC81099}" type="sibTrans" cxnId="{2D590E62-35AC-4D40-B0D5-40D2A815F1B0}">
      <dgm:prSet/>
      <dgm:spPr/>
      <dgm:t>
        <a:bodyPr/>
        <a:lstStyle/>
        <a:p>
          <a:endParaRPr lang="en-US"/>
        </a:p>
      </dgm:t>
    </dgm:pt>
    <dgm:pt modelId="{01CE28CE-44C6-43BD-9CB8-8DE145B9DBE5}">
      <dgm:prSet/>
      <dgm:spPr/>
      <dgm:t>
        <a:bodyPr/>
        <a:lstStyle/>
        <a:p>
          <a:r>
            <a:rPr lang="en-US" dirty="0" smtClean="0"/>
            <a:t>At least 99% of energy, mass, and overall relevance, determined through expert judgment and sensitivity analysis</a:t>
          </a:r>
          <a:endParaRPr lang="en-US" dirty="0"/>
        </a:p>
      </dgm:t>
    </dgm:pt>
    <dgm:pt modelId="{2AC85E71-49FB-4910-9588-C42BA57C96B2}" type="parTrans" cxnId="{E9C9377F-13C1-4954-80F5-16F95E328BB1}">
      <dgm:prSet/>
      <dgm:spPr/>
      <dgm:t>
        <a:bodyPr/>
        <a:lstStyle/>
        <a:p>
          <a:endParaRPr lang="en-US"/>
        </a:p>
      </dgm:t>
    </dgm:pt>
    <dgm:pt modelId="{37497CCC-DCD8-498E-BCD0-416868839D4F}" type="sibTrans" cxnId="{E9C9377F-13C1-4954-80F5-16F95E328BB1}">
      <dgm:prSet/>
      <dgm:spPr/>
      <dgm:t>
        <a:bodyPr/>
        <a:lstStyle/>
        <a:p>
          <a:endParaRPr lang="en-US"/>
        </a:p>
      </dgm:t>
    </dgm:pt>
    <dgm:pt modelId="{4A279C45-5A3B-4A35-BB19-F44E3B99246F}" type="pres">
      <dgm:prSet presAssocID="{45A85147-17FE-4937-9E70-0E21BEBAE077}" presName="linear" presStyleCnt="0">
        <dgm:presLayoutVars>
          <dgm:animLvl val="lvl"/>
          <dgm:resizeHandles val="exact"/>
        </dgm:presLayoutVars>
      </dgm:prSet>
      <dgm:spPr/>
      <dgm:t>
        <a:bodyPr/>
        <a:lstStyle/>
        <a:p>
          <a:endParaRPr lang="en-US"/>
        </a:p>
      </dgm:t>
    </dgm:pt>
    <dgm:pt modelId="{F7D1D655-F4FC-4977-9F2B-DD7F5881EF2A}" type="pres">
      <dgm:prSet presAssocID="{4C615101-F90F-4D34-B769-DD2C742C801E}" presName="parentText" presStyleLbl="node1" presStyleIdx="0" presStyleCnt="3">
        <dgm:presLayoutVars>
          <dgm:chMax val="0"/>
          <dgm:bulletEnabled val="1"/>
        </dgm:presLayoutVars>
      </dgm:prSet>
      <dgm:spPr/>
      <dgm:t>
        <a:bodyPr/>
        <a:lstStyle/>
        <a:p>
          <a:endParaRPr lang="en-US"/>
        </a:p>
      </dgm:t>
    </dgm:pt>
    <dgm:pt modelId="{857CC697-D22B-45A7-81DA-D8C8FE7287E4}" type="pres">
      <dgm:prSet presAssocID="{4C615101-F90F-4D34-B769-DD2C742C801E}" presName="childText" presStyleLbl="revTx" presStyleIdx="0" presStyleCnt="3">
        <dgm:presLayoutVars>
          <dgm:bulletEnabled val="1"/>
        </dgm:presLayoutVars>
      </dgm:prSet>
      <dgm:spPr/>
      <dgm:t>
        <a:bodyPr/>
        <a:lstStyle/>
        <a:p>
          <a:endParaRPr lang="en-US"/>
        </a:p>
      </dgm:t>
    </dgm:pt>
    <dgm:pt modelId="{8E62D381-47C9-4570-9ADB-F4A4394F6C3D}" type="pres">
      <dgm:prSet presAssocID="{16A3A01A-D05C-4F44-84C8-5EFE34BEBCD6}" presName="parentText" presStyleLbl="node1" presStyleIdx="1" presStyleCnt="3">
        <dgm:presLayoutVars>
          <dgm:chMax val="0"/>
          <dgm:bulletEnabled val="1"/>
        </dgm:presLayoutVars>
      </dgm:prSet>
      <dgm:spPr/>
      <dgm:t>
        <a:bodyPr/>
        <a:lstStyle/>
        <a:p>
          <a:endParaRPr lang="en-US"/>
        </a:p>
      </dgm:t>
    </dgm:pt>
    <dgm:pt modelId="{0162AE56-B12A-48CE-AEA8-5505EE7EB61E}" type="pres">
      <dgm:prSet presAssocID="{16A3A01A-D05C-4F44-84C8-5EFE34BEBCD6}" presName="childText" presStyleLbl="revTx" presStyleIdx="1" presStyleCnt="3">
        <dgm:presLayoutVars>
          <dgm:bulletEnabled val="1"/>
        </dgm:presLayoutVars>
      </dgm:prSet>
      <dgm:spPr/>
      <dgm:t>
        <a:bodyPr/>
        <a:lstStyle/>
        <a:p>
          <a:endParaRPr lang="en-US"/>
        </a:p>
      </dgm:t>
    </dgm:pt>
    <dgm:pt modelId="{5C6C01A8-8465-4019-8712-461EBB046D18}" type="pres">
      <dgm:prSet presAssocID="{88BD4040-7870-44B7-8D07-47A8B1D4AB16}" presName="parentText" presStyleLbl="node1" presStyleIdx="2" presStyleCnt="3">
        <dgm:presLayoutVars>
          <dgm:chMax val="0"/>
          <dgm:bulletEnabled val="1"/>
        </dgm:presLayoutVars>
      </dgm:prSet>
      <dgm:spPr/>
      <dgm:t>
        <a:bodyPr/>
        <a:lstStyle/>
        <a:p>
          <a:endParaRPr lang="en-US"/>
        </a:p>
      </dgm:t>
    </dgm:pt>
    <dgm:pt modelId="{8CB92B60-F9D3-44E3-9E6D-DFD047322A09}" type="pres">
      <dgm:prSet presAssocID="{88BD4040-7870-44B7-8D07-47A8B1D4AB16}" presName="childText" presStyleLbl="revTx" presStyleIdx="2" presStyleCnt="3">
        <dgm:presLayoutVars>
          <dgm:bulletEnabled val="1"/>
        </dgm:presLayoutVars>
      </dgm:prSet>
      <dgm:spPr/>
      <dgm:t>
        <a:bodyPr/>
        <a:lstStyle/>
        <a:p>
          <a:endParaRPr lang="en-US"/>
        </a:p>
      </dgm:t>
    </dgm:pt>
  </dgm:ptLst>
  <dgm:cxnLst>
    <dgm:cxn modelId="{C46F4C74-EDD5-4CCB-937D-ADC0D926F524}" srcId="{45A85147-17FE-4937-9E70-0E21BEBAE077}" destId="{4C615101-F90F-4D34-B769-DD2C742C801E}" srcOrd="0" destOrd="0" parTransId="{0F5F55F7-AB6F-4C30-ACD0-726CBD189118}" sibTransId="{DDA1B595-8D21-4A46-93E6-BCCDA5C552F1}"/>
    <dgm:cxn modelId="{B95A8BF1-3C29-49D9-BE39-BF95068A76E1}" type="presOf" srcId="{01CE28CE-44C6-43BD-9CB8-8DE145B9DBE5}" destId="{8CB92B60-F9D3-44E3-9E6D-DFD047322A09}" srcOrd="0" destOrd="0" presId="urn:microsoft.com/office/officeart/2005/8/layout/vList2"/>
    <dgm:cxn modelId="{16D30E09-EA50-4BD0-8B6D-0115E26133F5}" srcId="{45A85147-17FE-4937-9E70-0E21BEBAE077}" destId="{16A3A01A-D05C-4F44-84C8-5EFE34BEBCD6}" srcOrd="1" destOrd="0" parTransId="{D0DC7AA2-9851-44E0-9EE8-F5643130786D}" sibTransId="{05DFFF2F-30B0-407E-A6E9-7C44A9B37F51}"/>
    <dgm:cxn modelId="{49C48297-3EA2-4737-99E8-3CC371FB6B2B}" type="presOf" srcId="{45A85147-17FE-4937-9E70-0E21BEBAE077}" destId="{4A279C45-5A3B-4A35-BB19-F44E3B99246F}" srcOrd="0" destOrd="0" presId="urn:microsoft.com/office/officeart/2005/8/layout/vList2"/>
    <dgm:cxn modelId="{37F72382-857F-4E77-AD87-459EDD52675E}" type="presOf" srcId="{F5AAC865-C315-41BC-9EB4-1522E75DB4ED}" destId="{857CC697-D22B-45A7-81DA-D8C8FE7287E4}" srcOrd="0" destOrd="0" presId="urn:microsoft.com/office/officeart/2005/8/layout/vList2"/>
    <dgm:cxn modelId="{BF081175-CFEA-4781-A910-450D13609C5A}" srcId="{16A3A01A-D05C-4F44-84C8-5EFE34BEBCD6}" destId="{E7C5FDB6-D22C-4448-A3D8-61618150EFEE}" srcOrd="0" destOrd="0" parTransId="{24128BEF-AB8C-4E34-A02C-5A758A24A365}" sibTransId="{3523507D-87A4-4A0C-92FD-2821E539D973}"/>
    <dgm:cxn modelId="{2D24CDCD-3876-4B6A-B968-269DDE6FE49C}" srcId="{4C615101-F90F-4D34-B769-DD2C742C801E}" destId="{F5AAC865-C315-41BC-9EB4-1522E75DB4ED}" srcOrd="0" destOrd="0" parTransId="{AA16A499-F750-4CAD-BC14-41349CADB829}" sibTransId="{0D1D751A-88DB-47ED-BC1D-2D5023F12057}"/>
    <dgm:cxn modelId="{2A131B9E-2396-41C1-82A9-4866F75A53D6}" type="presOf" srcId="{4C615101-F90F-4D34-B769-DD2C742C801E}" destId="{F7D1D655-F4FC-4977-9F2B-DD7F5881EF2A}" srcOrd="0" destOrd="0" presId="urn:microsoft.com/office/officeart/2005/8/layout/vList2"/>
    <dgm:cxn modelId="{86C31180-4ECC-40B6-A2A7-0CC3CB65A9B9}" type="presOf" srcId="{E7C5FDB6-D22C-4448-A3D8-61618150EFEE}" destId="{0162AE56-B12A-48CE-AEA8-5505EE7EB61E}" srcOrd="0" destOrd="0" presId="urn:microsoft.com/office/officeart/2005/8/layout/vList2"/>
    <dgm:cxn modelId="{2D590E62-35AC-4D40-B0D5-40D2A815F1B0}" srcId="{45A85147-17FE-4937-9E70-0E21BEBAE077}" destId="{88BD4040-7870-44B7-8D07-47A8B1D4AB16}" srcOrd="2" destOrd="0" parTransId="{A10FAAFD-2DC7-46E5-BB43-81B1D5162DFF}" sibTransId="{5EBF9B29-44AE-49E9-8674-01EDCFC81099}"/>
    <dgm:cxn modelId="{344DC001-4D35-454A-B48A-F5EC750E988E}" type="presOf" srcId="{16A3A01A-D05C-4F44-84C8-5EFE34BEBCD6}" destId="{8E62D381-47C9-4570-9ADB-F4A4394F6C3D}" srcOrd="0" destOrd="0" presId="urn:microsoft.com/office/officeart/2005/8/layout/vList2"/>
    <dgm:cxn modelId="{E9C9377F-13C1-4954-80F5-16F95E328BB1}" srcId="{88BD4040-7870-44B7-8D07-47A8B1D4AB16}" destId="{01CE28CE-44C6-43BD-9CB8-8DE145B9DBE5}" srcOrd="0" destOrd="0" parTransId="{2AC85E71-49FB-4910-9588-C42BA57C96B2}" sibTransId="{37497CCC-DCD8-498E-BCD0-416868839D4F}"/>
    <dgm:cxn modelId="{C1938D70-4608-496A-9698-70F51F5F6075}" type="presOf" srcId="{88BD4040-7870-44B7-8D07-47A8B1D4AB16}" destId="{5C6C01A8-8465-4019-8712-461EBB046D18}" srcOrd="0" destOrd="0" presId="urn:microsoft.com/office/officeart/2005/8/layout/vList2"/>
    <dgm:cxn modelId="{77CEA9A2-0C0D-477D-97E3-4B9E4B4BEDD8}" type="presParOf" srcId="{4A279C45-5A3B-4A35-BB19-F44E3B99246F}" destId="{F7D1D655-F4FC-4977-9F2B-DD7F5881EF2A}" srcOrd="0" destOrd="0" presId="urn:microsoft.com/office/officeart/2005/8/layout/vList2"/>
    <dgm:cxn modelId="{729B2453-B11F-4BBC-BCF8-6141C08DD702}" type="presParOf" srcId="{4A279C45-5A3B-4A35-BB19-F44E3B99246F}" destId="{857CC697-D22B-45A7-81DA-D8C8FE7287E4}" srcOrd="1" destOrd="0" presId="urn:microsoft.com/office/officeart/2005/8/layout/vList2"/>
    <dgm:cxn modelId="{06AD8B65-9B25-477B-925E-CEC2027D3765}" type="presParOf" srcId="{4A279C45-5A3B-4A35-BB19-F44E3B99246F}" destId="{8E62D381-47C9-4570-9ADB-F4A4394F6C3D}" srcOrd="2" destOrd="0" presId="urn:microsoft.com/office/officeart/2005/8/layout/vList2"/>
    <dgm:cxn modelId="{F093D924-C1C7-4BA4-A3F2-956E9B9E6489}" type="presParOf" srcId="{4A279C45-5A3B-4A35-BB19-F44E3B99246F}" destId="{0162AE56-B12A-48CE-AEA8-5505EE7EB61E}" srcOrd="3" destOrd="0" presId="urn:microsoft.com/office/officeart/2005/8/layout/vList2"/>
    <dgm:cxn modelId="{3C7E85EF-2A86-464E-A5C2-0D3D3D85CBC6}" type="presParOf" srcId="{4A279C45-5A3B-4A35-BB19-F44E3B99246F}" destId="{5C6C01A8-8465-4019-8712-461EBB046D18}" srcOrd="4" destOrd="0" presId="urn:microsoft.com/office/officeart/2005/8/layout/vList2"/>
    <dgm:cxn modelId="{DDC5A683-0ABD-4644-843D-DA773B20D643}" type="presParOf" srcId="{4A279C45-5A3B-4A35-BB19-F44E3B99246F}" destId="{8CB92B60-F9D3-44E3-9E6D-DFD047322A09}"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A85147-17FE-4937-9E70-0E21BEBAE0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AAC865-C315-41BC-9EB4-1522E75DB4ED}">
      <dgm:prSet phldrT="[Text]"/>
      <dgm:spPr/>
      <dgm:t>
        <a:bodyPr/>
        <a:lstStyle/>
        <a:p>
          <a:r>
            <a:rPr lang="en-US" dirty="0" smtClean="0"/>
            <a:t>Valid for 3 years, then revisit</a:t>
          </a:r>
          <a:endParaRPr lang="en-US" dirty="0"/>
        </a:p>
      </dgm:t>
    </dgm:pt>
    <dgm:pt modelId="{AA16A499-F750-4CAD-BC14-41349CADB829}" type="parTrans" cxnId="{2D24CDCD-3876-4B6A-B968-269DDE6FE49C}">
      <dgm:prSet/>
      <dgm:spPr/>
      <dgm:t>
        <a:bodyPr/>
        <a:lstStyle/>
        <a:p>
          <a:endParaRPr lang="en-US"/>
        </a:p>
      </dgm:t>
    </dgm:pt>
    <dgm:pt modelId="{0D1D751A-88DB-47ED-BC1D-2D5023F12057}" type="sibTrans" cxnId="{2D24CDCD-3876-4B6A-B968-269DDE6FE49C}">
      <dgm:prSet/>
      <dgm:spPr/>
      <dgm:t>
        <a:bodyPr/>
        <a:lstStyle/>
        <a:p>
          <a:endParaRPr lang="en-US"/>
        </a:p>
      </dgm:t>
    </dgm:pt>
    <dgm:pt modelId="{16A3A01A-D05C-4F44-84C8-5EFE34BEBCD6}">
      <dgm:prSet phldrT="[Text]"/>
      <dgm:spPr/>
      <dgm:t>
        <a:bodyPr/>
        <a:lstStyle/>
        <a:p>
          <a:r>
            <a:rPr lang="en-US" dirty="0" smtClean="0"/>
            <a:t>Impact Categories</a:t>
          </a:r>
          <a:endParaRPr lang="en-US" dirty="0"/>
        </a:p>
      </dgm:t>
    </dgm:pt>
    <dgm:pt modelId="{D0DC7AA2-9851-44E0-9EE8-F5643130786D}" type="parTrans" cxnId="{16D30E09-EA50-4BD0-8B6D-0115E26133F5}">
      <dgm:prSet/>
      <dgm:spPr/>
      <dgm:t>
        <a:bodyPr/>
        <a:lstStyle/>
        <a:p>
          <a:endParaRPr lang="en-US"/>
        </a:p>
      </dgm:t>
    </dgm:pt>
    <dgm:pt modelId="{05DFFF2F-30B0-407E-A6E9-7C44A9B37F51}" type="sibTrans" cxnId="{16D30E09-EA50-4BD0-8B6D-0115E26133F5}">
      <dgm:prSet/>
      <dgm:spPr/>
      <dgm:t>
        <a:bodyPr/>
        <a:lstStyle/>
        <a:p>
          <a:endParaRPr lang="en-US"/>
        </a:p>
      </dgm:t>
    </dgm:pt>
    <dgm:pt modelId="{E7C5FDB6-D22C-4448-A3D8-61618150EFEE}">
      <dgm:prSet phldrT="[Text]"/>
      <dgm:spPr/>
      <dgm:t>
        <a:bodyPr/>
        <a:lstStyle/>
        <a:p>
          <a:r>
            <a:rPr lang="en-US" dirty="0" smtClean="0"/>
            <a:t>Global warming potential</a:t>
          </a:r>
          <a:endParaRPr lang="en-US" dirty="0"/>
        </a:p>
      </dgm:t>
    </dgm:pt>
    <dgm:pt modelId="{24128BEF-AB8C-4E34-A02C-5A758A24A365}" type="parTrans" cxnId="{BF081175-CFEA-4781-A910-450D13609C5A}">
      <dgm:prSet/>
      <dgm:spPr/>
      <dgm:t>
        <a:bodyPr/>
        <a:lstStyle/>
        <a:p>
          <a:endParaRPr lang="en-US"/>
        </a:p>
      </dgm:t>
    </dgm:pt>
    <dgm:pt modelId="{3523507D-87A4-4A0C-92FD-2821E539D973}" type="sibTrans" cxnId="{BF081175-CFEA-4781-A910-450D13609C5A}">
      <dgm:prSet/>
      <dgm:spPr/>
      <dgm:t>
        <a:bodyPr/>
        <a:lstStyle/>
        <a:p>
          <a:endParaRPr lang="en-US"/>
        </a:p>
      </dgm:t>
    </dgm:pt>
    <dgm:pt modelId="{DED4EC97-A642-4635-AD67-15A8064D3BE5}">
      <dgm:prSet phldrT="[Text]"/>
      <dgm:spPr/>
      <dgm:t>
        <a:bodyPr/>
        <a:lstStyle/>
        <a:p>
          <a:r>
            <a:rPr lang="en-US" dirty="0" smtClean="0"/>
            <a:t>Acidification potential</a:t>
          </a:r>
          <a:endParaRPr lang="en-US" dirty="0"/>
        </a:p>
      </dgm:t>
    </dgm:pt>
    <dgm:pt modelId="{DB791336-05BA-4F3F-BB81-090DBFA0946A}" type="parTrans" cxnId="{34DBE322-C970-4CC8-82F0-1AFFCFB5934E}">
      <dgm:prSet/>
      <dgm:spPr/>
      <dgm:t>
        <a:bodyPr/>
        <a:lstStyle/>
        <a:p>
          <a:endParaRPr lang="en-US"/>
        </a:p>
      </dgm:t>
    </dgm:pt>
    <dgm:pt modelId="{1218D8F6-CFE3-4D9A-8D93-EB5B37F43865}" type="sibTrans" cxnId="{34DBE322-C970-4CC8-82F0-1AFFCFB5934E}">
      <dgm:prSet/>
      <dgm:spPr/>
      <dgm:t>
        <a:bodyPr/>
        <a:lstStyle/>
        <a:p>
          <a:endParaRPr lang="en-US"/>
        </a:p>
      </dgm:t>
    </dgm:pt>
    <dgm:pt modelId="{53677F0D-8324-432B-895D-FCC6640D2625}">
      <dgm:prSet phldrT="[Text]"/>
      <dgm:spPr/>
      <dgm:t>
        <a:bodyPr/>
        <a:lstStyle/>
        <a:p>
          <a:r>
            <a:rPr lang="en-US" dirty="0" smtClean="0"/>
            <a:t>Ozone creation potential</a:t>
          </a:r>
          <a:endParaRPr lang="en-US" dirty="0"/>
        </a:p>
      </dgm:t>
    </dgm:pt>
    <dgm:pt modelId="{87C0DBC1-28CD-4C67-B9E2-4967C80440C4}" type="parTrans" cxnId="{841B23A4-23DC-408D-A97C-5D6A2D180E01}">
      <dgm:prSet/>
      <dgm:spPr/>
      <dgm:t>
        <a:bodyPr/>
        <a:lstStyle/>
        <a:p>
          <a:endParaRPr lang="en-US"/>
        </a:p>
      </dgm:t>
    </dgm:pt>
    <dgm:pt modelId="{07A33D5B-C0A5-4F46-84F9-459DAE2F6AD0}" type="sibTrans" cxnId="{841B23A4-23DC-408D-A97C-5D6A2D180E01}">
      <dgm:prSet/>
      <dgm:spPr/>
      <dgm:t>
        <a:bodyPr/>
        <a:lstStyle/>
        <a:p>
          <a:endParaRPr lang="en-US"/>
        </a:p>
      </dgm:t>
    </dgm:pt>
    <dgm:pt modelId="{46467AF7-1A78-4216-8332-479801468D43}">
      <dgm:prSet phldrT="[Text]"/>
      <dgm:spPr/>
      <dgm:t>
        <a:bodyPr/>
        <a:lstStyle/>
        <a:p>
          <a:r>
            <a:rPr lang="en-US" dirty="0" smtClean="0"/>
            <a:t>Eutrophication potential</a:t>
          </a:r>
          <a:endParaRPr lang="en-US" dirty="0"/>
        </a:p>
      </dgm:t>
    </dgm:pt>
    <dgm:pt modelId="{22D6039A-D1ED-44C6-AD8A-3E9D65BE1F43}" type="parTrans" cxnId="{7FA62C56-2DCF-4D05-9B4B-F4A944FE993B}">
      <dgm:prSet/>
      <dgm:spPr/>
      <dgm:t>
        <a:bodyPr/>
        <a:lstStyle/>
        <a:p>
          <a:endParaRPr lang="en-US"/>
        </a:p>
      </dgm:t>
    </dgm:pt>
    <dgm:pt modelId="{2B9E9043-11F2-4943-ADE1-4C71538E9478}" type="sibTrans" cxnId="{7FA62C56-2DCF-4D05-9B4B-F4A944FE993B}">
      <dgm:prSet/>
      <dgm:spPr/>
      <dgm:t>
        <a:bodyPr/>
        <a:lstStyle/>
        <a:p>
          <a:endParaRPr lang="en-US"/>
        </a:p>
      </dgm:t>
    </dgm:pt>
    <dgm:pt modelId="{6E048625-632B-4074-AA74-5EE8DAAB84E3}">
      <dgm:prSet phldrT="[Text]"/>
      <dgm:spPr/>
      <dgm:t>
        <a:bodyPr/>
        <a:lstStyle/>
        <a:p>
          <a:r>
            <a:rPr lang="en-US" dirty="0" smtClean="0"/>
            <a:t>Material resources (specific ones)</a:t>
          </a:r>
          <a:endParaRPr lang="en-US" dirty="0"/>
        </a:p>
      </dgm:t>
    </dgm:pt>
    <dgm:pt modelId="{C8490339-DF78-4209-87F3-829EF94551AC}" type="parTrans" cxnId="{8B91F036-1018-4721-8613-458BB1B4598C}">
      <dgm:prSet/>
      <dgm:spPr/>
      <dgm:t>
        <a:bodyPr/>
        <a:lstStyle/>
        <a:p>
          <a:endParaRPr lang="en-US"/>
        </a:p>
      </dgm:t>
    </dgm:pt>
    <dgm:pt modelId="{31847C7F-D72C-4DD8-8972-25F481AC2A81}" type="sibTrans" cxnId="{8B91F036-1018-4721-8613-458BB1B4598C}">
      <dgm:prSet/>
      <dgm:spPr/>
      <dgm:t>
        <a:bodyPr/>
        <a:lstStyle/>
        <a:p>
          <a:endParaRPr lang="en-US"/>
        </a:p>
      </dgm:t>
    </dgm:pt>
    <dgm:pt modelId="{840AC078-1B19-49F0-91F5-1583C583A3E8}">
      <dgm:prSet phldrT="[Text]"/>
      <dgm:spPr/>
      <dgm:t>
        <a:bodyPr/>
        <a:lstStyle/>
        <a:p>
          <a:r>
            <a:rPr lang="en-US" dirty="0" smtClean="0"/>
            <a:t>Energy resources</a:t>
          </a:r>
          <a:endParaRPr lang="en-US" dirty="0"/>
        </a:p>
      </dgm:t>
    </dgm:pt>
    <dgm:pt modelId="{84EDED79-DB3C-440B-84F4-67639FED976A}" type="parTrans" cxnId="{B11192C6-9D3E-43DC-A9E5-1D41F5224C8A}">
      <dgm:prSet/>
      <dgm:spPr/>
      <dgm:t>
        <a:bodyPr/>
        <a:lstStyle/>
        <a:p>
          <a:endParaRPr lang="en-US"/>
        </a:p>
      </dgm:t>
    </dgm:pt>
    <dgm:pt modelId="{50F49667-92EE-4F61-985F-1496798D5CC8}" type="sibTrans" cxnId="{B11192C6-9D3E-43DC-A9E5-1D41F5224C8A}">
      <dgm:prSet/>
      <dgm:spPr/>
      <dgm:t>
        <a:bodyPr/>
        <a:lstStyle/>
        <a:p>
          <a:endParaRPr lang="en-US"/>
        </a:p>
      </dgm:t>
    </dgm:pt>
    <dgm:pt modelId="{4C615101-F90F-4D34-B769-DD2C742C801E}">
      <dgm:prSet phldrT="[Text]"/>
      <dgm:spPr/>
      <dgm:t>
        <a:bodyPr/>
        <a:lstStyle/>
        <a:p>
          <a:r>
            <a:rPr lang="en-US" dirty="0" smtClean="0"/>
            <a:t>Validity of the EPD</a:t>
          </a:r>
          <a:endParaRPr lang="en-US" dirty="0"/>
        </a:p>
      </dgm:t>
    </dgm:pt>
    <dgm:pt modelId="{DDA1B595-8D21-4A46-93E6-BCCDA5C552F1}" type="sibTrans" cxnId="{C46F4C74-EDD5-4CCB-937D-ADC0D926F524}">
      <dgm:prSet/>
      <dgm:spPr/>
      <dgm:t>
        <a:bodyPr/>
        <a:lstStyle/>
        <a:p>
          <a:endParaRPr lang="en-US"/>
        </a:p>
      </dgm:t>
    </dgm:pt>
    <dgm:pt modelId="{0F5F55F7-AB6F-4C30-ACD0-726CBD189118}" type="parTrans" cxnId="{C46F4C74-EDD5-4CCB-937D-ADC0D926F524}">
      <dgm:prSet/>
      <dgm:spPr/>
      <dgm:t>
        <a:bodyPr/>
        <a:lstStyle/>
        <a:p>
          <a:endParaRPr lang="en-US"/>
        </a:p>
      </dgm:t>
    </dgm:pt>
    <dgm:pt modelId="{D6F3E097-254F-4291-9DD2-CF505DA549BB}">
      <dgm:prSet phldrT="[Text]"/>
      <dgm:spPr/>
      <dgm:t>
        <a:bodyPr/>
        <a:lstStyle/>
        <a:p>
          <a:r>
            <a:rPr lang="en-US" dirty="0" smtClean="0"/>
            <a:t>Update if one indicator worsens ≥10%</a:t>
          </a:r>
          <a:endParaRPr lang="en-US" dirty="0"/>
        </a:p>
      </dgm:t>
    </dgm:pt>
    <dgm:pt modelId="{88D65D55-4B3B-41C8-80ED-CC25E47DE67C}" type="parTrans" cxnId="{9F9F3377-974D-467F-8760-555D9C8D8B2C}">
      <dgm:prSet/>
      <dgm:spPr/>
      <dgm:t>
        <a:bodyPr/>
        <a:lstStyle/>
        <a:p>
          <a:endParaRPr lang="en-US"/>
        </a:p>
      </dgm:t>
    </dgm:pt>
    <dgm:pt modelId="{9112E107-401A-4693-810F-AE11F240844D}" type="sibTrans" cxnId="{9F9F3377-974D-467F-8760-555D9C8D8B2C}">
      <dgm:prSet/>
      <dgm:spPr/>
      <dgm:t>
        <a:bodyPr/>
        <a:lstStyle/>
        <a:p>
          <a:endParaRPr lang="en-US"/>
        </a:p>
      </dgm:t>
    </dgm:pt>
    <dgm:pt modelId="{4A279C45-5A3B-4A35-BB19-F44E3B99246F}" type="pres">
      <dgm:prSet presAssocID="{45A85147-17FE-4937-9E70-0E21BEBAE077}" presName="linear" presStyleCnt="0">
        <dgm:presLayoutVars>
          <dgm:animLvl val="lvl"/>
          <dgm:resizeHandles val="exact"/>
        </dgm:presLayoutVars>
      </dgm:prSet>
      <dgm:spPr/>
      <dgm:t>
        <a:bodyPr/>
        <a:lstStyle/>
        <a:p>
          <a:endParaRPr lang="en-US"/>
        </a:p>
      </dgm:t>
    </dgm:pt>
    <dgm:pt modelId="{F7D1D655-F4FC-4977-9F2B-DD7F5881EF2A}" type="pres">
      <dgm:prSet presAssocID="{4C615101-F90F-4D34-B769-DD2C742C801E}" presName="parentText" presStyleLbl="node1" presStyleIdx="0" presStyleCnt="2" custLinFactY="200000" custLinFactNeighborX="-380" custLinFactNeighborY="222357">
        <dgm:presLayoutVars>
          <dgm:chMax val="0"/>
          <dgm:bulletEnabled val="1"/>
        </dgm:presLayoutVars>
      </dgm:prSet>
      <dgm:spPr/>
      <dgm:t>
        <a:bodyPr/>
        <a:lstStyle/>
        <a:p>
          <a:endParaRPr lang="en-US"/>
        </a:p>
      </dgm:t>
    </dgm:pt>
    <dgm:pt modelId="{857CC697-D22B-45A7-81DA-D8C8FE7287E4}" type="pres">
      <dgm:prSet presAssocID="{4C615101-F90F-4D34-B769-DD2C742C801E}" presName="childText" presStyleLbl="revTx" presStyleIdx="0" presStyleCnt="2" custLinFactY="234238" custLinFactNeighborY="300000">
        <dgm:presLayoutVars>
          <dgm:bulletEnabled val="1"/>
        </dgm:presLayoutVars>
      </dgm:prSet>
      <dgm:spPr/>
      <dgm:t>
        <a:bodyPr/>
        <a:lstStyle/>
        <a:p>
          <a:endParaRPr lang="en-US"/>
        </a:p>
      </dgm:t>
    </dgm:pt>
    <dgm:pt modelId="{8E62D381-47C9-4570-9ADB-F4A4394F6C3D}" type="pres">
      <dgm:prSet presAssocID="{16A3A01A-D05C-4F44-84C8-5EFE34BEBCD6}" presName="parentText" presStyleLbl="node1" presStyleIdx="1" presStyleCnt="2" custLinFactNeighborY="-60896">
        <dgm:presLayoutVars>
          <dgm:chMax val="0"/>
          <dgm:bulletEnabled val="1"/>
        </dgm:presLayoutVars>
      </dgm:prSet>
      <dgm:spPr/>
      <dgm:t>
        <a:bodyPr/>
        <a:lstStyle/>
        <a:p>
          <a:endParaRPr lang="en-US"/>
        </a:p>
      </dgm:t>
    </dgm:pt>
    <dgm:pt modelId="{0162AE56-B12A-48CE-AEA8-5505EE7EB61E}" type="pres">
      <dgm:prSet presAssocID="{16A3A01A-D05C-4F44-84C8-5EFE34BEBCD6}" presName="childText" presStyleLbl="revTx" presStyleIdx="1" presStyleCnt="2" custLinFactY="-31186" custLinFactNeighborY="-100000">
        <dgm:presLayoutVars>
          <dgm:bulletEnabled val="1"/>
        </dgm:presLayoutVars>
      </dgm:prSet>
      <dgm:spPr/>
      <dgm:t>
        <a:bodyPr/>
        <a:lstStyle/>
        <a:p>
          <a:endParaRPr lang="en-US"/>
        </a:p>
      </dgm:t>
    </dgm:pt>
  </dgm:ptLst>
  <dgm:cxnLst>
    <dgm:cxn modelId="{C46F4C74-EDD5-4CCB-937D-ADC0D926F524}" srcId="{45A85147-17FE-4937-9E70-0E21BEBAE077}" destId="{4C615101-F90F-4D34-B769-DD2C742C801E}" srcOrd="0" destOrd="0" parTransId="{0F5F55F7-AB6F-4C30-ACD0-726CBD189118}" sibTransId="{DDA1B595-8D21-4A46-93E6-BCCDA5C552F1}"/>
    <dgm:cxn modelId="{16D30E09-EA50-4BD0-8B6D-0115E26133F5}" srcId="{45A85147-17FE-4937-9E70-0E21BEBAE077}" destId="{16A3A01A-D05C-4F44-84C8-5EFE34BEBCD6}" srcOrd="1" destOrd="0" parTransId="{D0DC7AA2-9851-44E0-9EE8-F5643130786D}" sibTransId="{05DFFF2F-30B0-407E-A6E9-7C44A9B37F51}"/>
    <dgm:cxn modelId="{BF081175-CFEA-4781-A910-450D13609C5A}" srcId="{16A3A01A-D05C-4F44-84C8-5EFE34BEBCD6}" destId="{E7C5FDB6-D22C-4448-A3D8-61618150EFEE}" srcOrd="0" destOrd="0" parTransId="{24128BEF-AB8C-4E34-A02C-5A758A24A365}" sibTransId="{3523507D-87A4-4A0C-92FD-2821E539D973}"/>
    <dgm:cxn modelId="{841B23A4-23DC-408D-A97C-5D6A2D180E01}" srcId="{16A3A01A-D05C-4F44-84C8-5EFE34BEBCD6}" destId="{53677F0D-8324-432B-895D-FCC6640D2625}" srcOrd="2" destOrd="0" parTransId="{87C0DBC1-28CD-4C67-B9E2-4967C80440C4}" sibTransId="{07A33D5B-C0A5-4F46-84F9-459DAE2F6AD0}"/>
    <dgm:cxn modelId="{2D24CDCD-3876-4B6A-B968-269DDE6FE49C}" srcId="{4C615101-F90F-4D34-B769-DD2C742C801E}" destId="{F5AAC865-C315-41BC-9EB4-1522E75DB4ED}" srcOrd="0" destOrd="0" parTransId="{AA16A499-F750-4CAD-BC14-41349CADB829}" sibTransId="{0D1D751A-88DB-47ED-BC1D-2D5023F12057}"/>
    <dgm:cxn modelId="{E834E1AC-3115-496D-AE6D-D62382D0629F}" type="presOf" srcId="{F5AAC865-C315-41BC-9EB4-1522E75DB4ED}" destId="{857CC697-D22B-45A7-81DA-D8C8FE7287E4}" srcOrd="0" destOrd="0" presId="urn:microsoft.com/office/officeart/2005/8/layout/vList2"/>
    <dgm:cxn modelId="{C97B2B08-3B1A-41E1-B830-30F6671B122E}" type="presOf" srcId="{53677F0D-8324-432B-895D-FCC6640D2625}" destId="{0162AE56-B12A-48CE-AEA8-5505EE7EB61E}" srcOrd="0" destOrd="2" presId="urn:microsoft.com/office/officeart/2005/8/layout/vList2"/>
    <dgm:cxn modelId="{39D7728B-4B66-4C93-B6E1-16A5E37E4157}" type="presOf" srcId="{4C615101-F90F-4D34-B769-DD2C742C801E}" destId="{F7D1D655-F4FC-4977-9F2B-DD7F5881EF2A}" srcOrd="0" destOrd="0" presId="urn:microsoft.com/office/officeart/2005/8/layout/vList2"/>
    <dgm:cxn modelId="{B11192C6-9D3E-43DC-A9E5-1D41F5224C8A}" srcId="{16A3A01A-D05C-4F44-84C8-5EFE34BEBCD6}" destId="{840AC078-1B19-49F0-91F5-1583C583A3E8}" srcOrd="5" destOrd="0" parTransId="{84EDED79-DB3C-440B-84F4-67639FED976A}" sibTransId="{50F49667-92EE-4F61-985F-1496798D5CC8}"/>
    <dgm:cxn modelId="{307180FD-4125-4F55-81A0-8B35FFE2AB1E}" type="presOf" srcId="{45A85147-17FE-4937-9E70-0E21BEBAE077}" destId="{4A279C45-5A3B-4A35-BB19-F44E3B99246F}" srcOrd="0" destOrd="0" presId="urn:microsoft.com/office/officeart/2005/8/layout/vList2"/>
    <dgm:cxn modelId="{717729BF-DCB0-48C5-8212-EFAF5A7946A9}" type="presOf" srcId="{840AC078-1B19-49F0-91F5-1583C583A3E8}" destId="{0162AE56-B12A-48CE-AEA8-5505EE7EB61E}" srcOrd="0" destOrd="5" presId="urn:microsoft.com/office/officeart/2005/8/layout/vList2"/>
    <dgm:cxn modelId="{7FC9E5DE-81DC-404F-93AE-C25FD6C9E742}" type="presOf" srcId="{46467AF7-1A78-4216-8332-479801468D43}" destId="{0162AE56-B12A-48CE-AEA8-5505EE7EB61E}" srcOrd="0" destOrd="3" presId="urn:microsoft.com/office/officeart/2005/8/layout/vList2"/>
    <dgm:cxn modelId="{0ED1885A-F9B4-470A-8AB0-2AD9D2A2DBF2}" type="presOf" srcId="{E7C5FDB6-D22C-4448-A3D8-61618150EFEE}" destId="{0162AE56-B12A-48CE-AEA8-5505EE7EB61E}" srcOrd="0" destOrd="0" presId="urn:microsoft.com/office/officeart/2005/8/layout/vList2"/>
    <dgm:cxn modelId="{9F9F3377-974D-467F-8760-555D9C8D8B2C}" srcId="{4C615101-F90F-4D34-B769-DD2C742C801E}" destId="{D6F3E097-254F-4291-9DD2-CF505DA549BB}" srcOrd="1" destOrd="0" parTransId="{88D65D55-4B3B-41C8-80ED-CC25E47DE67C}" sibTransId="{9112E107-401A-4693-810F-AE11F240844D}"/>
    <dgm:cxn modelId="{8C76C175-D72B-4448-A570-EDECEA1C8C27}" type="presOf" srcId="{16A3A01A-D05C-4F44-84C8-5EFE34BEBCD6}" destId="{8E62D381-47C9-4570-9ADB-F4A4394F6C3D}" srcOrd="0" destOrd="0" presId="urn:microsoft.com/office/officeart/2005/8/layout/vList2"/>
    <dgm:cxn modelId="{8B91F036-1018-4721-8613-458BB1B4598C}" srcId="{16A3A01A-D05C-4F44-84C8-5EFE34BEBCD6}" destId="{6E048625-632B-4074-AA74-5EE8DAAB84E3}" srcOrd="4" destOrd="0" parTransId="{C8490339-DF78-4209-87F3-829EF94551AC}" sibTransId="{31847C7F-D72C-4DD8-8972-25F481AC2A81}"/>
    <dgm:cxn modelId="{7FA62C56-2DCF-4D05-9B4B-F4A944FE993B}" srcId="{16A3A01A-D05C-4F44-84C8-5EFE34BEBCD6}" destId="{46467AF7-1A78-4216-8332-479801468D43}" srcOrd="3" destOrd="0" parTransId="{22D6039A-D1ED-44C6-AD8A-3E9D65BE1F43}" sibTransId="{2B9E9043-11F2-4943-ADE1-4C71538E9478}"/>
    <dgm:cxn modelId="{4D084010-FD62-4021-A53D-87DFAA89A059}" type="presOf" srcId="{6E048625-632B-4074-AA74-5EE8DAAB84E3}" destId="{0162AE56-B12A-48CE-AEA8-5505EE7EB61E}" srcOrd="0" destOrd="4" presId="urn:microsoft.com/office/officeart/2005/8/layout/vList2"/>
    <dgm:cxn modelId="{6AB4A00C-B231-4CE0-86FC-5C5B078F6CBE}" type="presOf" srcId="{DED4EC97-A642-4635-AD67-15A8064D3BE5}" destId="{0162AE56-B12A-48CE-AEA8-5505EE7EB61E}" srcOrd="0" destOrd="1" presId="urn:microsoft.com/office/officeart/2005/8/layout/vList2"/>
    <dgm:cxn modelId="{34DBE322-C970-4CC8-82F0-1AFFCFB5934E}" srcId="{16A3A01A-D05C-4F44-84C8-5EFE34BEBCD6}" destId="{DED4EC97-A642-4635-AD67-15A8064D3BE5}" srcOrd="1" destOrd="0" parTransId="{DB791336-05BA-4F3F-BB81-090DBFA0946A}" sibTransId="{1218D8F6-CFE3-4D9A-8D93-EB5B37F43865}"/>
    <dgm:cxn modelId="{0FB16CB9-A8FF-4907-9D6E-644545313F68}" type="presOf" srcId="{D6F3E097-254F-4291-9DD2-CF505DA549BB}" destId="{857CC697-D22B-45A7-81DA-D8C8FE7287E4}" srcOrd="0" destOrd="1" presId="urn:microsoft.com/office/officeart/2005/8/layout/vList2"/>
    <dgm:cxn modelId="{DCDCC142-0E1B-45B1-9811-BED312342733}" type="presParOf" srcId="{4A279C45-5A3B-4A35-BB19-F44E3B99246F}" destId="{F7D1D655-F4FC-4977-9F2B-DD7F5881EF2A}" srcOrd="0" destOrd="0" presId="urn:microsoft.com/office/officeart/2005/8/layout/vList2"/>
    <dgm:cxn modelId="{B3BFB7CD-61CE-4301-854F-51C25CE6B4DC}" type="presParOf" srcId="{4A279C45-5A3B-4A35-BB19-F44E3B99246F}" destId="{857CC697-D22B-45A7-81DA-D8C8FE7287E4}" srcOrd="1" destOrd="0" presId="urn:microsoft.com/office/officeart/2005/8/layout/vList2"/>
    <dgm:cxn modelId="{12A028BE-351F-4127-B4CD-8D4B5D470891}" type="presParOf" srcId="{4A279C45-5A3B-4A35-BB19-F44E3B99246F}" destId="{8E62D381-47C9-4570-9ADB-F4A4394F6C3D}" srcOrd="2" destOrd="0" presId="urn:microsoft.com/office/officeart/2005/8/layout/vList2"/>
    <dgm:cxn modelId="{03DE4176-F019-4745-AEC6-E72DBED77E35}" type="presParOf" srcId="{4A279C45-5A3B-4A35-BB19-F44E3B99246F}" destId="{0162AE56-B12A-48CE-AEA8-5505EE7EB61E}" srcOrd="3"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DDBFDD-8288-4F0A-A3B5-32B70C3F2D1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67A4D95-2EA7-4632-8E50-5DF86AD07E11}">
      <dgm:prSet phldrT="[Text]"/>
      <dgm:spPr/>
      <dgm:t>
        <a:bodyPr/>
        <a:lstStyle/>
        <a:p>
          <a:r>
            <a:rPr lang="en-US" dirty="0" smtClean="0"/>
            <a:t>PCR</a:t>
          </a:r>
          <a:endParaRPr lang="en-US" dirty="0"/>
        </a:p>
      </dgm:t>
    </dgm:pt>
    <dgm:pt modelId="{70B311D2-5D7E-430D-94E3-FA41562C8CE6}" type="parTrans" cxnId="{E6FD0651-AAF1-424B-93C1-4E77A44C4760}">
      <dgm:prSet/>
      <dgm:spPr/>
      <dgm:t>
        <a:bodyPr/>
        <a:lstStyle/>
        <a:p>
          <a:endParaRPr lang="en-US"/>
        </a:p>
      </dgm:t>
    </dgm:pt>
    <dgm:pt modelId="{DF5E44D8-7979-4D68-A6FB-8C6ACB7F1BE1}" type="sibTrans" cxnId="{E6FD0651-AAF1-424B-93C1-4E77A44C4760}">
      <dgm:prSet/>
      <dgm:spPr/>
      <dgm:t>
        <a:bodyPr/>
        <a:lstStyle/>
        <a:p>
          <a:endParaRPr lang="en-US"/>
        </a:p>
      </dgm:t>
    </dgm:pt>
    <dgm:pt modelId="{DB480974-0865-423C-9880-90DC69D3568A}">
      <dgm:prSet phldrT="[Text]"/>
      <dgm:spPr/>
      <dgm:t>
        <a:bodyPr/>
        <a:lstStyle/>
        <a:p>
          <a:r>
            <a:rPr lang="en-US" dirty="0" smtClean="0"/>
            <a:t>Read and follow methodology outlined in PCR for product</a:t>
          </a:r>
          <a:endParaRPr lang="en-US" dirty="0"/>
        </a:p>
      </dgm:t>
    </dgm:pt>
    <dgm:pt modelId="{4F32FA3A-5B9C-484A-9340-E4BE32495776}" type="parTrans" cxnId="{628723BC-1769-4A09-8021-BBC956AE709D}">
      <dgm:prSet/>
      <dgm:spPr/>
      <dgm:t>
        <a:bodyPr/>
        <a:lstStyle/>
        <a:p>
          <a:endParaRPr lang="en-US"/>
        </a:p>
      </dgm:t>
    </dgm:pt>
    <dgm:pt modelId="{7E1BCAE2-67FE-4A41-AAD0-47783743E957}" type="sibTrans" cxnId="{628723BC-1769-4A09-8021-BBC956AE709D}">
      <dgm:prSet/>
      <dgm:spPr/>
      <dgm:t>
        <a:bodyPr/>
        <a:lstStyle/>
        <a:p>
          <a:endParaRPr lang="en-US"/>
        </a:p>
      </dgm:t>
    </dgm:pt>
    <dgm:pt modelId="{81123B26-BE37-42DE-A662-11F26CB2B5AA}">
      <dgm:prSet phldrT="[Text]"/>
      <dgm:spPr/>
      <dgm:t>
        <a:bodyPr/>
        <a:lstStyle/>
        <a:p>
          <a:r>
            <a:rPr lang="en-US" dirty="0" smtClean="0"/>
            <a:t>Data</a:t>
          </a:r>
          <a:endParaRPr lang="en-US" dirty="0"/>
        </a:p>
      </dgm:t>
    </dgm:pt>
    <dgm:pt modelId="{F97D91EE-3C63-42C8-A03C-0CF2A6B8F11D}" type="parTrans" cxnId="{642335EC-E391-409C-B2D5-6D1E7026A8F6}">
      <dgm:prSet/>
      <dgm:spPr/>
      <dgm:t>
        <a:bodyPr/>
        <a:lstStyle/>
        <a:p>
          <a:endParaRPr lang="en-US"/>
        </a:p>
      </dgm:t>
    </dgm:pt>
    <dgm:pt modelId="{54C9959D-0C51-4952-AEDA-F5389A34E401}" type="sibTrans" cxnId="{642335EC-E391-409C-B2D5-6D1E7026A8F6}">
      <dgm:prSet/>
      <dgm:spPr/>
      <dgm:t>
        <a:bodyPr/>
        <a:lstStyle/>
        <a:p>
          <a:endParaRPr lang="en-US"/>
        </a:p>
      </dgm:t>
    </dgm:pt>
    <dgm:pt modelId="{C615F8A3-DB78-4176-8780-3584BAA44D40}">
      <dgm:prSet phldrT="[Text]"/>
      <dgm:spPr/>
      <dgm:t>
        <a:bodyPr/>
        <a:lstStyle/>
        <a:p>
          <a:r>
            <a:rPr lang="en-US" dirty="0" smtClean="0"/>
            <a:t>Primary data collection and processing</a:t>
          </a:r>
          <a:endParaRPr lang="en-US" dirty="0"/>
        </a:p>
      </dgm:t>
    </dgm:pt>
    <dgm:pt modelId="{C339CC69-92AE-4F8A-A87E-F1903C6027B6}" type="parTrans" cxnId="{34D000B9-F358-4DA7-8A14-7DA68DF32097}">
      <dgm:prSet/>
      <dgm:spPr/>
      <dgm:t>
        <a:bodyPr/>
        <a:lstStyle/>
        <a:p>
          <a:endParaRPr lang="en-US"/>
        </a:p>
      </dgm:t>
    </dgm:pt>
    <dgm:pt modelId="{075653A9-C59E-4FB5-8A73-960A7C5D988F}" type="sibTrans" cxnId="{34D000B9-F358-4DA7-8A14-7DA68DF32097}">
      <dgm:prSet/>
      <dgm:spPr/>
      <dgm:t>
        <a:bodyPr/>
        <a:lstStyle/>
        <a:p>
          <a:endParaRPr lang="en-US"/>
        </a:p>
      </dgm:t>
    </dgm:pt>
    <dgm:pt modelId="{67005BCD-0944-43C2-A70F-6CFB2934C72D}">
      <dgm:prSet phldrT="[Text]"/>
      <dgm:spPr/>
      <dgm:t>
        <a:bodyPr/>
        <a:lstStyle/>
        <a:p>
          <a:r>
            <a:rPr lang="en-US" dirty="0" smtClean="0"/>
            <a:t>Already developed LCAs of product components or LCI databases</a:t>
          </a:r>
          <a:endParaRPr lang="en-US" dirty="0"/>
        </a:p>
      </dgm:t>
    </dgm:pt>
    <dgm:pt modelId="{D6D09B51-9443-43FC-A612-936668E96F01}" type="parTrans" cxnId="{DC5BF6FB-49F5-4264-B104-1385F6152B7A}">
      <dgm:prSet/>
      <dgm:spPr/>
      <dgm:t>
        <a:bodyPr/>
        <a:lstStyle/>
        <a:p>
          <a:endParaRPr lang="en-US"/>
        </a:p>
      </dgm:t>
    </dgm:pt>
    <dgm:pt modelId="{1095DE99-BA70-4515-A9CA-A236BBB57A6A}" type="sibTrans" cxnId="{DC5BF6FB-49F5-4264-B104-1385F6152B7A}">
      <dgm:prSet/>
      <dgm:spPr/>
      <dgm:t>
        <a:bodyPr/>
        <a:lstStyle/>
        <a:p>
          <a:endParaRPr lang="en-US"/>
        </a:p>
      </dgm:t>
    </dgm:pt>
    <dgm:pt modelId="{74DF2F12-5B28-45E6-9468-100882A57706}">
      <dgm:prSet phldrT="[Text]"/>
      <dgm:spPr/>
      <dgm:t>
        <a:bodyPr/>
        <a:lstStyle/>
        <a:p>
          <a:r>
            <a:rPr lang="en-US" dirty="0" smtClean="0"/>
            <a:t>Parties</a:t>
          </a:r>
          <a:endParaRPr lang="en-US" dirty="0"/>
        </a:p>
      </dgm:t>
    </dgm:pt>
    <dgm:pt modelId="{FFC85FFB-A64C-485B-9A3B-5C1FBD804A30}" type="parTrans" cxnId="{C4BE2E07-57F2-49BB-8216-C21AD408EC88}">
      <dgm:prSet/>
      <dgm:spPr/>
      <dgm:t>
        <a:bodyPr/>
        <a:lstStyle/>
        <a:p>
          <a:endParaRPr lang="en-US"/>
        </a:p>
      </dgm:t>
    </dgm:pt>
    <dgm:pt modelId="{BF8E1A72-FBF9-4D8D-B302-E7BAAAD0DABD}" type="sibTrans" cxnId="{C4BE2E07-57F2-49BB-8216-C21AD408EC88}">
      <dgm:prSet/>
      <dgm:spPr/>
      <dgm:t>
        <a:bodyPr/>
        <a:lstStyle/>
        <a:p>
          <a:endParaRPr lang="en-US"/>
        </a:p>
      </dgm:t>
    </dgm:pt>
    <dgm:pt modelId="{A72380C9-DF25-49F9-8FEB-AECBEFF1BA26}">
      <dgm:prSet phldrT="[Text]"/>
      <dgm:spPr/>
      <dgm:t>
        <a:bodyPr/>
        <a:lstStyle/>
        <a:p>
          <a:r>
            <a:rPr lang="en-US" dirty="0" smtClean="0"/>
            <a:t>Involve suppliers, manufacturers, associations, users, public agencies, etc.</a:t>
          </a:r>
          <a:endParaRPr lang="en-US" dirty="0"/>
        </a:p>
      </dgm:t>
    </dgm:pt>
    <dgm:pt modelId="{29373728-5ED9-4583-8738-F27F3BDBEBD6}" type="parTrans" cxnId="{E281B9F0-EB33-471F-9AAA-0176706BC46D}">
      <dgm:prSet/>
      <dgm:spPr/>
      <dgm:t>
        <a:bodyPr/>
        <a:lstStyle/>
        <a:p>
          <a:endParaRPr lang="en-US"/>
        </a:p>
      </dgm:t>
    </dgm:pt>
    <dgm:pt modelId="{EA39253C-F97A-4BE0-A457-F2AE49E86CAD}" type="sibTrans" cxnId="{E281B9F0-EB33-471F-9AAA-0176706BC46D}">
      <dgm:prSet/>
      <dgm:spPr/>
      <dgm:t>
        <a:bodyPr/>
        <a:lstStyle/>
        <a:p>
          <a:endParaRPr lang="en-US"/>
        </a:p>
      </dgm:t>
    </dgm:pt>
    <dgm:pt modelId="{AE6497EA-41EB-42CA-883E-C1D150F1194E}">
      <dgm:prSet phldrT="[Text]"/>
      <dgm:spPr/>
      <dgm:t>
        <a:bodyPr/>
        <a:lstStyle/>
        <a:p>
          <a:r>
            <a:rPr lang="en-US" dirty="0" smtClean="0"/>
            <a:t>May be, but not necessarily, open to the public</a:t>
          </a:r>
          <a:endParaRPr lang="en-US" dirty="0"/>
        </a:p>
      </dgm:t>
    </dgm:pt>
    <dgm:pt modelId="{FA7EF3AB-B4A3-4FF8-92CD-CE54D171B8FB}" type="parTrans" cxnId="{7F6D8E68-1CB5-4782-932F-5757261DBDFC}">
      <dgm:prSet/>
      <dgm:spPr/>
      <dgm:t>
        <a:bodyPr/>
        <a:lstStyle/>
        <a:p>
          <a:endParaRPr lang="en-US"/>
        </a:p>
      </dgm:t>
    </dgm:pt>
    <dgm:pt modelId="{428533F5-AD7A-4609-AFA3-F00AA65F496E}" type="sibTrans" cxnId="{7F6D8E68-1CB5-4782-932F-5757261DBDFC}">
      <dgm:prSet/>
      <dgm:spPr/>
      <dgm:t>
        <a:bodyPr/>
        <a:lstStyle/>
        <a:p>
          <a:endParaRPr lang="en-US"/>
        </a:p>
      </dgm:t>
    </dgm:pt>
    <dgm:pt modelId="{43A6C917-9092-460C-ABC9-CB9FA2092222}">
      <dgm:prSet/>
      <dgm:spPr/>
      <dgm:t>
        <a:bodyPr/>
        <a:lstStyle/>
        <a:p>
          <a:r>
            <a:rPr lang="en-US" dirty="0" smtClean="0"/>
            <a:t>Review</a:t>
          </a:r>
          <a:endParaRPr lang="en-US" dirty="0"/>
        </a:p>
      </dgm:t>
    </dgm:pt>
    <dgm:pt modelId="{9C77245A-B742-471B-98FA-36197064E4CA}" type="parTrans" cxnId="{46B0EED9-E521-4223-917C-D01ACF967625}">
      <dgm:prSet/>
      <dgm:spPr/>
      <dgm:t>
        <a:bodyPr/>
        <a:lstStyle/>
        <a:p>
          <a:endParaRPr lang="en-US"/>
        </a:p>
      </dgm:t>
    </dgm:pt>
    <dgm:pt modelId="{0025804B-4571-45CF-80F9-CCC1C607F0AD}" type="sibTrans" cxnId="{46B0EED9-E521-4223-917C-D01ACF967625}">
      <dgm:prSet/>
      <dgm:spPr/>
      <dgm:t>
        <a:bodyPr/>
        <a:lstStyle/>
        <a:p>
          <a:endParaRPr lang="en-US"/>
        </a:p>
      </dgm:t>
    </dgm:pt>
    <dgm:pt modelId="{7C92E971-B5FB-4AC7-B0C6-62C96C1BF5C6}">
      <dgm:prSet/>
      <dgm:spPr/>
      <dgm:t>
        <a:bodyPr/>
        <a:lstStyle/>
        <a:p>
          <a:r>
            <a:rPr lang="en-US" dirty="0" smtClean="0"/>
            <a:t>LCA, LCI, and other data verified by an independent third-party</a:t>
          </a:r>
          <a:endParaRPr lang="en-US" dirty="0"/>
        </a:p>
      </dgm:t>
    </dgm:pt>
    <dgm:pt modelId="{24DD5B4D-9472-4C01-A5C0-50A40B0C9731}" type="parTrans" cxnId="{78119131-1B45-41B0-A70D-457287E092E3}">
      <dgm:prSet/>
      <dgm:spPr/>
      <dgm:t>
        <a:bodyPr/>
        <a:lstStyle/>
        <a:p>
          <a:endParaRPr lang="en-US"/>
        </a:p>
      </dgm:t>
    </dgm:pt>
    <dgm:pt modelId="{F2191BB5-BFFB-4196-92FF-F8D66EB3867F}" type="sibTrans" cxnId="{78119131-1B45-41B0-A70D-457287E092E3}">
      <dgm:prSet/>
      <dgm:spPr/>
      <dgm:t>
        <a:bodyPr/>
        <a:lstStyle/>
        <a:p>
          <a:endParaRPr lang="en-US"/>
        </a:p>
      </dgm:t>
    </dgm:pt>
    <dgm:pt modelId="{5C501906-D675-434B-AAB0-E6E4452DF2B2}">
      <dgm:prSet/>
      <dgm:spPr/>
      <dgm:t>
        <a:bodyPr/>
        <a:lstStyle/>
        <a:p>
          <a:r>
            <a:rPr lang="en-US" dirty="0" smtClean="0"/>
            <a:t>Overall EPD verified by an independent third-party</a:t>
          </a:r>
          <a:endParaRPr lang="en-US" dirty="0"/>
        </a:p>
      </dgm:t>
    </dgm:pt>
    <dgm:pt modelId="{199D56EC-D0C7-45B1-B71D-5C7D915F477E}" type="parTrans" cxnId="{F9645760-8499-4AFD-9AA7-EB45237CA310}">
      <dgm:prSet/>
      <dgm:spPr/>
      <dgm:t>
        <a:bodyPr/>
        <a:lstStyle/>
        <a:p>
          <a:endParaRPr lang="en-US"/>
        </a:p>
      </dgm:t>
    </dgm:pt>
    <dgm:pt modelId="{558BD98D-CF85-4653-91BC-9E25FAE6AB2C}" type="sibTrans" cxnId="{F9645760-8499-4AFD-9AA7-EB45237CA310}">
      <dgm:prSet/>
      <dgm:spPr/>
      <dgm:t>
        <a:bodyPr/>
        <a:lstStyle/>
        <a:p>
          <a:endParaRPr lang="en-US"/>
        </a:p>
      </dgm:t>
    </dgm:pt>
    <dgm:pt modelId="{2D86E77B-FCEF-4B13-B0B8-A539FE37EB91}">
      <dgm:prSet phldrT="[Text]"/>
      <dgm:spPr/>
      <dgm:t>
        <a:bodyPr/>
        <a:lstStyle/>
        <a:p>
          <a:r>
            <a:rPr lang="en-US" dirty="0" smtClean="0"/>
            <a:t>Find appropriate PCR or develop one if none exists for the product category</a:t>
          </a:r>
          <a:endParaRPr lang="en-US" dirty="0"/>
        </a:p>
      </dgm:t>
    </dgm:pt>
    <dgm:pt modelId="{E7C53B3C-8BC2-47F2-9E8B-004083B040DA}" type="parTrans" cxnId="{334D289C-D218-4BE1-81C1-037ED3FFA8BA}">
      <dgm:prSet/>
      <dgm:spPr/>
      <dgm:t>
        <a:bodyPr/>
        <a:lstStyle/>
        <a:p>
          <a:endParaRPr lang="en-US"/>
        </a:p>
      </dgm:t>
    </dgm:pt>
    <dgm:pt modelId="{9A0252B7-F2F4-4649-9BB2-5755190622E0}" type="sibTrans" cxnId="{334D289C-D218-4BE1-81C1-037ED3FFA8BA}">
      <dgm:prSet/>
      <dgm:spPr/>
      <dgm:t>
        <a:bodyPr/>
        <a:lstStyle/>
        <a:p>
          <a:endParaRPr lang="en-US"/>
        </a:p>
      </dgm:t>
    </dgm:pt>
    <dgm:pt modelId="{C6FBAD87-C404-4502-99FA-6431C8C3377D}" type="pres">
      <dgm:prSet presAssocID="{7BDDBFDD-8288-4F0A-A3B5-32B70C3F2D15}" presName="linearFlow" presStyleCnt="0">
        <dgm:presLayoutVars>
          <dgm:dir/>
          <dgm:animLvl val="lvl"/>
          <dgm:resizeHandles val="exact"/>
        </dgm:presLayoutVars>
      </dgm:prSet>
      <dgm:spPr/>
      <dgm:t>
        <a:bodyPr/>
        <a:lstStyle/>
        <a:p>
          <a:endParaRPr lang="en-US"/>
        </a:p>
      </dgm:t>
    </dgm:pt>
    <dgm:pt modelId="{E19D862F-C388-4DFC-A4CC-1FE7DA0467C3}" type="pres">
      <dgm:prSet presAssocID="{A67A4D95-2EA7-4632-8E50-5DF86AD07E11}" presName="composite" presStyleCnt="0"/>
      <dgm:spPr/>
    </dgm:pt>
    <dgm:pt modelId="{E2A00003-643B-4512-9822-C4F31B8B0CBD}" type="pres">
      <dgm:prSet presAssocID="{A67A4D95-2EA7-4632-8E50-5DF86AD07E11}" presName="parentText" presStyleLbl="alignNode1" presStyleIdx="0" presStyleCnt="4">
        <dgm:presLayoutVars>
          <dgm:chMax val="1"/>
          <dgm:bulletEnabled val="1"/>
        </dgm:presLayoutVars>
      </dgm:prSet>
      <dgm:spPr/>
      <dgm:t>
        <a:bodyPr/>
        <a:lstStyle/>
        <a:p>
          <a:endParaRPr lang="en-US"/>
        </a:p>
      </dgm:t>
    </dgm:pt>
    <dgm:pt modelId="{27B7DE76-1BFD-46DC-B71E-435C5B2A7A42}" type="pres">
      <dgm:prSet presAssocID="{A67A4D95-2EA7-4632-8E50-5DF86AD07E11}" presName="descendantText" presStyleLbl="alignAcc1" presStyleIdx="0" presStyleCnt="4">
        <dgm:presLayoutVars>
          <dgm:bulletEnabled val="1"/>
        </dgm:presLayoutVars>
      </dgm:prSet>
      <dgm:spPr/>
      <dgm:t>
        <a:bodyPr/>
        <a:lstStyle/>
        <a:p>
          <a:endParaRPr lang="en-US"/>
        </a:p>
      </dgm:t>
    </dgm:pt>
    <dgm:pt modelId="{E9EB9F89-160E-46E2-BF71-26F2DFDF9F31}" type="pres">
      <dgm:prSet presAssocID="{DF5E44D8-7979-4D68-A6FB-8C6ACB7F1BE1}" presName="sp" presStyleCnt="0"/>
      <dgm:spPr/>
    </dgm:pt>
    <dgm:pt modelId="{78E0D47D-F490-4736-A93A-11A27C893BDD}" type="pres">
      <dgm:prSet presAssocID="{81123B26-BE37-42DE-A662-11F26CB2B5AA}" presName="composite" presStyleCnt="0"/>
      <dgm:spPr/>
    </dgm:pt>
    <dgm:pt modelId="{2F05C9F9-767D-45D7-A17B-EE61C3849E96}" type="pres">
      <dgm:prSet presAssocID="{81123B26-BE37-42DE-A662-11F26CB2B5AA}" presName="parentText" presStyleLbl="alignNode1" presStyleIdx="1" presStyleCnt="4">
        <dgm:presLayoutVars>
          <dgm:chMax val="1"/>
          <dgm:bulletEnabled val="1"/>
        </dgm:presLayoutVars>
      </dgm:prSet>
      <dgm:spPr/>
      <dgm:t>
        <a:bodyPr/>
        <a:lstStyle/>
        <a:p>
          <a:endParaRPr lang="en-US"/>
        </a:p>
      </dgm:t>
    </dgm:pt>
    <dgm:pt modelId="{B3BC651A-69DC-4789-B6BB-CA0CC028B300}" type="pres">
      <dgm:prSet presAssocID="{81123B26-BE37-42DE-A662-11F26CB2B5AA}" presName="descendantText" presStyleLbl="alignAcc1" presStyleIdx="1" presStyleCnt="4">
        <dgm:presLayoutVars>
          <dgm:bulletEnabled val="1"/>
        </dgm:presLayoutVars>
      </dgm:prSet>
      <dgm:spPr/>
      <dgm:t>
        <a:bodyPr/>
        <a:lstStyle/>
        <a:p>
          <a:endParaRPr lang="en-US"/>
        </a:p>
      </dgm:t>
    </dgm:pt>
    <dgm:pt modelId="{1B619988-7039-4687-85B3-A9CDF898F2E0}" type="pres">
      <dgm:prSet presAssocID="{54C9959D-0C51-4952-AEDA-F5389A34E401}" presName="sp" presStyleCnt="0"/>
      <dgm:spPr/>
    </dgm:pt>
    <dgm:pt modelId="{88F74F80-6DDA-46D1-9F9B-BA847660BAF4}" type="pres">
      <dgm:prSet presAssocID="{74DF2F12-5B28-45E6-9468-100882A57706}" presName="composite" presStyleCnt="0"/>
      <dgm:spPr/>
    </dgm:pt>
    <dgm:pt modelId="{9A891F5B-E175-4037-84EB-EF3FCB1E5722}" type="pres">
      <dgm:prSet presAssocID="{74DF2F12-5B28-45E6-9468-100882A57706}" presName="parentText" presStyleLbl="alignNode1" presStyleIdx="2" presStyleCnt="4">
        <dgm:presLayoutVars>
          <dgm:chMax val="1"/>
          <dgm:bulletEnabled val="1"/>
        </dgm:presLayoutVars>
      </dgm:prSet>
      <dgm:spPr/>
      <dgm:t>
        <a:bodyPr/>
        <a:lstStyle/>
        <a:p>
          <a:endParaRPr lang="en-US"/>
        </a:p>
      </dgm:t>
    </dgm:pt>
    <dgm:pt modelId="{CD2915A4-BF06-4974-84FF-96C0589D470C}" type="pres">
      <dgm:prSet presAssocID="{74DF2F12-5B28-45E6-9468-100882A57706}" presName="descendantText" presStyleLbl="alignAcc1" presStyleIdx="2" presStyleCnt="4">
        <dgm:presLayoutVars>
          <dgm:bulletEnabled val="1"/>
        </dgm:presLayoutVars>
      </dgm:prSet>
      <dgm:spPr/>
      <dgm:t>
        <a:bodyPr/>
        <a:lstStyle/>
        <a:p>
          <a:endParaRPr lang="en-US"/>
        </a:p>
      </dgm:t>
    </dgm:pt>
    <dgm:pt modelId="{14D62878-19EC-497E-8DF5-67BBDCE4724D}" type="pres">
      <dgm:prSet presAssocID="{BF8E1A72-FBF9-4D8D-B302-E7BAAAD0DABD}" presName="sp" presStyleCnt="0"/>
      <dgm:spPr/>
    </dgm:pt>
    <dgm:pt modelId="{2241EB37-917F-473C-B31C-FF7CD1A5E8E4}" type="pres">
      <dgm:prSet presAssocID="{43A6C917-9092-460C-ABC9-CB9FA2092222}" presName="composite" presStyleCnt="0"/>
      <dgm:spPr/>
    </dgm:pt>
    <dgm:pt modelId="{D4DDF0D0-71B2-4A11-89B5-2837427510FE}" type="pres">
      <dgm:prSet presAssocID="{43A6C917-9092-460C-ABC9-CB9FA2092222}" presName="parentText" presStyleLbl="alignNode1" presStyleIdx="3" presStyleCnt="4">
        <dgm:presLayoutVars>
          <dgm:chMax val="1"/>
          <dgm:bulletEnabled val="1"/>
        </dgm:presLayoutVars>
      </dgm:prSet>
      <dgm:spPr/>
      <dgm:t>
        <a:bodyPr/>
        <a:lstStyle/>
        <a:p>
          <a:endParaRPr lang="en-US"/>
        </a:p>
      </dgm:t>
    </dgm:pt>
    <dgm:pt modelId="{0812875B-4B6B-4478-8FD7-91E610C396DA}" type="pres">
      <dgm:prSet presAssocID="{43A6C917-9092-460C-ABC9-CB9FA2092222}" presName="descendantText" presStyleLbl="alignAcc1" presStyleIdx="3" presStyleCnt="4">
        <dgm:presLayoutVars>
          <dgm:bulletEnabled val="1"/>
        </dgm:presLayoutVars>
      </dgm:prSet>
      <dgm:spPr/>
      <dgm:t>
        <a:bodyPr/>
        <a:lstStyle/>
        <a:p>
          <a:endParaRPr lang="en-US"/>
        </a:p>
      </dgm:t>
    </dgm:pt>
  </dgm:ptLst>
  <dgm:cxnLst>
    <dgm:cxn modelId="{EA631436-1955-4A3E-8719-B4B2E6318DA5}" type="presOf" srcId="{2D86E77B-FCEF-4B13-B0B8-A539FE37EB91}" destId="{27B7DE76-1BFD-46DC-B71E-435C5B2A7A42}" srcOrd="0" destOrd="0" presId="urn:microsoft.com/office/officeart/2005/8/layout/chevron2"/>
    <dgm:cxn modelId="{628723BC-1769-4A09-8021-BBC956AE709D}" srcId="{A67A4D95-2EA7-4632-8E50-5DF86AD07E11}" destId="{DB480974-0865-423C-9880-90DC69D3568A}" srcOrd="1" destOrd="0" parTransId="{4F32FA3A-5B9C-484A-9340-E4BE32495776}" sibTransId="{7E1BCAE2-67FE-4A41-AAD0-47783743E957}"/>
    <dgm:cxn modelId="{640824F5-3882-44C3-8820-9C80D6929538}" type="presOf" srcId="{C615F8A3-DB78-4176-8780-3584BAA44D40}" destId="{B3BC651A-69DC-4789-B6BB-CA0CC028B300}" srcOrd="0" destOrd="0" presId="urn:microsoft.com/office/officeart/2005/8/layout/chevron2"/>
    <dgm:cxn modelId="{F9645760-8499-4AFD-9AA7-EB45237CA310}" srcId="{43A6C917-9092-460C-ABC9-CB9FA2092222}" destId="{5C501906-D675-434B-AAB0-E6E4452DF2B2}" srcOrd="1" destOrd="0" parTransId="{199D56EC-D0C7-45B1-B71D-5C7D915F477E}" sibTransId="{558BD98D-CF85-4653-91BC-9E25FAE6AB2C}"/>
    <dgm:cxn modelId="{84AFEB13-EF19-46C1-96B0-7B13B8B2825B}" type="presOf" srcId="{74DF2F12-5B28-45E6-9468-100882A57706}" destId="{9A891F5B-E175-4037-84EB-EF3FCB1E5722}" srcOrd="0" destOrd="0" presId="urn:microsoft.com/office/officeart/2005/8/layout/chevron2"/>
    <dgm:cxn modelId="{C4BE2E07-57F2-49BB-8216-C21AD408EC88}" srcId="{7BDDBFDD-8288-4F0A-A3B5-32B70C3F2D15}" destId="{74DF2F12-5B28-45E6-9468-100882A57706}" srcOrd="2" destOrd="0" parTransId="{FFC85FFB-A64C-485B-9A3B-5C1FBD804A30}" sibTransId="{BF8E1A72-FBF9-4D8D-B302-E7BAAAD0DABD}"/>
    <dgm:cxn modelId="{B254D163-A14C-44BC-926E-E6FC832F75DB}" type="presOf" srcId="{DB480974-0865-423C-9880-90DC69D3568A}" destId="{27B7DE76-1BFD-46DC-B71E-435C5B2A7A42}" srcOrd="0" destOrd="1" presId="urn:microsoft.com/office/officeart/2005/8/layout/chevron2"/>
    <dgm:cxn modelId="{46B0EED9-E521-4223-917C-D01ACF967625}" srcId="{7BDDBFDD-8288-4F0A-A3B5-32B70C3F2D15}" destId="{43A6C917-9092-460C-ABC9-CB9FA2092222}" srcOrd="3" destOrd="0" parTransId="{9C77245A-B742-471B-98FA-36197064E4CA}" sibTransId="{0025804B-4571-45CF-80F9-CCC1C607F0AD}"/>
    <dgm:cxn modelId="{7F6D8E68-1CB5-4782-932F-5757261DBDFC}" srcId="{74DF2F12-5B28-45E6-9468-100882A57706}" destId="{AE6497EA-41EB-42CA-883E-C1D150F1194E}" srcOrd="1" destOrd="0" parTransId="{FA7EF3AB-B4A3-4FF8-92CD-CE54D171B8FB}" sibTransId="{428533F5-AD7A-4609-AFA3-F00AA65F496E}"/>
    <dgm:cxn modelId="{5C3B77C1-EF67-4A3E-A796-23FAF3F7CF00}" type="presOf" srcId="{67005BCD-0944-43C2-A70F-6CFB2934C72D}" destId="{B3BC651A-69DC-4789-B6BB-CA0CC028B300}" srcOrd="0" destOrd="1" presId="urn:microsoft.com/office/officeart/2005/8/layout/chevron2"/>
    <dgm:cxn modelId="{E6FD0651-AAF1-424B-93C1-4E77A44C4760}" srcId="{7BDDBFDD-8288-4F0A-A3B5-32B70C3F2D15}" destId="{A67A4D95-2EA7-4632-8E50-5DF86AD07E11}" srcOrd="0" destOrd="0" parTransId="{70B311D2-5D7E-430D-94E3-FA41562C8CE6}" sibTransId="{DF5E44D8-7979-4D68-A6FB-8C6ACB7F1BE1}"/>
    <dgm:cxn modelId="{9ECB0F19-12A4-4204-A6C5-CFCAD12A93F9}" type="presOf" srcId="{81123B26-BE37-42DE-A662-11F26CB2B5AA}" destId="{2F05C9F9-767D-45D7-A17B-EE61C3849E96}" srcOrd="0" destOrd="0" presId="urn:microsoft.com/office/officeart/2005/8/layout/chevron2"/>
    <dgm:cxn modelId="{334D289C-D218-4BE1-81C1-037ED3FFA8BA}" srcId="{A67A4D95-2EA7-4632-8E50-5DF86AD07E11}" destId="{2D86E77B-FCEF-4B13-B0B8-A539FE37EB91}" srcOrd="0" destOrd="0" parTransId="{E7C53B3C-8BC2-47F2-9E8B-004083B040DA}" sibTransId="{9A0252B7-F2F4-4649-9BB2-5755190622E0}"/>
    <dgm:cxn modelId="{496830C7-815F-44FA-908D-898E229F24D6}" type="presOf" srcId="{AE6497EA-41EB-42CA-883E-C1D150F1194E}" destId="{CD2915A4-BF06-4974-84FF-96C0589D470C}" srcOrd="0" destOrd="1" presId="urn:microsoft.com/office/officeart/2005/8/layout/chevron2"/>
    <dgm:cxn modelId="{9F42E1C2-1AE3-40AF-9835-2B4232CA9A52}" type="presOf" srcId="{7BDDBFDD-8288-4F0A-A3B5-32B70C3F2D15}" destId="{C6FBAD87-C404-4502-99FA-6431C8C3377D}" srcOrd="0" destOrd="0" presId="urn:microsoft.com/office/officeart/2005/8/layout/chevron2"/>
    <dgm:cxn modelId="{31122EE0-8846-4FDF-B451-7AF88AE9D1B7}" type="presOf" srcId="{7C92E971-B5FB-4AC7-B0C6-62C96C1BF5C6}" destId="{0812875B-4B6B-4478-8FD7-91E610C396DA}" srcOrd="0" destOrd="0" presId="urn:microsoft.com/office/officeart/2005/8/layout/chevron2"/>
    <dgm:cxn modelId="{78119131-1B45-41B0-A70D-457287E092E3}" srcId="{43A6C917-9092-460C-ABC9-CB9FA2092222}" destId="{7C92E971-B5FB-4AC7-B0C6-62C96C1BF5C6}" srcOrd="0" destOrd="0" parTransId="{24DD5B4D-9472-4C01-A5C0-50A40B0C9731}" sibTransId="{F2191BB5-BFFB-4196-92FF-F8D66EB3867F}"/>
    <dgm:cxn modelId="{642335EC-E391-409C-B2D5-6D1E7026A8F6}" srcId="{7BDDBFDD-8288-4F0A-A3B5-32B70C3F2D15}" destId="{81123B26-BE37-42DE-A662-11F26CB2B5AA}" srcOrd="1" destOrd="0" parTransId="{F97D91EE-3C63-42C8-A03C-0CF2A6B8F11D}" sibTransId="{54C9959D-0C51-4952-AEDA-F5389A34E401}"/>
    <dgm:cxn modelId="{38824F23-7459-4467-AE78-31195EC18B1F}" type="presOf" srcId="{43A6C917-9092-460C-ABC9-CB9FA2092222}" destId="{D4DDF0D0-71B2-4A11-89B5-2837427510FE}" srcOrd="0" destOrd="0" presId="urn:microsoft.com/office/officeart/2005/8/layout/chevron2"/>
    <dgm:cxn modelId="{2B891708-4B2A-497E-BC06-334CC784AF9D}" type="presOf" srcId="{5C501906-D675-434B-AAB0-E6E4452DF2B2}" destId="{0812875B-4B6B-4478-8FD7-91E610C396DA}" srcOrd="0" destOrd="1" presId="urn:microsoft.com/office/officeart/2005/8/layout/chevron2"/>
    <dgm:cxn modelId="{3CFD118E-15E0-4586-85C1-41A9C506ED1F}" type="presOf" srcId="{A72380C9-DF25-49F9-8FEB-AECBEFF1BA26}" destId="{CD2915A4-BF06-4974-84FF-96C0589D470C}" srcOrd="0" destOrd="0" presId="urn:microsoft.com/office/officeart/2005/8/layout/chevron2"/>
    <dgm:cxn modelId="{DC5BF6FB-49F5-4264-B104-1385F6152B7A}" srcId="{81123B26-BE37-42DE-A662-11F26CB2B5AA}" destId="{67005BCD-0944-43C2-A70F-6CFB2934C72D}" srcOrd="1" destOrd="0" parTransId="{D6D09B51-9443-43FC-A612-936668E96F01}" sibTransId="{1095DE99-BA70-4515-A9CA-A236BBB57A6A}"/>
    <dgm:cxn modelId="{E281B9F0-EB33-471F-9AAA-0176706BC46D}" srcId="{74DF2F12-5B28-45E6-9468-100882A57706}" destId="{A72380C9-DF25-49F9-8FEB-AECBEFF1BA26}" srcOrd="0" destOrd="0" parTransId="{29373728-5ED9-4583-8738-F27F3BDBEBD6}" sibTransId="{EA39253C-F97A-4BE0-A457-F2AE49E86CAD}"/>
    <dgm:cxn modelId="{B601BCC0-E337-427A-BE7D-BC3E9628C8A0}" type="presOf" srcId="{A67A4D95-2EA7-4632-8E50-5DF86AD07E11}" destId="{E2A00003-643B-4512-9822-C4F31B8B0CBD}" srcOrd="0" destOrd="0" presId="urn:microsoft.com/office/officeart/2005/8/layout/chevron2"/>
    <dgm:cxn modelId="{34D000B9-F358-4DA7-8A14-7DA68DF32097}" srcId="{81123B26-BE37-42DE-A662-11F26CB2B5AA}" destId="{C615F8A3-DB78-4176-8780-3584BAA44D40}" srcOrd="0" destOrd="0" parTransId="{C339CC69-92AE-4F8A-A87E-F1903C6027B6}" sibTransId="{075653A9-C59E-4FB5-8A73-960A7C5D988F}"/>
    <dgm:cxn modelId="{73AD1678-0C64-43F5-BEE5-895F48354AC8}" type="presParOf" srcId="{C6FBAD87-C404-4502-99FA-6431C8C3377D}" destId="{E19D862F-C388-4DFC-A4CC-1FE7DA0467C3}" srcOrd="0" destOrd="0" presId="urn:microsoft.com/office/officeart/2005/8/layout/chevron2"/>
    <dgm:cxn modelId="{BCB8FD78-EFBF-49AB-915C-837D8172C850}" type="presParOf" srcId="{E19D862F-C388-4DFC-A4CC-1FE7DA0467C3}" destId="{E2A00003-643B-4512-9822-C4F31B8B0CBD}" srcOrd="0" destOrd="0" presId="urn:microsoft.com/office/officeart/2005/8/layout/chevron2"/>
    <dgm:cxn modelId="{B6C31860-D3FD-4448-9345-CCD40FC7E604}" type="presParOf" srcId="{E19D862F-C388-4DFC-A4CC-1FE7DA0467C3}" destId="{27B7DE76-1BFD-46DC-B71E-435C5B2A7A42}" srcOrd="1" destOrd="0" presId="urn:microsoft.com/office/officeart/2005/8/layout/chevron2"/>
    <dgm:cxn modelId="{F878D3E6-553C-49CD-A14B-19B63518DD76}" type="presParOf" srcId="{C6FBAD87-C404-4502-99FA-6431C8C3377D}" destId="{E9EB9F89-160E-46E2-BF71-26F2DFDF9F31}" srcOrd="1" destOrd="0" presId="urn:microsoft.com/office/officeart/2005/8/layout/chevron2"/>
    <dgm:cxn modelId="{37A77B0E-1732-4CE6-97F6-81760F921D69}" type="presParOf" srcId="{C6FBAD87-C404-4502-99FA-6431C8C3377D}" destId="{78E0D47D-F490-4736-A93A-11A27C893BDD}" srcOrd="2" destOrd="0" presId="urn:microsoft.com/office/officeart/2005/8/layout/chevron2"/>
    <dgm:cxn modelId="{6BC1ADD1-C9E9-498A-A493-63D42EA44E61}" type="presParOf" srcId="{78E0D47D-F490-4736-A93A-11A27C893BDD}" destId="{2F05C9F9-767D-45D7-A17B-EE61C3849E96}" srcOrd="0" destOrd="0" presId="urn:microsoft.com/office/officeart/2005/8/layout/chevron2"/>
    <dgm:cxn modelId="{8BA4D049-F91C-4ED5-9F9E-33B3C91AC365}" type="presParOf" srcId="{78E0D47D-F490-4736-A93A-11A27C893BDD}" destId="{B3BC651A-69DC-4789-B6BB-CA0CC028B300}" srcOrd="1" destOrd="0" presId="urn:microsoft.com/office/officeart/2005/8/layout/chevron2"/>
    <dgm:cxn modelId="{8A07B4D5-1A44-4BF9-BF07-FA238FC401D7}" type="presParOf" srcId="{C6FBAD87-C404-4502-99FA-6431C8C3377D}" destId="{1B619988-7039-4687-85B3-A9CDF898F2E0}" srcOrd="3" destOrd="0" presId="urn:microsoft.com/office/officeart/2005/8/layout/chevron2"/>
    <dgm:cxn modelId="{39E0616A-2C24-4BDB-B565-7CCF83475E3A}" type="presParOf" srcId="{C6FBAD87-C404-4502-99FA-6431C8C3377D}" destId="{88F74F80-6DDA-46D1-9F9B-BA847660BAF4}" srcOrd="4" destOrd="0" presId="urn:microsoft.com/office/officeart/2005/8/layout/chevron2"/>
    <dgm:cxn modelId="{EB05B07A-F380-4071-B304-453D2DFC8306}" type="presParOf" srcId="{88F74F80-6DDA-46D1-9F9B-BA847660BAF4}" destId="{9A891F5B-E175-4037-84EB-EF3FCB1E5722}" srcOrd="0" destOrd="0" presId="urn:microsoft.com/office/officeart/2005/8/layout/chevron2"/>
    <dgm:cxn modelId="{342166FD-2D1C-434D-821A-D45772FD714D}" type="presParOf" srcId="{88F74F80-6DDA-46D1-9F9B-BA847660BAF4}" destId="{CD2915A4-BF06-4974-84FF-96C0589D470C}" srcOrd="1" destOrd="0" presId="urn:microsoft.com/office/officeart/2005/8/layout/chevron2"/>
    <dgm:cxn modelId="{B205AC33-F476-476C-BFD4-5F115FAD6D2E}" type="presParOf" srcId="{C6FBAD87-C404-4502-99FA-6431C8C3377D}" destId="{14D62878-19EC-497E-8DF5-67BBDCE4724D}" srcOrd="5" destOrd="0" presId="urn:microsoft.com/office/officeart/2005/8/layout/chevron2"/>
    <dgm:cxn modelId="{1099371E-1E01-48DE-95A0-F322A731D6C0}" type="presParOf" srcId="{C6FBAD87-C404-4502-99FA-6431C8C3377D}" destId="{2241EB37-917F-473C-B31C-FF7CD1A5E8E4}" srcOrd="6" destOrd="0" presId="urn:microsoft.com/office/officeart/2005/8/layout/chevron2"/>
    <dgm:cxn modelId="{A8EAD120-27A7-4C0E-9172-C75B0C6F9034}" type="presParOf" srcId="{2241EB37-917F-473C-B31C-FF7CD1A5E8E4}" destId="{D4DDF0D0-71B2-4A11-89B5-2837427510FE}" srcOrd="0" destOrd="0" presId="urn:microsoft.com/office/officeart/2005/8/layout/chevron2"/>
    <dgm:cxn modelId="{70B15907-B6AC-48BF-B890-72820488FA35}" type="presParOf" srcId="{2241EB37-917F-473C-B31C-FF7CD1A5E8E4}" destId="{0812875B-4B6B-4478-8FD7-91E610C396DA}"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CD588-DCBB-4F28-9FF7-4320D03EAD3D}">
      <dsp:nvSpPr>
        <dsp:cNvPr id="0" name=""/>
        <dsp:cNvSpPr/>
      </dsp:nvSpPr>
      <dsp:spPr>
        <a:xfrm>
          <a:off x="2831752" y="1316563"/>
          <a:ext cx="2367807" cy="236792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ISO Label Types</a:t>
          </a:r>
          <a:endParaRPr lang="en-US" sz="3700" kern="1200" dirty="0"/>
        </a:p>
      </dsp:txBody>
      <dsp:txXfrm>
        <a:off x="3178509" y="1663337"/>
        <a:ext cx="1674293" cy="1674376"/>
      </dsp:txXfrm>
    </dsp:sp>
    <dsp:sp modelId="{274447AE-666D-4DE3-9DF0-145F3CCE38FA}">
      <dsp:nvSpPr>
        <dsp:cNvPr id="0" name=""/>
        <dsp:cNvSpPr/>
      </dsp:nvSpPr>
      <dsp:spPr>
        <a:xfrm>
          <a:off x="1610707" y="0"/>
          <a:ext cx="4773108" cy="4975676"/>
        </a:xfrm>
        <a:prstGeom prst="blockArc">
          <a:avLst>
            <a:gd name="adj1" fmla="val 17527788"/>
            <a:gd name="adj2" fmla="val 4119114"/>
            <a:gd name="adj3" fmla="val 575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8B41A-DE74-46D4-9E3B-9B00D6B30972}">
      <dsp:nvSpPr>
        <dsp:cNvPr id="0" name=""/>
        <dsp:cNvSpPr/>
      </dsp:nvSpPr>
      <dsp:spPr>
        <a:xfrm>
          <a:off x="5125277" y="419449"/>
          <a:ext cx="1268442" cy="1268797"/>
        </a:xfrm>
        <a:prstGeom prst="ellipse">
          <a:avLst/>
        </a:prstGeom>
        <a:blipFill>
          <a:blip xmlns:r="http://schemas.openxmlformats.org/officeDocument/2006/relationships" r:embed="rId1"/>
          <a:srcRect/>
          <a:stretch>
            <a:fillRect/>
          </a:stretch>
        </a:blipFill>
        <a:ln w="15875" cap="flat" cmpd="sng" algn="ctr">
          <a:solidFill>
            <a:srgbClr val="739A28"/>
          </a:solidFill>
          <a:prstDash val="solid"/>
        </a:ln>
        <a:effectLst/>
      </dsp:spPr>
      <dsp:style>
        <a:lnRef idx="2">
          <a:scrgbClr r="0" g="0" b="0"/>
        </a:lnRef>
        <a:fillRef idx="1">
          <a:scrgbClr r="0" g="0" b="0"/>
        </a:fillRef>
        <a:effectRef idx="0">
          <a:scrgbClr r="0" g="0" b="0"/>
        </a:effectRef>
        <a:fontRef idx="minor"/>
      </dsp:style>
    </dsp:sp>
    <dsp:sp modelId="{EAED77C9-8D65-453E-ADD0-7217042761F3}">
      <dsp:nvSpPr>
        <dsp:cNvPr id="0" name=""/>
        <dsp:cNvSpPr/>
      </dsp:nvSpPr>
      <dsp:spPr>
        <a:xfrm>
          <a:off x="6489932" y="439849"/>
          <a:ext cx="1697859" cy="122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l" defTabSz="1644650">
            <a:lnSpc>
              <a:spcPct val="90000"/>
            </a:lnSpc>
            <a:spcBef>
              <a:spcPct val="0"/>
            </a:spcBef>
            <a:spcAft>
              <a:spcPct val="10000"/>
            </a:spcAft>
          </a:pPr>
          <a:r>
            <a:rPr lang="en-US" sz="3700" kern="1200" dirty="0" smtClean="0">
              <a:solidFill>
                <a:schemeClr val="bg1"/>
              </a:solidFill>
            </a:rPr>
            <a:t>I</a:t>
          </a:r>
          <a:endParaRPr lang="en-US" sz="3700" kern="1200" dirty="0">
            <a:solidFill>
              <a:schemeClr val="bg1"/>
            </a:solidFill>
          </a:endParaRPr>
        </a:p>
      </dsp:txBody>
      <dsp:txXfrm>
        <a:off x="6489932" y="439849"/>
        <a:ext cx="1697859" cy="1227996"/>
      </dsp:txXfrm>
    </dsp:sp>
    <dsp:sp modelId="{86605573-41D8-4812-B931-C52327C2C973}">
      <dsp:nvSpPr>
        <dsp:cNvPr id="0" name=""/>
        <dsp:cNvSpPr/>
      </dsp:nvSpPr>
      <dsp:spPr>
        <a:xfrm>
          <a:off x="5615534" y="1862893"/>
          <a:ext cx="1268442" cy="126879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rgbClr val="739A28"/>
          </a:solidFill>
          <a:prstDash val="solid"/>
        </a:ln>
        <a:effectLst/>
      </dsp:spPr>
      <dsp:style>
        <a:lnRef idx="2">
          <a:scrgbClr r="0" g="0" b="0"/>
        </a:lnRef>
        <a:fillRef idx="1">
          <a:scrgbClr r="0" g="0" b="0"/>
        </a:fillRef>
        <a:effectRef idx="0">
          <a:scrgbClr r="0" g="0" b="0"/>
        </a:effectRef>
        <a:fontRef idx="minor"/>
      </dsp:style>
    </dsp:sp>
    <dsp:sp modelId="{767BF4D4-6A00-4666-B24C-D130EA83F0F0}">
      <dsp:nvSpPr>
        <dsp:cNvPr id="0" name=""/>
        <dsp:cNvSpPr/>
      </dsp:nvSpPr>
      <dsp:spPr>
        <a:xfrm>
          <a:off x="6987264" y="1880805"/>
          <a:ext cx="1697859" cy="122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l" defTabSz="1644650">
            <a:lnSpc>
              <a:spcPct val="90000"/>
            </a:lnSpc>
            <a:spcBef>
              <a:spcPct val="0"/>
            </a:spcBef>
            <a:spcAft>
              <a:spcPct val="10000"/>
            </a:spcAft>
          </a:pPr>
          <a:r>
            <a:rPr lang="en-US" sz="3700" kern="1200" dirty="0" smtClean="0">
              <a:solidFill>
                <a:schemeClr val="bg1"/>
              </a:solidFill>
            </a:rPr>
            <a:t>II</a:t>
          </a:r>
          <a:endParaRPr lang="en-US" sz="3700" kern="1200" dirty="0">
            <a:solidFill>
              <a:schemeClr val="bg1"/>
            </a:solidFill>
          </a:endParaRPr>
        </a:p>
      </dsp:txBody>
      <dsp:txXfrm>
        <a:off x="6987264" y="1880805"/>
        <a:ext cx="1697859" cy="1227996"/>
      </dsp:txXfrm>
    </dsp:sp>
    <dsp:sp modelId="{CC2A73A9-E70E-4EA8-ABC5-C2839C86EF89}">
      <dsp:nvSpPr>
        <dsp:cNvPr id="0" name=""/>
        <dsp:cNvSpPr/>
      </dsp:nvSpPr>
      <dsp:spPr>
        <a:xfrm>
          <a:off x="5125277" y="3326736"/>
          <a:ext cx="1268442" cy="12687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rgbClr val="739A28"/>
          </a:solidFill>
          <a:prstDash val="solid"/>
        </a:ln>
        <a:effectLst/>
      </dsp:spPr>
      <dsp:style>
        <a:lnRef idx="2">
          <a:scrgbClr r="0" g="0" b="0"/>
        </a:lnRef>
        <a:fillRef idx="1">
          <a:scrgbClr r="0" g="0" b="0"/>
        </a:fillRef>
        <a:effectRef idx="0">
          <a:scrgbClr r="0" g="0" b="0"/>
        </a:effectRef>
        <a:fontRef idx="minor"/>
      </dsp:style>
    </dsp:sp>
    <dsp:sp modelId="{00D98916-D211-46ED-812E-C5C53CD3623B}">
      <dsp:nvSpPr>
        <dsp:cNvPr id="0" name=""/>
        <dsp:cNvSpPr/>
      </dsp:nvSpPr>
      <dsp:spPr>
        <a:xfrm>
          <a:off x="6489932" y="3352610"/>
          <a:ext cx="1697859" cy="122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l" defTabSz="1644650">
            <a:lnSpc>
              <a:spcPct val="90000"/>
            </a:lnSpc>
            <a:spcBef>
              <a:spcPct val="0"/>
            </a:spcBef>
            <a:spcAft>
              <a:spcPct val="10000"/>
            </a:spcAft>
          </a:pPr>
          <a:r>
            <a:rPr lang="en-US" sz="3700" kern="1200" dirty="0" smtClean="0">
              <a:solidFill>
                <a:schemeClr val="bg1"/>
              </a:solidFill>
            </a:rPr>
            <a:t>III</a:t>
          </a:r>
          <a:endParaRPr lang="en-US" sz="3700" kern="1200" dirty="0">
            <a:solidFill>
              <a:schemeClr val="bg1"/>
            </a:solidFill>
          </a:endParaRPr>
        </a:p>
      </dsp:txBody>
      <dsp:txXfrm>
        <a:off x="6489932" y="3352610"/>
        <a:ext cx="1697859" cy="1227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1D655-F4FC-4977-9F2B-DD7F5881EF2A}">
      <dsp:nvSpPr>
        <dsp:cNvPr id="0" name=""/>
        <dsp:cNvSpPr/>
      </dsp:nvSpPr>
      <dsp:spPr>
        <a:xfrm>
          <a:off x="0" y="49373"/>
          <a:ext cx="5351780" cy="6955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Functional Unit</a:t>
          </a:r>
          <a:endParaRPr lang="en-US" sz="2900" kern="1200" dirty="0"/>
        </a:p>
      </dsp:txBody>
      <dsp:txXfrm>
        <a:off x="33955" y="83328"/>
        <a:ext cx="5283870" cy="627655"/>
      </dsp:txXfrm>
    </dsp:sp>
    <dsp:sp modelId="{857CC697-D22B-45A7-81DA-D8C8FE7287E4}">
      <dsp:nvSpPr>
        <dsp:cNvPr id="0" name=""/>
        <dsp:cNvSpPr/>
      </dsp:nvSpPr>
      <dsp:spPr>
        <a:xfrm>
          <a:off x="0" y="744939"/>
          <a:ext cx="535178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1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1 km of road for 1 year</a:t>
          </a:r>
          <a:endParaRPr lang="en-US" sz="2300" kern="1200" dirty="0"/>
        </a:p>
      </dsp:txBody>
      <dsp:txXfrm>
        <a:off x="0" y="744939"/>
        <a:ext cx="5351780" cy="480240"/>
      </dsp:txXfrm>
    </dsp:sp>
    <dsp:sp modelId="{8E62D381-47C9-4570-9ADB-F4A4394F6C3D}">
      <dsp:nvSpPr>
        <dsp:cNvPr id="0" name=""/>
        <dsp:cNvSpPr/>
      </dsp:nvSpPr>
      <dsp:spPr>
        <a:xfrm>
          <a:off x="0" y="1225179"/>
          <a:ext cx="5351780" cy="6955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System Boundary in the Life Cycle</a:t>
          </a:r>
          <a:endParaRPr lang="en-US" sz="2900" kern="1200" dirty="0"/>
        </a:p>
      </dsp:txBody>
      <dsp:txXfrm>
        <a:off x="33955" y="1259134"/>
        <a:ext cx="5283870" cy="627655"/>
      </dsp:txXfrm>
    </dsp:sp>
    <dsp:sp modelId="{0162AE56-B12A-48CE-AEA8-5505EE7EB61E}">
      <dsp:nvSpPr>
        <dsp:cNvPr id="0" name=""/>
        <dsp:cNvSpPr/>
      </dsp:nvSpPr>
      <dsp:spPr>
        <a:xfrm>
          <a:off x="0" y="1920744"/>
          <a:ext cx="5351780"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1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Construction, operation, and maintenance, with specific processes in flow diagram</a:t>
          </a:r>
          <a:endParaRPr lang="en-US" sz="2300" kern="1200" dirty="0"/>
        </a:p>
      </dsp:txBody>
      <dsp:txXfrm>
        <a:off x="0" y="1920744"/>
        <a:ext cx="5351780" cy="1050524"/>
      </dsp:txXfrm>
    </dsp:sp>
    <dsp:sp modelId="{5C6C01A8-8465-4019-8712-461EBB046D18}">
      <dsp:nvSpPr>
        <dsp:cNvPr id="0" name=""/>
        <dsp:cNvSpPr/>
      </dsp:nvSpPr>
      <dsp:spPr>
        <a:xfrm>
          <a:off x="0" y="2971268"/>
          <a:ext cx="5351780" cy="6955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t>Cut-off Criteria</a:t>
          </a:r>
          <a:endParaRPr lang="en-US" sz="2900" kern="1200" dirty="0"/>
        </a:p>
      </dsp:txBody>
      <dsp:txXfrm>
        <a:off x="33955" y="3005223"/>
        <a:ext cx="5283870" cy="627655"/>
      </dsp:txXfrm>
    </dsp:sp>
    <dsp:sp modelId="{8CB92B60-F9D3-44E3-9E6D-DFD047322A09}">
      <dsp:nvSpPr>
        <dsp:cNvPr id="0" name=""/>
        <dsp:cNvSpPr/>
      </dsp:nvSpPr>
      <dsp:spPr>
        <a:xfrm>
          <a:off x="0" y="3666834"/>
          <a:ext cx="5351780"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1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At least 99% of energy, mass, and overall relevance, determined through expert judgment and sensitivity analysis</a:t>
          </a:r>
          <a:endParaRPr lang="en-US" sz="2300" kern="1200" dirty="0"/>
        </a:p>
      </dsp:txBody>
      <dsp:txXfrm>
        <a:off x="0" y="3666834"/>
        <a:ext cx="5351780" cy="10505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1D655-F4FC-4977-9F2B-DD7F5881EF2A}">
      <dsp:nvSpPr>
        <dsp:cNvPr id="0" name=""/>
        <dsp:cNvSpPr/>
      </dsp:nvSpPr>
      <dsp:spPr>
        <a:xfrm>
          <a:off x="0" y="3272850"/>
          <a:ext cx="5351780"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Validity of the EPD</a:t>
          </a:r>
          <a:endParaRPr lang="en-US" sz="3000" kern="1200" dirty="0"/>
        </a:p>
      </dsp:txBody>
      <dsp:txXfrm>
        <a:off x="35125" y="3307975"/>
        <a:ext cx="5281530" cy="649299"/>
      </dsp:txXfrm>
    </dsp:sp>
    <dsp:sp modelId="{857CC697-D22B-45A7-81DA-D8C8FE7287E4}">
      <dsp:nvSpPr>
        <dsp:cNvPr id="0" name=""/>
        <dsp:cNvSpPr/>
      </dsp:nvSpPr>
      <dsp:spPr>
        <a:xfrm>
          <a:off x="0" y="3945265"/>
          <a:ext cx="5351780"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1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Valid for 3 years, then revisit</a:t>
          </a:r>
          <a:endParaRPr lang="en-US" sz="2300" kern="1200" dirty="0"/>
        </a:p>
        <a:p>
          <a:pPr marL="228600" lvl="1" indent="-228600" algn="l" defTabSz="1022350">
            <a:lnSpc>
              <a:spcPct val="90000"/>
            </a:lnSpc>
            <a:spcBef>
              <a:spcPct val="0"/>
            </a:spcBef>
            <a:spcAft>
              <a:spcPct val="20000"/>
            </a:spcAft>
            <a:buChar char="••"/>
          </a:pPr>
          <a:r>
            <a:rPr lang="en-US" sz="2300" kern="1200" dirty="0" smtClean="0"/>
            <a:t>Update if one indicator worsens ≥10%</a:t>
          </a:r>
          <a:endParaRPr lang="en-US" sz="2300" kern="1200" dirty="0"/>
        </a:p>
      </dsp:txBody>
      <dsp:txXfrm>
        <a:off x="0" y="3945265"/>
        <a:ext cx="5351780" cy="791774"/>
      </dsp:txXfrm>
    </dsp:sp>
    <dsp:sp modelId="{8E62D381-47C9-4570-9ADB-F4A4394F6C3D}">
      <dsp:nvSpPr>
        <dsp:cNvPr id="0" name=""/>
        <dsp:cNvSpPr/>
      </dsp:nvSpPr>
      <dsp:spPr>
        <a:xfrm>
          <a:off x="0" y="147484"/>
          <a:ext cx="5351780" cy="7195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Impact Categories</a:t>
          </a:r>
          <a:endParaRPr lang="en-US" sz="3000" kern="1200" dirty="0"/>
        </a:p>
      </dsp:txBody>
      <dsp:txXfrm>
        <a:off x="35125" y="182609"/>
        <a:ext cx="5281530" cy="649299"/>
      </dsp:txXfrm>
    </dsp:sp>
    <dsp:sp modelId="{0162AE56-B12A-48CE-AEA8-5505EE7EB61E}">
      <dsp:nvSpPr>
        <dsp:cNvPr id="0" name=""/>
        <dsp:cNvSpPr/>
      </dsp:nvSpPr>
      <dsp:spPr>
        <a:xfrm>
          <a:off x="0" y="848580"/>
          <a:ext cx="5351780" cy="235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1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Global warming potential</a:t>
          </a:r>
          <a:endParaRPr lang="en-US" sz="2300" kern="1200" dirty="0"/>
        </a:p>
        <a:p>
          <a:pPr marL="228600" lvl="1" indent="-228600" algn="l" defTabSz="1022350">
            <a:lnSpc>
              <a:spcPct val="90000"/>
            </a:lnSpc>
            <a:spcBef>
              <a:spcPct val="0"/>
            </a:spcBef>
            <a:spcAft>
              <a:spcPct val="20000"/>
            </a:spcAft>
            <a:buChar char="••"/>
          </a:pPr>
          <a:r>
            <a:rPr lang="en-US" sz="2300" kern="1200" dirty="0" smtClean="0"/>
            <a:t>Acidification potential</a:t>
          </a:r>
          <a:endParaRPr lang="en-US" sz="2300" kern="1200" dirty="0"/>
        </a:p>
        <a:p>
          <a:pPr marL="228600" lvl="1" indent="-228600" algn="l" defTabSz="1022350">
            <a:lnSpc>
              <a:spcPct val="90000"/>
            </a:lnSpc>
            <a:spcBef>
              <a:spcPct val="0"/>
            </a:spcBef>
            <a:spcAft>
              <a:spcPct val="20000"/>
            </a:spcAft>
            <a:buChar char="••"/>
          </a:pPr>
          <a:r>
            <a:rPr lang="en-US" sz="2300" kern="1200" dirty="0" smtClean="0"/>
            <a:t>Ozone creation potential</a:t>
          </a:r>
          <a:endParaRPr lang="en-US" sz="2300" kern="1200" dirty="0"/>
        </a:p>
        <a:p>
          <a:pPr marL="228600" lvl="1" indent="-228600" algn="l" defTabSz="1022350">
            <a:lnSpc>
              <a:spcPct val="90000"/>
            </a:lnSpc>
            <a:spcBef>
              <a:spcPct val="0"/>
            </a:spcBef>
            <a:spcAft>
              <a:spcPct val="20000"/>
            </a:spcAft>
            <a:buChar char="••"/>
          </a:pPr>
          <a:r>
            <a:rPr lang="en-US" sz="2300" kern="1200" dirty="0" smtClean="0"/>
            <a:t>Eutrophication potential</a:t>
          </a:r>
          <a:endParaRPr lang="en-US" sz="2300" kern="1200" dirty="0"/>
        </a:p>
        <a:p>
          <a:pPr marL="228600" lvl="1" indent="-228600" algn="l" defTabSz="1022350">
            <a:lnSpc>
              <a:spcPct val="90000"/>
            </a:lnSpc>
            <a:spcBef>
              <a:spcPct val="0"/>
            </a:spcBef>
            <a:spcAft>
              <a:spcPct val="20000"/>
            </a:spcAft>
            <a:buChar char="••"/>
          </a:pPr>
          <a:r>
            <a:rPr lang="en-US" sz="2300" kern="1200" dirty="0" smtClean="0"/>
            <a:t>Material resources (specific ones)</a:t>
          </a:r>
          <a:endParaRPr lang="en-US" sz="2300" kern="1200" dirty="0"/>
        </a:p>
        <a:p>
          <a:pPr marL="228600" lvl="1" indent="-228600" algn="l" defTabSz="1022350">
            <a:lnSpc>
              <a:spcPct val="90000"/>
            </a:lnSpc>
            <a:spcBef>
              <a:spcPct val="0"/>
            </a:spcBef>
            <a:spcAft>
              <a:spcPct val="20000"/>
            </a:spcAft>
            <a:buChar char="••"/>
          </a:pPr>
          <a:r>
            <a:rPr lang="en-US" sz="2300" kern="1200" dirty="0" smtClean="0"/>
            <a:t>Energy resources</a:t>
          </a:r>
          <a:endParaRPr lang="en-US" sz="2300" kern="1200" dirty="0"/>
        </a:p>
      </dsp:txBody>
      <dsp:txXfrm>
        <a:off x="0" y="848580"/>
        <a:ext cx="5351780" cy="2359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00003-643B-4512-9822-C4F31B8B0CBD}">
      <dsp:nvSpPr>
        <dsp:cNvPr id="0" name=""/>
        <dsp:cNvSpPr/>
      </dsp:nvSpPr>
      <dsp:spPr>
        <a:xfrm rot="5400000">
          <a:off x="-190865" y="192446"/>
          <a:ext cx="1272435" cy="8907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PCR</a:t>
          </a:r>
          <a:endParaRPr lang="en-US" sz="2300" kern="1200" dirty="0"/>
        </a:p>
      </dsp:txBody>
      <dsp:txXfrm rot="-5400000">
        <a:off x="1" y="446934"/>
        <a:ext cx="890705" cy="381730"/>
      </dsp:txXfrm>
    </dsp:sp>
    <dsp:sp modelId="{27B7DE76-1BFD-46DC-B71E-435C5B2A7A42}">
      <dsp:nvSpPr>
        <dsp:cNvPr id="0" name=""/>
        <dsp:cNvSpPr/>
      </dsp:nvSpPr>
      <dsp:spPr>
        <a:xfrm rot="5400000">
          <a:off x="5161728" y="-4269442"/>
          <a:ext cx="827083" cy="936912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Find appropriate PCR or develop one if none exists for the product category</a:t>
          </a:r>
          <a:endParaRPr lang="en-US" sz="2200" kern="1200" dirty="0"/>
        </a:p>
        <a:p>
          <a:pPr marL="228600" lvl="1" indent="-228600" algn="l" defTabSz="977900">
            <a:lnSpc>
              <a:spcPct val="90000"/>
            </a:lnSpc>
            <a:spcBef>
              <a:spcPct val="0"/>
            </a:spcBef>
            <a:spcAft>
              <a:spcPct val="15000"/>
            </a:spcAft>
            <a:buChar char="••"/>
          </a:pPr>
          <a:r>
            <a:rPr lang="en-US" sz="2200" kern="1200" dirty="0" smtClean="0"/>
            <a:t>Read and follow methodology outlined in PCR for product</a:t>
          </a:r>
          <a:endParaRPr lang="en-US" sz="2200" kern="1200" dirty="0"/>
        </a:p>
      </dsp:txBody>
      <dsp:txXfrm rot="-5400000">
        <a:off x="890706" y="41955"/>
        <a:ext cx="9328754" cy="746333"/>
      </dsp:txXfrm>
    </dsp:sp>
    <dsp:sp modelId="{2F05C9F9-767D-45D7-A17B-EE61C3849E96}">
      <dsp:nvSpPr>
        <dsp:cNvPr id="0" name=""/>
        <dsp:cNvSpPr/>
      </dsp:nvSpPr>
      <dsp:spPr>
        <a:xfrm rot="5400000">
          <a:off x="-190865" y="1318406"/>
          <a:ext cx="1272435" cy="8907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Data</a:t>
          </a:r>
          <a:endParaRPr lang="en-US" sz="2300" kern="1200" dirty="0"/>
        </a:p>
      </dsp:txBody>
      <dsp:txXfrm rot="-5400000">
        <a:off x="1" y="1572894"/>
        <a:ext cx="890705" cy="381730"/>
      </dsp:txXfrm>
    </dsp:sp>
    <dsp:sp modelId="{B3BC651A-69DC-4789-B6BB-CA0CC028B300}">
      <dsp:nvSpPr>
        <dsp:cNvPr id="0" name=""/>
        <dsp:cNvSpPr/>
      </dsp:nvSpPr>
      <dsp:spPr>
        <a:xfrm rot="5400000">
          <a:off x="5161728" y="-3143481"/>
          <a:ext cx="827083" cy="936912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Primary data collection and processing</a:t>
          </a:r>
          <a:endParaRPr lang="en-US" sz="2200" kern="1200" dirty="0"/>
        </a:p>
        <a:p>
          <a:pPr marL="228600" lvl="1" indent="-228600" algn="l" defTabSz="977900">
            <a:lnSpc>
              <a:spcPct val="90000"/>
            </a:lnSpc>
            <a:spcBef>
              <a:spcPct val="0"/>
            </a:spcBef>
            <a:spcAft>
              <a:spcPct val="15000"/>
            </a:spcAft>
            <a:buChar char="••"/>
          </a:pPr>
          <a:r>
            <a:rPr lang="en-US" sz="2200" kern="1200" dirty="0" smtClean="0"/>
            <a:t>Already developed LCAs of product components or LCI databases</a:t>
          </a:r>
          <a:endParaRPr lang="en-US" sz="2200" kern="1200" dirty="0"/>
        </a:p>
      </dsp:txBody>
      <dsp:txXfrm rot="-5400000">
        <a:off x="890706" y="1167916"/>
        <a:ext cx="9328754" cy="746333"/>
      </dsp:txXfrm>
    </dsp:sp>
    <dsp:sp modelId="{9A891F5B-E175-4037-84EB-EF3FCB1E5722}">
      <dsp:nvSpPr>
        <dsp:cNvPr id="0" name=""/>
        <dsp:cNvSpPr/>
      </dsp:nvSpPr>
      <dsp:spPr>
        <a:xfrm rot="5400000">
          <a:off x="-190865" y="2444367"/>
          <a:ext cx="1272435" cy="8907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Parties</a:t>
          </a:r>
          <a:endParaRPr lang="en-US" sz="2300" kern="1200" dirty="0"/>
        </a:p>
      </dsp:txBody>
      <dsp:txXfrm rot="-5400000">
        <a:off x="1" y="2698855"/>
        <a:ext cx="890705" cy="381730"/>
      </dsp:txXfrm>
    </dsp:sp>
    <dsp:sp modelId="{CD2915A4-BF06-4974-84FF-96C0589D470C}">
      <dsp:nvSpPr>
        <dsp:cNvPr id="0" name=""/>
        <dsp:cNvSpPr/>
      </dsp:nvSpPr>
      <dsp:spPr>
        <a:xfrm rot="5400000">
          <a:off x="5161728" y="-2017520"/>
          <a:ext cx="827083" cy="936912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Involve suppliers, manufacturers, associations, users, public agencies, etc.</a:t>
          </a:r>
          <a:endParaRPr lang="en-US" sz="2200" kern="1200" dirty="0"/>
        </a:p>
        <a:p>
          <a:pPr marL="228600" lvl="1" indent="-228600" algn="l" defTabSz="977900">
            <a:lnSpc>
              <a:spcPct val="90000"/>
            </a:lnSpc>
            <a:spcBef>
              <a:spcPct val="0"/>
            </a:spcBef>
            <a:spcAft>
              <a:spcPct val="15000"/>
            </a:spcAft>
            <a:buChar char="••"/>
          </a:pPr>
          <a:r>
            <a:rPr lang="en-US" sz="2200" kern="1200" dirty="0" smtClean="0"/>
            <a:t>May be, but not necessarily, open to the public</a:t>
          </a:r>
          <a:endParaRPr lang="en-US" sz="2200" kern="1200" dirty="0"/>
        </a:p>
      </dsp:txBody>
      <dsp:txXfrm rot="-5400000">
        <a:off x="890706" y="2293877"/>
        <a:ext cx="9328754" cy="746333"/>
      </dsp:txXfrm>
    </dsp:sp>
    <dsp:sp modelId="{D4DDF0D0-71B2-4A11-89B5-2837427510FE}">
      <dsp:nvSpPr>
        <dsp:cNvPr id="0" name=""/>
        <dsp:cNvSpPr/>
      </dsp:nvSpPr>
      <dsp:spPr>
        <a:xfrm rot="5400000">
          <a:off x="-190865" y="3570328"/>
          <a:ext cx="1272435" cy="8907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Review</a:t>
          </a:r>
          <a:endParaRPr lang="en-US" sz="2300" kern="1200" dirty="0"/>
        </a:p>
      </dsp:txBody>
      <dsp:txXfrm rot="-5400000">
        <a:off x="1" y="3824816"/>
        <a:ext cx="890705" cy="381730"/>
      </dsp:txXfrm>
    </dsp:sp>
    <dsp:sp modelId="{0812875B-4B6B-4478-8FD7-91E610C396DA}">
      <dsp:nvSpPr>
        <dsp:cNvPr id="0" name=""/>
        <dsp:cNvSpPr/>
      </dsp:nvSpPr>
      <dsp:spPr>
        <a:xfrm rot="5400000">
          <a:off x="5161728" y="-891559"/>
          <a:ext cx="827083" cy="936912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LCA, LCI, and other data verified by an independent third-party</a:t>
          </a:r>
          <a:endParaRPr lang="en-US" sz="2200" kern="1200" dirty="0"/>
        </a:p>
        <a:p>
          <a:pPr marL="228600" lvl="1" indent="-228600" algn="l" defTabSz="977900">
            <a:lnSpc>
              <a:spcPct val="90000"/>
            </a:lnSpc>
            <a:spcBef>
              <a:spcPct val="0"/>
            </a:spcBef>
            <a:spcAft>
              <a:spcPct val="15000"/>
            </a:spcAft>
            <a:buChar char="••"/>
          </a:pPr>
          <a:r>
            <a:rPr lang="en-US" sz="2200" kern="1200" dirty="0" smtClean="0"/>
            <a:t>Overall EPD verified by an independent third-party</a:t>
          </a:r>
          <a:endParaRPr lang="en-US" sz="2200" kern="1200" dirty="0"/>
        </a:p>
      </dsp:txBody>
      <dsp:txXfrm rot="-5400000">
        <a:off x="890706" y="3419838"/>
        <a:ext cx="9328754" cy="746333"/>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10/24/2015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183876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12</a:t>
            </a:fld>
            <a:endParaRPr lang="en-US"/>
          </a:p>
        </p:txBody>
      </p:sp>
    </p:spTree>
    <p:extLst>
      <p:ext uri="{BB962C8B-B14F-4D97-AF65-F5344CB8AC3E}">
        <p14:creationId xmlns:p14="http://schemas.microsoft.com/office/powerpoint/2010/main" val="55449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13</a:t>
            </a:fld>
            <a:endParaRPr lang="en-US"/>
          </a:p>
        </p:txBody>
      </p:sp>
    </p:spTree>
    <p:extLst>
      <p:ext uri="{BB962C8B-B14F-4D97-AF65-F5344CB8AC3E}">
        <p14:creationId xmlns:p14="http://schemas.microsoft.com/office/powerpoint/2010/main" val="201883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14</a:t>
            </a:fld>
            <a:endParaRPr lang="en-US"/>
          </a:p>
        </p:txBody>
      </p:sp>
    </p:spTree>
    <p:extLst>
      <p:ext uri="{BB962C8B-B14F-4D97-AF65-F5344CB8AC3E}">
        <p14:creationId xmlns:p14="http://schemas.microsoft.com/office/powerpoint/2010/main" val="55619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15</a:t>
            </a:fld>
            <a:endParaRPr lang="en-US"/>
          </a:p>
        </p:txBody>
      </p:sp>
    </p:spTree>
    <p:extLst>
      <p:ext uri="{BB962C8B-B14F-4D97-AF65-F5344CB8AC3E}">
        <p14:creationId xmlns:p14="http://schemas.microsoft.com/office/powerpoint/2010/main" val="234383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17</a:t>
            </a:fld>
            <a:endParaRPr lang="en-US"/>
          </a:p>
        </p:txBody>
      </p:sp>
    </p:spTree>
    <p:extLst>
      <p:ext uri="{BB962C8B-B14F-4D97-AF65-F5344CB8AC3E}">
        <p14:creationId xmlns:p14="http://schemas.microsoft.com/office/powerpoint/2010/main" val="2074573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18</a:t>
            </a:fld>
            <a:endParaRPr lang="en-US"/>
          </a:p>
        </p:txBody>
      </p:sp>
    </p:spTree>
    <p:extLst>
      <p:ext uri="{BB962C8B-B14F-4D97-AF65-F5344CB8AC3E}">
        <p14:creationId xmlns:p14="http://schemas.microsoft.com/office/powerpoint/2010/main" val="30960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19</a:t>
            </a:fld>
            <a:endParaRPr lang="en-US"/>
          </a:p>
        </p:txBody>
      </p:sp>
    </p:spTree>
    <p:extLst>
      <p:ext uri="{BB962C8B-B14F-4D97-AF65-F5344CB8AC3E}">
        <p14:creationId xmlns:p14="http://schemas.microsoft.com/office/powerpoint/2010/main" val="230604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20</a:t>
            </a:fld>
            <a:endParaRPr lang="en-US"/>
          </a:p>
        </p:txBody>
      </p:sp>
    </p:spTree>
    <p:extLst>
      <p:ext uri="{BB962C8B-B14F-4D97-AF65-F5344CB8AC3E}">
        <p14:creationId xmlns:p14="http://schemas.microsoft.com/office/powerpoint/2010/main" val="3390150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21</a:t>
            </a:fld>
            <a:endParaRPr lang="en-US"/>
          </a:p>
        </p:txBody>
      </p:sp>
    </p:spTree>
    <p:extLst>
      <p:ext uri="{BB962C8B-B14F-4D97-AF65-F5344CB8AC3E}">
        <p14:creationId xmlns:p14="http://schemas.microsoft.com/office/powerpoint/2010/main" val="276823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22</a:t>
            </a:fld>
            <a:endParaRPr lang="en-US"/>
          </a:p>
        </p:txBody>
      </p:sp>
    </p:spTree>
    <p:extLst>
      <p:ext uri="{BB962C8B-B14F-4D97-AF65-F5344CB8AC3E}">
        <p14:creationId xmlns:p14="http://schemas.microsoft.com/office/powerpoint/2010/main" val="411802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1198908-2088-48AB-8E5E-AF12DB1244BC}" type="slidenum">
              <a:rPr lang="en-US" smtClean="0"/>
              <a:t>4</a:t>
            </a:fld>
            <a:endParaRPr lang="en-US"/>
          </a:p>
        </p:txBody>
      </p:sp>
    </p:spTree>
    <p:extLst>
      <p:ext uri="{BB962C8B-B14F-4D97-AF65-F5344CB8AC3E}">
        <p14:creationId xmlns:p14="http://schemas.microsoft.com/office/powerpoint/2010/main" val="401362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23</a:t>
            </a:fld>
            <a:endParaRPr lang="en-US"/>
          </a:p>
        </p:txBody>
      </p:sp>
    </p:spTree>
    <p:extLst>
      <p:ext uri="{BB962C8B-B14F-4D97-AF65-F5344CB8AC3E}">
        <p14:creationId xmlns:p14="http://schemas.microsoft.com/office/powerpoint/2010/main" val="299454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24</a:t>
            </a:fld>
            <a:endParaRPr lang="en-US"/>
          </a:p>
        </p:txBody>
      </p:sp>
    </p:spTree>
    <p:extLst>
      <p:ext uri="{BB962C8B-B14F-4D97-AF65-F5344CB8AC3E}">
        <p14:creationId xmlns:p14="http://schemas.microsoft.com/office/powerpoint/2010/main" val="3212092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25</a:t>
            </a:fld>
            <a:endParaRPr lang="en-US"/>
          </a:p>
        </p:txBody>
      </p:sp>
    </p:spTree>
    <p:extLst>
      <p:ext uri="{BB962C8B-B14F-4D97-AF65-F5344CB8AC3E}">
        <p14:creationId xmlns:p14="http://schemas.microsoft.com/office/powerpoint/2010/main" val="276679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5</a:t>
            </a:fld>
            <a:endParaRPr lang="en-US"/>
          </a:p>
        </p:txBody>
      </p:sp>
    </p:spTree>
    <p:extLst>
      <p:ext uri="{BB962C8B-B14F-4D97-AF65-F5344CB8AC3E}">
        <p14:creationId xmlns:p14="http://schemas.microsoft.com/office/powerpoint/2010/main" val="39488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6</a:t>
            </a:fld>
            <a:endParaRPr lang="en-US"/>
          </a:p>
        </p:txBody>
      </p:sp>
    </p:spTree>
    <p:extLst>
      <p:ext uri="{BB962C8B-B14F-4D97-AF65-F5344CB8AC3E}">
        <p14:creationId xmlns:p14="http://schemas.microsoft.com/office/powerpoint/2010/main" val="327656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7</a:t>
            </a:fld>
            <a:endParaRPr lang="en-US"/>
          </a:p>
        </p:txBody>
      </p:sp>
    </p:spTree>
    <p:extLst>
      <p:ext uri="{BB962C8B-B14F-4D97-AF65-F5344CB8AC3E}">
        <p14:creationId xmlns:p14="http://schemas.microsoft.com/office/powerpoint/2010/main" val="229162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198908-2088-48AB-8E5E-AF12DB1244BC}" type="slidenum">
              <a:rPr lang="en-US" smtClean="0"/>
              <a:t>8</a:t>
            </a:fld>
            <a:endParaRPr lang="en-US"/>
          </a:p>
        </p:txBody>
      </p:sp>
    </p:spTree>
    <p:extLst>
      <p:ext uri="{BB962C8B-B14F-4D97-AF65-F5344CB8AC3E}">
        <p14:creationId xmlns:p14="http://schemas.microsoft.com/office/powerpoint/2010/main" val="223173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1198908-2088-48AB-8E5E-AF12DB1244BC}" type="slidenum">
              <a:rPr lang="en-US" smtClean="0"/>
              <a:t>9</a:t>
            </a:fld>
            <a:endParaRPr lang="en-US"/>
          </a:p>
        </p:txBody>
      </p:sp>
    </p:spTree>
    <p:extLst>
      <p:ext uri="{BB962C8B-B14F-4D97-AF65-F5344CB8AC3E}">
        <p14:creationId xmlns:p14="http://schemas.microsoft.com/office/powerpoint/2010/main" val="404832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10</a:t>
            </a:fld>
            <a:endParaRPr lang="en-US"/>
          </a:p>
        </p:txBody>
      </p:sp>
    </p:spTree>
    <p:extLst>
      <p:ext uri="{BB962C8B-B14F-4D97-AF65-F5344CB8AC3E}">
        <p14:creationId xmlns:p14="http://schemas.microsoft.com/office/powerpoint/2010/main" val="328359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11</a:t>
            </a:fld>
            <a:endParaRPr lang="en-US"/>
          </a:p>
        </p:txBody>
      </p:sp>
    </p:spTree>
    <p:extLst>
      <p:ext uri="{BB962C8B-B14F-4D97-AF65-F5344CB8AC3E}">
        <p14:creationId xmlns:p14="http://schemas.microsoft.com/office/powerpoint/2010/main" val="160538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1.tmp"/><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hyperlink" Target="http://www.nsf.org/services/by-type/standards-publications/ncss" TargetMode="External"/><Relationship Id="rId13" Type="http://schemas.openxmlformats.org/officeDocument/2006/relationships/hyperlink" Target="http://www.pcrguidance.org/?page_id=172" TargetMode="External"/><Relationship Id="rId3" Type="http://schemas.openxmlformats.org/officeDocument/2006/relationships/slideLayout" Target="../slideLayouts/slideLayout2.xml"/><Relationship Id="rId7" Type="http://schemas.openxmlformats.org/officeDocument/2006/relationships/hyperlink" Target="http://www.sustainabilityconsortium.org/smrs/" TargetMode="External"/><Relationship Id="rId12" Type="http://schemas.openxmlformats.org/officeDocument/2006/relationships/hyperlink" Target="http://iere.org/index.php/programs/earthsure" TargetMode="Externa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hyperlink" Target="http://industries.ul.com/environment/certificationvalidation-marks/environmental-product-declarations" TargetMode="External"/><Relationship Id="rId11" Type="http://schemas.openxmlformats.org/officeDocument/2006/relationships/hyperlink" Target="http://www.nsf.org/" TargetMode="External"/><Relationship Id="rId5" Type="http://schemas.openxmlformats.org/officeDocument/2006/relationships/hyperlink" Target="http://www.icc-es.org/ep/epd-index.shtml" TargetMode="External"/><Relationship Id="rId10" Type="http://schemas.openxmlformats.org/officeDocument/2006/relationships/hyperlink" Target="http://www.scsglobalservices.com/environmental-product-declaration" TargetMode="External"/><Relationship Id="rId4" Type="http://schemas.openxmlformats.org/officeDocument/2006/relationships/notesSlide" Target="../notesSlides/notesSlide14.xml"/><Relationship Id="rId9" Type="http://schemas.openxmlformats.org/officeDocument/2006/relationships/hyperlink" Target="http://www.astm.org/CERTIFICATION/EpdAndPCRs.html" TargetMode="External"/><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hyperlink" Target="http://www.bsigroup.com/en/Standards-and-" TargetMode="External"/><Relationship Id="rId3" Type="http://schemas.openxmlformats.org/officeDocument/2006/relationships/slideLayout" Target="../slideLayouts/slideLayout2.xml"/><Relationship Id="rId7" Type="http://schemas.openxmlformats.org/officeDocument/2006/relationships/hyperlink" Target="http://www.ecoleaf-jemai.jp/eng/" TargetMode="External"/><Relationship Id="rId12" Type="http://schemas.openxmlformats.org/officeDocument/2006/relationships/image" Target="../media/image1.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hyperlink" Target="http://bau-umwelt.de/hp6252/Produktkategorie-Regeln-PCR.htm?ITServ=CY2f15da02X14d40a6cc83X4d4e" TargetMode="External"/><Relationship Id="rId11" Type="http://schemas.openxmlformats.org/officeDocument/2006/relationships/hyperlink" Target="http://www.pcrguidance.org/?page_id=172" TargetMode="External"/><Relationship Id="rId5" Type="http://schemas.openxmlformats.org/officeDocument/2006/relationships/hyperlink" Target="http://www.environdec.com/en/PCR/" TargetMode="External"/><Relationship Id="rId10" Type="http://schemas.openxmlformats.org/officeDocument/2006/relationships/hyperlink" Target="http://www.csaregistries.ca/epd/about_epd_pcrs_e.cfm" TargetMode="External"/><Relationship Id="rId4" Type="http://schemas.openxmlformats.org/officeDocument/2006/relationships/notesSlide" Target="../notesSlides/notesSlide15.xml"/><Relationship Id="rId9" Type="http://schemas.openxmlformats.org/officeDocument/2006/relationships/hyperlink" Target="http://www.edp.or.kr/edp/english/process/process_list.asp"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www.environdec.com/en/PCR/Detail/pcr2013-20#.VVTVvvlViko" TargetMode="Externa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1.png"/><Relationship Id="rId10" Type="http://schemas.openxmlformats.org/officeDocument/2006/relationships/diagramData" Target="../diagrams/data3.xml"/><Relationship Id="rId4" Type="http://schemas.openxmlformats.org/officeDocument/2006/relationships/notesSlide" Target="../notesSlides/notesSlide17.xml"/><Relationship Id="rId9" Type="http://schemas.microsoft.com/office/2007/relationships/diagramDrawing" Target="../diagrams/drawing2.xml"/><Relationship Id="rId14"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notesSlide" Target="../notesSlides/notesSlide18.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hyperlink" Target="http://www.aluminum.org/sustainability/environmental-product-declarations" TargetMode="External"/><Relationship Id="rId3" Type="http://schemas.openxmlformats.org/officeDocument/2006/relationships/slideLayout" Target="../slideLayouts/slideLayout2.xml"/><Relationship Id="rId7" Type="http://schemas.openxmlformats.org/officeDocument/2006/relationships/hyperlink" Target="http://www.theepdregistry.com/search-epds-actual-form.html" TargetMode="Externa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hyperlink" Target="http://www.astm.org/CERTIFICATION/filtrexx40.cgi?-P+PROG+7+cert_detail.frm#EPD-Curently-Verified-by-ASTM" TargetMode="External"/><Relationship Id="rId5" Type="http://schemas.openxmlformats.org/officeDocument/2006/relationships/hyperlink" Target="http://www.environdec.com/en/EPD-Search/" TargetMode="External"/><Relationship Id="rId10"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hyperlink" Target="http://www.ecoleaf-jemai.jp/eng/label.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8.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Layout" Target="../diagrams/layout1.xml"/><Relationship Id="rId11" Type="http://schemas.openxmlformats.org/officeDocument/2006/relationships/image" Target="../media/image7.jpeg"/><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Layout" Target="../slideLayouts/slideLayout2.xml"/><Relationship Id="rId7" Type="http://schemas.openxmlformats.org/officeDocument/2006/relationships/image" Target="../media/image9.tmp"/><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7.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
        <p:nvSpPr>
          <p:cNvPr id="7"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32248347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Content of an EPD</a:t>
            </a:r>
            <a:endParaRPr lang="en-US" dirty="0"/>
          </a:p>
        </p:txBody>
      </p:sp>
      <p:sp>
        <p:nvSpPr>
          <p:cNvPr id="3" name="Content Placeholder 2"/>
          <p:cNvSpPr>
            <a:spLocks noGrp="1"/>
          </p:cNvSpPr>
          <p:nvPr>
            <p:ph idx="1"/>
          </p:nvPr>
        </p:nvSpPr>
        <p:spPr>
          <a:xfrm>
            <a:off x="666974" y="1387736"/>
            <a:ext cx="9233484" cy="4746363"/>
          </a:xfrm>
        </p:spPr>
        <p:txBody>
          <a:bodyPr>
            <a:normAutofit/>
          </a:bodyPr>
          <a:lstStyle/>
          <a:p>
            <a:r>
              <a:rPr lang="en-US" sz="2200" dirty="0" smtClean="0"/>
              <a:t>Optionally, non-LCA results </a:t>
            </a:r>
            <a:r>
              <a:rPr lang="en-US" sz="2200" b="1" dirty="0" smtClean="0"/>
              <a:t>in addition</a:t>
            </a:r>
            <a:r>
              <a:rPr lang="en-US" sz="2200" dirty="0" smtClean="0"/>
              <a:t> to LCA impact category indicators might be included</a:t>
            </a:r>
          </a:p>
          <a:p>
            <a:pPr lvl="1"/>
            <a:r>
              <a:rPr lang="en-US" sz="2200" dirty="0" smtClean="0"/>
              <a:t>Social impacts</a:t>
            </a:r>
          </a:p>
          <a:p>
            <a:pPr lvl="1"/>
            <a:r>
              <a:rPr lang="en-US" sz="2200" dirty="0" smtClean="0"/>
              <a:t>Persistence in environment (how long it takes to break down)</a:t>
            </a:r>
          </a:p>
          <a:p>
            <a:pPr lvl="1"/>
            <a:r>
              <a:rPr lang="en-US" sz="2200" dirty="0" smtClean="0"/>
              <a:t>Toxicity to humans in the use stage</a:t>
            </a:r>
          </a:p>
          <a:p>
            <a:pPr lvl="1"/>
            <a:r>
              <a:rPr lang="en-US" sz="2200" dirty="0" smtClean="0"/>
              <a:t>Recycled content</a:t>
            </a:r>
          </a:p>
          <a:p>
            <a:pPr lvl="1"/>
            <a:r>
              <a:rPr lang="en-US" sz="2200" dirty="0" smtClean="0"/>
              <a:t>Materials origin</a:t>
            </a:r>
          </a:p>
          <a:p>
            <a:r>
              <a:rPr lang="en-US" sz="2200" dirty="0" smtClean="0"/>
              <a:t>Can give important information that is not well captured by the LCA method</a:t>
            </a:r>
          </a:p>
          <a:p>
            <a:r>
              <a:rPr lang="en-US" sz="2200" dirty="0" smtClean="0"/>
              <a:t>These may be specified in the PCR</a:t>
            </a:r>
          </a:p>
          <a:p>
            <a:pPr lvl="1"/>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10</a:t>
            </a:fld>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012446111"/>
      </p:ext>
    </p:extLst>
  </p:cSld>
  <p:clrMapOvr>
    <a:masterClrMapping/>
  </p:clrMapOvr>
  <mc:AlternateContent xmlns:mc="http://schemas.openxmlformats.org/markup-compatibility/2006" xmlns:p14="http://schemas.microsoft.com/office/powerpoint/2010/main">
    <mc:Choice Requires="p14">
      <p:transition spd="slow" p14:dur="2000" advTm="39501"/>
    </mc:Choice>
    <mc:Fallback xmlns="">
      <p:transition spd="slow" advTm="3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 Category </a:t>
            </a:r>
            <a:r>
              <a:rPr lang="en-US" dirty="0"/>
              <a:t>Rules (</a:t>
            </a:r>
            <a:r>
              <a:rPr lang="en-US" dirty="0" smtClean="0"/>
              <a:t>EPD Requirements)</a:t>
            </a:r>
            <a:endParaRPr lang="en-US" dirty="0"/>
          </a:p>
        </p:txBody>
      </p:sp>
      <p:sp>
        <p:nvSpPr>
          <p:cNvPr id="3" name="Content Placeholder 2"/>
          <p:cNvSpPr>
            <a:spLocks noGrp="1"/>
          </p:cNvSpPr>
          <p:nvPr>
            <p:ph idx="1"/>
          </p:nvPr>
        </p:nvSpPr>
        <p:spPr>
          <a:xfrm>
            <a:off x="688489" y="3370597"/>
            <a:ext cx="8028791" cy="2546176"/>
          </a:xfrm>
        </p:spPr>
        <p:txBody>
          <a:bodyPr/>
          <a:lstStyle/>
          <a:p>
            <a:r>
              <a:rPr lang="en-US" dirty="0" smtClean="0"/>
              <a:t>Developed separately for groups of similar products (ones for which the same functional unit can apply)</a:t>
            </a:r>
          </a:p>
          <a:p>
            <a:r>
              <a:rPr lang="en-US" dirty="0" smtClean="0"/>
              <a:t>Can be cradle-to-gate or cradle-to-grave</a:t>
            </a:r>
          </a:p>
          <a:p>
            <a:r>
              <a:rPr lang="en-US" dirty="0" smtClean="0"/>
              <a:t>Specific set of environmental impact categories</a:t>
            </a:r>
          </a:p>
          <a:p>
            <a:r>
              <a:rPr lang="en-US" dirty="0" smtClean="0"/>
              <a:t>How to model the product system (e.g. functional unit, system boundaries)</a:t>
            </a:r>
          </a:p>
          <a:p>
            <a:r>
              <a:rPr lang="en-US" dirty="0" smtClean="0"/>
              <a:t>Updated on a regular basis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sp>
        <p:nvSpPr>
          <p:cNvPr id="7" name="Rectangle 8"/>
          <p:cNvSpPr>
            <a:spLocks noChangeArrowheads="1"/>
          </p:cNvSpPr>
          <p:nvPr/>
        </p:nvSpPr>
        <p:spPr bwMode="auto">
          <a:xfrm>
            <a:off x="688489" y="1165414"/>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7200" b="1" dirty="0">
                <a:solidFill>
                  <a:srgbClr val="4BACC6"/>
                </a:solidFill>
                <a:latin typeface="Arial Narrow" panose="020B0606020202030204" pitchFamily="34" charset="0"/>
                <a:ea typeface="ＭＳ Ｐゴシック" panose="020B0600070205080204" pitchFamily="34" charset="-128"/>
              </a:rPr>
              <a:t>PCR </a:t>
            </a:r>
            <a:r>
              <a:rPr lang="en-US" sz="2400" b="1" dirty="0">
                <a:solidFill>
                  <a:srgbClr val="4BACC6"/>
                </a:solidFill>
                <a:latin typeface="Arial Narrow" panose="020B0606020202030204" pitchFamily="34" charset="0"/>
                <a:ea typeface="ＭＳ Ｐゴシック" panose="020B0600070205080204" pitchFamily="34" charset="-128"/>
              </a:rPr>
              <a:t>Product Category Rule</a:t>
            </a:r>
          </a:p>
          <a:p>
            <a:pPr eaLnBrk="1" hangingPunct="1"/>
            <a:r>
              <a:rPr lang="en-US" sz="2000" dirty="0">
                <a:solidFill>
                  <a:srgbClr val="000000"/>
                </a:solidFill>
                <a:latin typeface="Arial Narrow" panose="020B0606020202030204" pitchFamily="34" charset="0"/>
                <a:sym typeface="Arial" panose="020B0604020202020204" pitchFamily="34" charset="0"/>
              </a:rPr>
              <a:t>‘Rules’ on what to include and how to compute inputs and outputs to enable ‘apples-to apples’ comparisons between products and enable the creation of EPDs.</a:t>
            </a:r>
          </a:p>
        </p:txBody>
      </p:sp>
      <p:pic>
        <p:nvPicPr>
          <p:cNvPr id="8" name="Picture 7" descr="Screen Clipping"/>
          <p:cNvPicPr>
            <a:picLocks noChangeAspect="1"/>
          </p:cNvPicPr>
          <p:nvPr/>
        </p:nvPicPr>
        <p:blipFill rotWithShape="1">
          <a:blip r:embed="rId5">
            <a:extLst>
              <a:ext uri="{28A0092B-C50C-407E-A947-70E740481C1C}">
                <a14:useLocalDpi xmlns:a14="http://schemas.microsoft.com/office/drawing/2010/main" val="0"/>
              </a:ext>
            </a:extLst>
          </a:blip>
          <a:srcRect l="8414" t="8998" r="43493"/>
          <a:stretch/>
        </p:blipFill>
        <p:spPr>
          <a:xfrm>
            <a:off x="9043786" y="1564639"/>
            <a:ext cx="2665152" cy="4514693"/>
          </a:xfrm>
          <a:prstGeom prst="rect">
            <a:avLst/>
          </a:prstGeom>
          <a:ln>
            <a:solidFill>
              <a:schemeClr val="tx1"/>
            </a:solidFill>
          </a:ln>
        </p:spPr>
      </p:pic>
      <p:cxnSp>
        <p:nvCxnSpPr>
          <p:cNvPr id="10" name="Straight Arrow Connector 9"/>
          <p:cNvCxnSpPr/>
          <p:nvPr/>
        </p:nvCxnSpPr>
        <p:spPr>
          <a:xfrm>
            <a:off x="8229600" y="3535680"/>
            <a:ext cx="6922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78780" y="1122360"/>
            <a:ext cx="3108672" cy="369332"/>
          </a:xfrm>
          <a:prstGeom prst="rect">
            <a:avLst/>
          </a:prstGeom>
          <a:noFill/>
        </p:spPr>
        <p:txBody>
          <a:bodyPr wrap="none" rtlCol="0">
            <a:spAutoFit/>
          </a:bodyPr>
          <a:lstStyle/>
          <a:p>
            <a:r>
              <a:rPr lang="en-US" dirty="0" smtClean="0"/>
              <a:t>Sample list of PCR Groupings**</a:t>
            </a:r>
            <a:endParaRPr lang="en-US" dirty="0"/>
          </a:p>
        </p:txBody>
      </p:sp>
      <p:sp>
        <p:nvSpPr>
          <p:cNvPr id="12" name="Rectangle 11"/>
          <p:cNvSpPr/>
          <p:nvPr/>
        </p:nvSpPr>
        <p:spPr>
          <a:xfrm>
            <a:off x="8555413" y="6118433"/>
            <a:ext cx="3355406" cy="261610"/>
          </a:xfrm>
          <a:prstGeom prst="rect">
            <a:avLst/>
          </a:prstGeom>
        </p:spPr>
        <p:txBody>
          <a:bodyPr wrap="none">
            <a:spAutoFit/>
          </a:bodyPr>
          <a:lstStyle/>
          <a:p>
            <a:r>
              <a:rPr lang="en-US" sz="1100" dirty="0" smtClean="0"/>
              <a:t>**Recently published PCRs at.environdec.com/en/PCR</a:t>
            </a:r>
            <a:r>
              <a:rPr lang="en-US" sz="1100" dirty="0"/>
              <a:t>/</a:t>
            </a:r>
          </a:p>
        </p:txBody>
      </p:sp>
      <p:sp>
        <p:nvSpPr>
          <p:cNvPr id="13" name="Rectangle 12"/>
          <p:cNvSpPr/>
          <p:nvPr/>
        </p:nvSpPr>
        <p:spPr>
          <a:xfrm>
            <a:off x="322729" y="6118433"/>
            <a:ext cx="11992387" cy="261610"/>
          </a:xfrm>
          <a:prstGeom prst="rect">
            <a:avLst/>
          </a:prstGeom>
        </p:spPr>
        <p:txBody>
          <a:bodyPr wrap="square">
            <a:spAutoFit/>
          </a:bodyPr>
          <a:lstStyle/>
          <a:p>
            <a:r>
              <a:rPr lang="en-US" sz="1100" dirty="0" smtClean="0"/>
              <a:t>*</a:t>
            </a:r>
            <a:r>
              <a:rPr lang="en-US" sz="1100" dirty="0" err="1" smtClean="0"/>
              <a:t>Simonen</a:t>
            </a:r>
            <a:r>
              <a:rPr lang="en-US" sz="1100" dirty="0"/>
              <a:t>, K. and Haselbach, L., </a:t>
            </a:r>
            <a:r>
              <a:rPr lang="en-US" sz="1100" i="1" dirty="0" smtClean="0"/>
              <a:t>EPD: </a:t>
            </a:r>
            <a:r>
              <a:rPr lang="en-US" sz="1100" i="1" dirty="0"/>
              <a:t>U.S. Policy and Market Drivers and </a:t>
            </a:r>
            <a:r>
              <a:rPr lang="en-US" sz="1100" i="1" dirty="0" smtClean="0"/>
              <a:t>Implications…,</a:t>
            </a:r>
            <a:r>
              <a:rPr lang="en-US" sz="1100" dirty="0" smtClean="0"/>
              <a:t> NRMCA </a:t>
            </a:r>
            <a:r>
              <a:rPr lang="en-US" sz="1100" dirty="0"/>
              <a:t>Sustainability </a:t>
            </a:r>
            <a:r>
              <a:rPr lang="en-US" sz="1100" dirty="0" smtClean="0"/>
              <a:t>Conference, 2012 </a:t>
            </a:r>
            <a:r>
              <a:rPr lang="en-US" sz="1100" dirty="0"/>
              <a:t>Seattle, WA.</a:t>
            </a:r>
          </a:p>
        </p:txBody>
      </p:sp>
      <p:sp>
        <p:nvSpPr>
          <p:cNvPr id="9" name="TextBox 8"/>
          <p:cNvSpPr txBox="1"/>
          <p:nvPr/>
        </p:nvSpPr>
        <p:spPr>
          <a:xfrm>
            <a:off x="7338131" y="2545620"/>
            <a:ext cx="300082" cy="369332"/>
          </a:xfrm>
          <a:prstGeom prst="rect">
            <a:avLst/>
          </a:prstGeom>
          <a:noFill/>
        </p:spPr>
        <p:txBody>
          <a:bodyPr wrap="none" rtlCol="0">
            <a:spAutoFit/>
          </a:bodyPr>
          <a:lstStyle/>
          <a:p>
            <a:r>
              <a:rPr lang="en-US" dirty="0" smtClean="0"/>
              <a:t>*</a:t>
            </a: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6"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236617049"/>
      </p:ext>
    </p:extLst>
  </p:cSld>
  <p:clrMapOvr>
    <a:masterClrMapping/>
  </p:clrMapOvr>
  <mc:AlternateContent xmlns:mc="http://schemas.openxmlformats.org/markup-compatibility/2006" xmlns:p14="http://schemas.microsoft.com/office/powerpoint/2010/main">
    <mc:Choice Requires="p14">
      <p:transition spd="slow" p14:dur="2000" advTm="75340"/>
    </mc:Choice>
    <mc:Fallback xmlns="">
      <p:transition spd="slow" advTm="7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Content of a PCR</a:t>
            </a:r>
            <a:endParaRPr lang="en-US" dirty="0"/>
          </a:p>
        </p:txBody>
      </p:sp>
      <p:sp>
        <p:nvSpPr>
          <p:cNvPr id="3" name="Content Placeholder 2"/>
          <p:cNvSpPr>
            <a:spLocks noGrp="1"/>
          </p:cNvSpPr>
          <p:nvPr>
            <p:ph idx="1"/>
          </p:nvPr>
        </p:nvSpPr>
        <p:spPr>
          <a:xfrm>
            <a:off x="688489" y="1161827"/>
            <a:ext cx="8230283" cy="4653480"/>
          </a:xfrm>
        </p:spPr>
        <p:txBody>
          <a:bodyPr/>
          <a:lstStyle/>
          <a:p>
            <a:r>
              <a:rPr lang="en-US" dirty="0" smtClean="0">
                <a:solidFill>
                  <a:schemeClr val="tx1"/>
                </a:solidFill>
              </a:rPr>
              <a:t>Description of product category (such as bridges and elevated highways)</a:t>
            </a:r>
          </a:p>
          <a:p>
            <a:r>
              <a:rPr lang="en-US" dirty="0" smtClean="0">
                <a:solidFill>
                  <a:schemeClr val="tx1"/>
                </a:solidFill>
              </a:rPr>
              <a:t>Common goal of the EPD</a:t>
            </a:r>
          </a:p>
          <a:p>
            <a:r>
              <a:rPr lang="en-US" dirty="0" smtClean="0">
                <a:solidFill>
                  <a:schemeClr val="tx1"/>
                </a:solidFill>
              </a:rPr>
              <a:t>Required scope elements</a:t>
            </a:r>
          </a:p>
          <a:p>
            <a:pPr lvl="1"/>
            <a:r>
              <a:rPr lang="en-US" dirty="0" smtClean="0">
                <a:solidFill>
                  <a:schemeClr val="tx1"/>
                </a:solidFill>
              </a:rPr>
              <a:t>Functional unit, system boundary, data description, cut-off criteria, data quality</a:t>
            </a:r>
          </a:p>
          <a:p>
            <a:r>
              <a:rPr lang="en-US" dirty="0" smtClean="0">
                <a:solidFill>
                  <a:schemeClr val="tx1"/>
                </a:solidFill>
              </a:rPr>
              <a:t>Requirements of inventory analysis</a:t>
            </a:r>
          </a:p>
          <a:p>
            <a:pPr lvl="1"/>
            <a:r>
              <a:rPr lang="en-US" dirty="0" smtClean="0">
                <a:solidFill>
                  <a:schemeClr val="tx1"/>
                </a:solidFill>
              </a:rPr>
              <a:t>Data collection methods, calculation procedures, allocation procedures</a:t>
            </a:r>
          </a:p>
          <a:p>
            <a:r>
              <a:rPr lang="en-US" dirty="0" smtClean="0">
                <a:solidFill>
                  <a:schemeClr val="tx1"/>
                </a:solidFill>
              </a:rPr>
              <a:t>Requirements of results to report</a:t>
            </a:r>
          </a:p>
          <a:p>
            <a:pPr lvl="1"/>
            <a:r>
              <a:rPr lang="en-US" dirty="0" smtClean="0">
                <a:solidFill>
                  <a:schemeClr val="tx1"/>
                </a:solidFill>
              </a:rPr>
              <a:t>Impact categories, additional environmental information</a:t>
            </a:r>
          </a:p>
          <a:p>
            <a:r>
              <a:rPr lang="en-US" dirty="0" smtClean="0">
                <a:solidFill>
                  <a:schemeClr val="tx1"/>
                </a:solidFill>
              </a:rPr>
              <a:t>Other</a:t>
            </a:r>
          </a:p>
          <a:p>
            <a:pPr lvl="1"/>
            <a:r>
              <a:rPr lang="en-US" dirty="0">
                <a:solidFill>
                  <a:schemeClr val="tx1"/>
                </a:solidFill>
              </a:rPr>
              <a:t>F</a:t>
            </a:r>
            <a:r>
              <a:rPr lang="en-US" dirty="0" smtClean="0">
                <a:solidFill>
                  <a:schemeClr val="tx1"/>
                </a:solidFill>
              </a:rPr>
              <a:t>ormat of the declaration, information on other life cycle stages (for PCRs not covering full life cycle), period of validity, region of applicability (e.g. Europe, NA, etc.)</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sp>
        <p:nvSpPr>
          <p:cNvPr id="9" name="Rectangle 8"/>
          <p:cNvSpPr/>
          <p:nvPr/>
        </p:nvSpPr>
        <p:spPr>
          <a:xfrm>
            <a:off x="9198380" y="2101200"/>
            <a:ext cx="2231620" cy="31124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tx1"/>
                </a:solidFill>
              </a:rPr>
              <a:t>More information in learning modules on:</a:t>
            </a:r>
          </a:p>
          <a:p>
            <a:r>
              <a:rPr lang="en-US" dirty="0" smtClean="0">
                <a:solidFill>
                  <a:schemeClr val="tx1"/>
                </a:solidFill>
              </a:rPr>
              <a:t>Scope: A2</a:t>
            </a:r>
          </a:p>
          <a:p>
            <a:r>
              <a:rPr lang="en-US" dirty="0" smtClean="0">
                <a:solidFill>
                  <a:schemeClr val="tx1"/>
                </a:solidFill>
              </a:rPr>
              <a:t>Goal: </a:t>
            </a:r>
            <a:r>
              <a:rPr lang="el-GR" dirty="0">
                <a:solidFill>
                  <a:schemeClr val="tx1"/>
                </a:solidFill>
                <a:latin typeface="Calibri" panose="020F0502020204030204" pitchFamily="34" charset="0"/>
              </a:rPr>
              <a:t>α</a:t>
            </a:r>
            <a:r>
              <a:rPr lang="en-US" dirty="0" smtClean="0">
                <a:solidFill>
                  <a:schemeClr val="tx1"/>
                </a:solidFill>
                <a:latin typeface="Calibri" panose="020F0502020204030204" pitchFamily="34" charset="0"/>
              </a:rPr>
              <a:t>1</a:t>
            </a:r>
            <a:endParaRPr lang="en-US" dirty="0" smtClean="0">
              <a:solidFill>
                <a:schemeClr val="tx1"/>
              </a:solidFill>
            </a:endParaRPr>
          </a:p>
          <a:p>
            <a:r>
              <a:rPr lang="en-US" dirty="0" smtClean="0">
                <a:solidFill>
                  <a:schemeClr val="tx1"/>
                </a:solidFill>
              </a:rPr>
              <a:t>Functional Unit: </a:t>
            </a:r>
            <a:r>
              <a:rPr lang="el-GR" dirty="0" smtClean="0">
                <a:solidFill>
                  <a:schemeClr val="tx1"/>
                </a:solidFill>
                <a:latin typeface="Calibri" panose="020F0502020204030204" pitchFamily="34" charset="0"/>
              </a:rPr>
              <a:t>α</a:t>
            </a:r>
            <a:r>
              <a:rPr lang="en-US" dirty="0" smtClean="0">
                <a:solidFill>
                  <a:schemeClr val="tx1"/>
                </a:solidFill>
                <a:latin typeface="Calibri" panose="020F0502020204030204" pitchFamily="34" charset="0"/>
              </a:rPr>
              <a:t>1</a:t>
            </a:r>
          </a:p>
          <a:p>
            <a:r>
              <a:rPr lang="en-US" dirty="0" smtClean="0">
                <a:solidFill>
                  <a:schemeClr val="tx1"/>
                </a:solidFill>
                <a:latin typeface="Calibri" panose="020F0502020204030204" pitchFamily="34" charset="0"/>
              </a:rPr>
              <a:t>System boundary: </a:t>
            </a:r>
            <a:r>
              <a:rPr lang="el-GR" dirty="0" smtClean="0">
                <a:solidFill>
                  <a:schemeClr val="tx1"/>
                </a:solidFill>
                <a:latin typeface="Calibri" panose="020F0502020204030204" pitchFamily="34" charset="0"/>
              </a:rPr>
              <a:t>α</a:t>
            </a:r>
            <a:r>
              <a:rPr lang="en-US" dirty="0" smtClean="0">
                <a:solidFill>
                  <a:schemeClr val="tx1"/>
                </a:solidFill>
                <a:latin typeface="Calibri" panose="020F0502020204030204" pitchFamily="34" charset="0"/>
              </a:rPr>
              <a:t>2</a:t>
            </a:r>
            <a:endParaRPr lang="en-US" dirty="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Allocation: </a:t>
            </a:r>
            <a:r>
              <a:rPr lang="el-GR" dirty="0" smtClean="0">
                <a:solidFill>
                  <a:schemeClr val="tx1"/>
                </a:solidFill>
                <a:latin typeface="Calibri" panose="020F0502020204030204" pitchFamily="34" charset="0"/>
              </a:rPr>
              <a:t>α</a:t>
            </a:r>
            <a:r>
              <a:rPr lang="en-US" dirty="0">
                <a:solidFill>
                  <a:schemeClr val="tx1"/>
                </a:solidFill>
                <a:latin typeface="Calibri" panose="020F0502020204030204" pitchFamily="34" charset="0"/>
              </a:rPr>
              <a:t>2</a:t>
            </a:r>
            <a:endParaRPr lang="en-US" dirty="0" smtClean="0">
              <a:solidFill>
                <a:schemeClr val="tx1"/>
              </a:solidFill>
            </a:endParaRPr>
          </a:p>
          <a:p>
            <a:r>
              <a:rPr lang="en-US" dirty="0" smtClean="0">
                <a:solidFill>
                  <a:schemeClr val="tx1"/>
                </a:solidFill>
                <a:latin typeface="Calibri" panose="020F0502020204030204" pitchFamily="34" charset="0"/>
              </a:rPr>
              <a:t>Stages: </a:t>
            </a:r>
            <a:r>
              <a:rPr lang="el-GR" dirty="0" smtClean="0">
                <a:solidFill>
                  <a:schemeClr val="tx1"/>
                </a:solidFill>
                <a:latin typeface="Calibri" panose="020F0502020204030204" pitchFamily="34" charset="0"/>
              </a:rPr>
              <a:t>α</a:t>
            </a:r>
            <a:r>
              <a:rPr lang="en-US" dirty="0" smtClean="0">
                <a:solidFill>
                  <a:schemeClr val="tx1"/>
                </a:solidFill>
                <a:latin typeface="Calibri" panose="020F0502020204030204" pitchFamily="34" charset="0"/>
              </a:rPr>
              <a:t>3</a:t>
            </a:r>
            <a:endParaRPr lang="en-US" dirty="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Data: </a:t>
            </a:r>
            <a:r>
              <a:rPr lang="el-GR" dirty="0" smtClean="0">
                <a:solidFill>
                  <a:schemeClr val="tx1"/>
                </a:solidFill>
                <a:latin typeface="Calibri" panose="020F0502020204030204" pitchFamily="34" charset="0"/>
              </a:rPr>
              <a:t>α</a:t>
            </a:r>
            <a:r>
              <a:rPr lang="en-US" dirty="0" smtClean="0">
                <a:solidFill>
                  <a:schemeClr val="tx1"/>
                </a:solidFill>
                <a:latin typeface="Calibri" panose="020F0502020204030204" pitchFamily="34" charset="0"/>
              </a:rPr>
              <a:t>5</a:t>
            </a:r>
          </a:p>
          <a:p>
            <a:r>
              <a:rPr lang="en-US" dirty="0" smtClean="0">
                <a:solidFill>
                  <a:schemeClr val="tx1"/>
                </a:solidFill>
                <a:latin typeface="Calibri" panose="020F0502020204030204" pitchFamily="34" charset="0"/>
              </a:rPr>
              <a:t>Impact Categories: B1,B2,B3</a:t>
            </a:r>
            <a:endParaRPr lang="en-US" dirty="0">
              <a:solidFill>
                <a:schemeClr val="tx1"/>
              </a:solidFill>
              <a:latin typeface="Calibri" panose="020F0502020204030204" pitchFamily="34" charset="0"/>
            </a:endParaRPr>
          </a:p>
        </p:txBody>
      </p:sp>
      <p:sp>
        <p:nvSpPr>
          <p:cNvPr id="10" name="TextBox 9"/>
          <p:cNvSpPr txBox="1"/>
          <p:nvPr/>
        </p:nvSpPr>
        <p:spPr>
          <a:xfrm>
            <a:off x="10093761" y="1592804"/>
            <a:ext cx="653128" cy="369332"/>
          </a:xfrm>
          <a:prstGeom prst="rect">
            <a:avLst/>
          </a:prstGeom>
          <a:noFill/>
        </p:spPr>
        <p:txBody>
          <a:bodyPr wrap="none" rtlCol="0">
            <a:spAutoFit/>
          </a:bodyPr>
          <a:lstStyle/>
          <a:p>
            <a:r>
              <a:rPr lang="en-US" b="1" dirty="0" smtClean="0"/>
              <a:t>Note</a:t>
            </a:r>
            <a:endParaRPr lang="en-US" b="1"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905738101"/>
      </p:ext>
    </p:extLst>
  </p:cSld>
  <p:clrMapOvr>
    <a:masterClrMapping/>
  </p:clrMapOvr>
  <mc:AlternateContent xmlns:mc="http://schemas.openxmlformats.org/markup-compatibility/2006" xmlns:p14="http://schemas.microsoft.com/office/powerpoint/2010/main">
    <mc:Choice Requires="p14">
      <p:transition spd="slow" p14:dur="2000" advTm="77996"/>
    </mc:Choice>
    <mc:Fallback xmlns="">
      <p:transition spd="slow" advTm="7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Comparability of an EPD</a:t>
            </a:r>
            <a:endParaRPr lang="en-US" dirty="0"/>
          </a:p>
        </p:txBody>
      </p:sp>
      <p:sp>
        <p:nvSpPr>
          <p:cNvPr id="3" name="Content Placeholder 2"/>
          <p:cNvSpPr>
            <a:spLocks noGrp="1"/>
          </p:cNvSpPr>
          <p:nvPr>
            <p:ph idx="1"/>
          </p:nvPr>
        </p:nvSpPr>
        <p:spPr>
          <a:xfrm>
            <a:off x="666973" y="1387737"/>
            <a:ext cx="8230283" cy="4653480"/>
          </a:xfrm>
        </p:spPr>
        <p:txBody>
          <a:bodyPr/>
          <a:lstStyle/>
          <a:p>
            <a:r>
              <a:rPr lang="en-US" u="sng" dirty="0" smtClean="0">
                <a:solidFill>
                  <a:srgbClr val="C00000"/>
                </a:solidFill>
              </a:rPr>
              <a:t>Description of product category</a:t>
            </a:r>
          </a:p>
          <a:p>
            <a:r>
              <a:rPr lang="en-US" u="sng" dirty="0" smtClean="0">
                <a:solidFill>
                  <a:srgbClr val="C00000"/>
                </a:solidFill>
              </a:rPr>
              <a:t>Common goal</a:t>
            </a:r>
          </a:p>
          <a:p>
            <a:r>
              <a:rPr lang="en-US" dirty="0" smtClean="0"/>
              <a:t>Scope elements</a:t>
            </a:r>
          </a:p>
          <a:p>
            <a:pPr lvl="1"/>
            <a:r>
              <a:rPr lang="en-US" u="sng" dirty="0" smtClean="0">
                <a:solidFill>
                  <a:srgbClr val="C00000"/>
                </a:solidFill>
              </a:rPr>
              <a:t>Functional unit</a:t>
            </a:r>
            <a:r>
              <a:rPr lang="en-US" dirty="0" smtClean="0"/>
              <a:t>, </a:t>
            </a:r>
            <a:r>
              <a:rPr lang="en-US" dirty="0" smtClean="0">
                <a:solidFill>
                  <a:srgbClr val="0070C0"/>
                </a:solidFill>
              </a:rPr>
              <a:t>system boundary</a:t>
            </a:r>
            <a:r>
              <a:rPr lang="en-US" dirty="0" smtClean="0"/>
              <a:t>, </a:t>
            </a:r>
            <a:r>
              <a:rPr lang="en-US" dirty="0" smtClean="0">
                <a:solidFill>
                  <a:srgbClr val="0070C0"/>
                </a:solidFill>
              </a:rPr>
              <a:t>data description</a:t>
            </a:r>
            <a:r>
              <a:rPr lang="en-US" dirty="0" smtClean="0"/>
              <a:t>, </a:t>
            </a:r>
            <a:r>
              <a:rPr lang="en-US" u="sng" dirty="0" smtClean="0">
                <a:solidFill>
                  <a:srgbClr val="C00000"/>
                </a:solidFill>
              </a:rPr>
              <a:t>cut-off criteria</a:t>
            </a:r>
            <a:r>
              <a:rPr lang="en-US" dirty="0" smtClean="0"/>
              <a:t>, </a:t>
            </a:r>
            <a:r>
              <a:rPr lang="en-US" dirty="0" smtClean="0">
                <a:solidFill>
                  <a:srgbClr val="0070C0"/>
                </a:solidFill>
              </a:rPr>
              <a:t>data quality</a:t>
            </a:r>
          </a:p>
          <a:p>
            <a:r>
              <a:rPr lang="en-US" dirty="0" smtClean="0"/>
              <a:t>Inventory analysis</a:t>
            </a:r>
          </a:p>
          <a:p>
            <a:pPr lvl="1"/>
            <a:r>
              <a:rPr lang="en-US" dirty="0" smtClean="0">
                <a:solidFill>
                  <a:srgbClr val="0070C0"/>
                </a:solidFill>
              </a:rPr>
              <a:t>Data collection methods</a:t>
            </a:r>
            <a:r>
              <a:rPr lang="en-US" dirty="0" smtClean="0"/>
              <a:t>, </a:t>
            </a:r>
            <a:r>
              <a:rPr lang="en-US" u="sng" dirty="0" smtClean="0">
                <a:solidFill>
                  <a:srgbClr val="C00000"/>
                </a:solidFill>
              </a:rPr>
              <a:t>calculation procedures</a:t>
            </a:r>
            <a:r>
              <a:rPr lang="en-US" u="sng" dirty="0" smtClean="0"/>
              <a:t>, </a:t>
            </a:r>
            <a:r>
              <a:rPr lang="en-US" dirty="0" smtClean="0">
                <a:solidFill>
                  <a:srgbClr val="0070C0"/>
                </a:solidFill>
              </a:rPr>
              <a:t>allocation procedures</a:t>
            </a:r>
          </a:p>
          <a:p>
            <a:r>
              <a:rPr lang="en-US" dirty="0" smtClean="0"/>
              <a:t>Results</a:t>
            </a:r>
          </a:p>
          <a:p>
            <a:pPr lvl="1"/>
            <a:r>
              <a:rPr lang="en-US" u="sng" dirty="0" smtClean="0">
                <a:solidFill>
                  <a:srgbClr val="C00000"/>
                </a:solidFill>
              </a:rPr>
              <a:t>Impact categories</a:t>
            </a:r>
            <a:r>
              <a:rPr lang="en-US" dirty="0" smtClean="0"/>
              <a:t>, </a:t>
            </a:r>
            <a:r>
              <a:rPr lang="en-US" dirty="0" smtClean="0">
                <a:solidFill>
                  <a:srgbClr val="0070C0"/>
                </a:solidFill>
              </a:rPr>
              <a:t>additional environmental information</a:t>
            </a:r>
          </a:p>
          <a:p>
            <a:r>
              <a:rPr lang="en-US" dirty="0" smtClean="0"/>
              <a:t>Other</a:t>
            </a:r>
          </a:p>
          <a:p>
            <a:pPr lvl="1"/>
            <a:r>
              <a:rPr lang="en-US" dirty="0">
                <a:solidFill>
                  <a:srgbClr val="0070C0"/>
                </a:solidFill>
              </a:rPr>
              <a:t>F</a:t>
            </a:r>
            <a:r>
              <a:rPr lang="en-US" dirty="0" smtClean="0">
                <a:solidFill>
                  <a:srgbClr val="0070C0"/>
                </a:solidFill>
              </a:rPr>
              <a:t>ormat of the declaration</a:t>
            </a:r>
            <a:r>
              <a:rPr lang="en-US" dirty="0" smtClean="0"/>
              <a:t>, </a:t>
            </a:r>
            <a:r>
              <a:rPr lang="en-US" dirty="0" smtClean="0">
                <a:solidFill>
                  <a:srgbClr val="0070C0"/>
                </a:solidFill>
              </a:rPr>
              <a:t>information on other life cycle stages (for PCRs not covering full life cycle)</a:t>
            </a:r>
            <a:r>
              <a:rPr lang="en-US" dirty="0" smtClean="0"/>
              <a:t>, </a:t>
            </a:r>
            <a:r>
              <a:rPr lang="en-US" dirty="0" smtClean="0">
                <a:solidFill>
                  <a:srgbClr val="0070C0"/>
                </a:solidFill>
              </a:rPr>
              <a:t>period of validity</a:t>
            </a:r>
            <a:r>
              <a:rPr lang="en-US" dirty="0" smtClean="0"/>
              <a:t> </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sp>
        <p:nvSpPr>
          <p:cNvPr id="7" name="Rectangle 6"/>
          <p:cNvSpPr/>
          <p:nvPr/>
        </p:nvSpPr>
        <p:spPr>
          <a:xfrm>
            <a:off x="9489670" y="3286906"/>
            <a:ext cx="2133600" cy="21771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EPDs are considered comparable only when </a:t>
            </a:r>
            <a:r>
              <a:rPr lang="en-US" dirty="0" smtClean="0">
                <a:solidFill>
                  <a:srgbClr val="C00000"/>
                </a:solidFill>
              </a:rPr>
              <a:t>the red underlined elements are “identical”</a:t>
            </a:r>
            <a:r>
              <a:rPr lang="en-US" dirty="0" smtClean="0"/>
              <a:t> </a:t>
            </a:r>
            <a:r>
              <a:rPr lang="en-US" dirty="0" smtClean="0">
                <a:solidFill>
                  <a:schemeClr val="tx1"/>
                </a:solidFill>
              </a:rPr>
              <a:t>and the other </a:t>
            </a:r>
            <a:r>
              <a:rPr lang="en-US" dirty="0" smtClean="0">
                <a:solidFill>
                  <a:srgbClr val="0070C0"/>
                </a:solidFill>
              </a:rPr>
              <a:t>blue elements are “equivalent”</a:t>
            </a:r>
            <a:endParaRPr lang="en-US" dirty="0">
              <a:solidFill>
                <a:srgbClr val="0070C0"/>
              </a:solidFill>
            </a:endParaRPr>
          </a:p>
        </p:txBody>
      </p:sp>
      <p:sp>
        <p:nvSpPr>
          <p:cNvPr id="8" name="TextBox 7"/>
          <p:cNvSpPr txBox="1"/>
          <p:nvPr/>
        </p:nvSpPr>
        <p:spPr>
          <a:xfrm>
            <a:off x="10229906" y="2832780"/>
            <a:ext cx="653128" cy="369332"/>
          </a:xfrm>
          <a:prstGeom prst="rect">
            <a:avLst/>
          </a:prstGeom>
          <a:noFill/>
        </p:spPr>
        <p:txBody>
          <a:bodyPr wrap="none" rtlCol="0">
            <a:spAutoFit/>
          </a:bodyPr>
          <a:lstStyle/>
          <a:p>
            <a:r>
              <a:rPr lang="en-US" b="1" dirty="0" smtClean="0"/>
              <a:t>Note</a:t>
            </a:r>
            <a:endParaRPr lang="en-US" b="1"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581852728"/>
      </p:ext>
    </p:extLst>
  </p:cSld>
  <p:clrMapOvr>
    <a:masterClrMapping/>
  </p:clrMapOvr>
  <mc:AlternateContent xmlns:mc="http://schemas.openxmlformats.org/markup-compatibility/2006" xmlns:p14="http://schemas.microsoft.com/office/powerpoint/2010/main">
    <mc:Choice Requires="p14">
      <p:transition spd="slow" p14:dur="2000" advTm="68323"/>
    </mc:Choice>
    <mc:Fallback xmlns="">
      <p:transition spd="slow" advTm="6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point of PCRs?</a:t>
            </a:r>
            <a:endParaRPr lang="en-US" dirty="0"/>
          </a:p>
        </p:txBody>
      </p:sp>
      <p:sp>
        <p:nvSpPr>
          <p:cNvPr id="3" name="Content Placeholder 2"/>
          <p:cNvSpPr>
            <a:spLocks noGrp="1"/>
          </p:cNvSpPr>
          <p:nvPr>
            <p:ph idx="1"/>
          </p:nvPr>
        </p:nvSpPr>
        <p:spPr>
          <a:xfrm>
            <a:off x="666974" y="1387737"/>
            <a:ext cx="10058400" cy="1545046"/>
          </a:xfrm>
        </p:spPr>
        <p:txBody>
          <a:bodyPr>
            <a:normAutofit/>
          </a:bodyPr>
          <a:lstStyle/>
          <a:p>
            <a:r>
              <a:rPr lang="en-US" sz="2400" dirty="0" smtClean="0"/>
              <a:t>LCA in general leaves a lot of modelling choices up to analyst (based on goal and scope of individual studies)</a:t>
            </a:r>
          </a:p>
          <a:p>
            <a:pPr lvl="1"/>
            <a:r>
              <a:rPr lang="en-US" sz="2200" dirty="0" smtClean="0"/>
              <a:t>PCRs ensure that most important modelling choices will be consistent among studies</a:t>
            </a:r>
          </a:p>
          <a:p>
            <a:pPr lvl="1"/>
            <a:r>
              <a:rPr lang="en-US" sz="2200" dirty="0" smtClean="0"/>
              <a:t>Allows for relatively fair comparison of products</a:t>
            </a:r>
          </a:p>
          <a:p>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14</a:t>
            </a:fld>
            <a:endParaRPr lang="en-US" dirty="0"/>
          </a:p>
        </p:txBody>
      </p:sp>
      <p:sp>
        <p:nvSpPr>
          <p:cNvPr id="9" name="Rounded Rectangle 8"/>
          <p:cNvSpPr/>
          <p:nvPr/>
        </p:nvSpPr>
        <p:spPr>
          <a:xfrm>
            <a:off x="1097280" y="4038600"/>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Functional unit determination</a:t>
            </a:r>
            <a:endParaRPr lang="en-US" sz="2400" b="1" dirty="0"/>
          </a:p>
        </p:txBody>
      </p:sp>
      <p:sp>
        <p:nvSpPr>
          <p:cNvPr id="10" name="Rounded Rectangle 9"/>
          <p:cNvSpPr/>
          <p:nvPr/>
        </p:nvSpPr>
        <p:spPr>
          <a:xfrm>
            <a:off x="1097280" y="4972967"/>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Allocation rules</a:t>
            </a:r>
            <a:endParaRPr lang="en-US" sz="2400" b="1" dirty="0"/>
          </a:p>
        </p:txBody>
      </p:sp>
      <p:sp>
        <p:nvSpPr>
          <p:cNvPr id="11" name="Rounded Rectangle 10"/>
          <p:cNvSpPr/>
          <p:nvPr/>
        </p:nvSpPr>
        <p:spPr>
          <a:xfrm>
            <a:off x="4522152" y="4054043"/>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Recommended data sources</a:t>
            </a:r>
            <a:endParaRPr lang="en-US" sz="2400" b="1" dirty="0"/>
          </a:p>
        </p:txBody>
      </p:sp>
      <p:sp>
        <p:nvSpPr>
          <p:cNvPr id="12" name="TextBox 11"/>
          <p:cNvSpPr txBox="1"/>
          <p:nvPr/>
        </p:nvSpPr>
        <p:spPr>
          <a:xfrm flipH="1">
            <a:off x="1581150" y="3429000"/>
            <a:ext cx="9144224" cy="492443"/>
          </a:xfrm>
          <a:prstGeom prst="rect">
            <a:avLst/>
          </a:prstGeom>
          <a:noFill/>
        </p:spPr>
        <p:txBody>
          <a:bodyPr wrap="square" rtlCol="0">
            <a:spAutoFit/>
          </a:bodyPr>
          <a:lstStyle/>
          <a:p>
            <a:r>
              <a:rPr lang="en-US" sz="2600" u="sng" dirty="0" smtClean="0"/>
              <a:t>Some key parameters covered in PCRs which often differ in LCA</a:t>
            </a:r>
            <a:endParaRPr lang="en-US" sz="2600" u="sng" dirty="0"/>
          </a:p>
        </p:txBody>
      </p:sp>
      <p:sp>
        <p:nvSpPr>
          <p:cNvPr id="13" name="Rounded Rectangle 12"/>
          <p:cNvSpPr/>
          <p:nvPr/>
        </p:nvSpPr>
        <p:spPr>
          <a:xfrm>
            <a:off x="4522152" y="4972967"/>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Impact assessment methods</a:t>
            </a:r>
            <a:endParaRPr lang="en-US" sz="2400" b="1" dirty="0"/>
          </a:p>
        </p:txBody>
      </p:sp>
      <p:sp>
        <p:nvSpPr>
          <p:cNvPr id="14" name="Rounded Rectangle 13"/>
          <p:cNvSpPr/>
          <p:nvPr/>
        </p:nvSpPr>
        <p:spPr>
          <a:xfrm>
            <a:off x="7947024" y="4051782"/>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Temporal and geographic boundaries</a:t>
            </a:r>
            <a:endParaRPr lang="en-US" sz="2400" b="1" dirty="0"/>
          </a:p>
        </p:txBody>
      </p:sp>
      <p:sp>
        <p:nvSpPr>
          <p:cNvPr id="15" name="Rounded Rectangle 14"/>
          <p:cNvSpPr/>
          <p:nvPr/>
        </p:nvSpPr>
        <p:spPr>
          <a:xfrm>
            <a:off x="7947024" y="4970706"/>
            <a:ext cx="3150870"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Cut-off criteria</a:t>
            </a:r>
            <a:endParaRPr lang="en-US" sz="2400"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6"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7"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3681776782"/>
      </p:ext>
    </p:extLst>
  </p:cSld>
  <p:clrMapOvr>
    <a:masterClrMapping/>
  </p:clrMapOvr>
  <mc:AlternateContent xmlns:mc="http://schemas.openxmlformats.org/markup-compatibility/2006" xmlns:p14="http://schemas.microsoft.com/office/powerpoint/2010/main">
    <mc:Choice Requires="p14">
      <p:transition spd="slow" p14:dur="2000" advTm="63157"/>
    </mc:Choice>
    <mc:Fallback xmlns="">
      <p:transition spd="slow" advTm="6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Inconsistencies between PCRs</a:t>
            </a:r>
            <a:endParaRPr lang="en-US" dirty="0"/>
          </a:p>
        </p:txBody>
      </p:sp>
      <p:sp>
        <p:nvSpPr>
          <p:cNvPr id="3" name="Content Placeholder 2"/>
          <p:cNvSpPr>
            <a:spLocks noGrp="1"/>
          </p:cNvSpPr>
          <p:nvPr>
            <p:ph idx="1"/>
          </p:nvPr>
        </p:nvSpPr>
        <p:spPr>
          <a:xfrm>
            <a:off x="666973" y="1387737"/>
            <a:ext cx="10545509" cy="4653480"/>
          </a:xfrm>
        </p:spPr>
        <p:txBody>
          <a:bodyPr/>
          <a:lstStyle/>
          <a:p>
            <a:r>
              <a:rPr lang="en-US" dirty="0" smtClean="0"/>
              <a:t>Not one body responsible for creating PCRs</a:t>
            </a:r>
          </a:p>
          <a:p>
            <a:pPr lvl="1"/>
            <a:r>
              <a:rPr lang="en-US" dirty="0" smtClean="0"/>
              <a:t>Many “program operators” have been established to make PCRs</a:t>
            </a:r>
          </a:p>
          <a:p>
            <a:pPr lvl="1"/>
            <a:r>
              <a:rPr lang="en-US" dirty="0" smtClean="0"/>
              <a:t>These include companies, trade associations, public agencies, independent scientific bodies, etc.</a:t>
            </a:r>
            <a:endParaRPr lang="en-US" dirty="0"/>
          </a:p>
          <a:p>
            <a:r>
              <a:rPr lang="en-US" dirty="0" smtClean="0"/>
              <a:t>Program operators are supposed to “facilitate harmonization when developing PCR[s]”*</a:t>
            </a:r>
          </a:p>
          <a:p>
            <a:pPr lvl="1"/>
            <a:r>
              <a:rPr lang="en-US" dirty="0" smtClean="0"/>
              <a:t>Principle way to do this: adopt PCRs from other program operators that have already been developed</a:t>
            </a:r>
          </a:p>
          <a:p>
            <a:pPr lvl="1"/>
            <a:r>
              <a:rPr lang="en-US" dirty="0" smtClean="0"/>
              <a:t>In practice, there are often reasons to create a new PCR so multiple might exist for one product type</a:t>
            </a:r>
          </a:p>
          <a:p>
            <a:r>
              <a:rPr lang="en-US" dirty="0" smtClean="0"/>
              <a:t>ISO 14025 does allow for developing new PCRs for products that already have a PCR in some cases</a:t>
            </a:r>
          </a:p>
          <a:p>
            <a:pPr lvl="1"/>
            <a:r>
              <a:rPr lang="en-US" dirty="0" smtClean="0"/>
              <a:t>Must be based on content differences (e.g. a different definition of the system boundary)</a:t>
            </a:r>
          </a:p>
          <a:p>
            <a:pPr lvl="1"/>
            <a:r>
              <a:rPr lang="en-US" dirty="0" smtClean="0"/>
              <a:t>Not based on the origin of the PCR (i.e. based on which program operator developed it)</a:t>
            </a:r>
          </a:p>
          <a:p>
            <a:r>
              <a:rPr lang="en-US" dirty="0" smtClean="0"/>
              <a:t>When EPDs are developed with different PCRs they may not be directly comparable</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sp>
        <p:nvSpPr>
          <p:cNvPr id="7" name="TextBox 6"/>
          <p:cNvSpPr txBox="1"/>
          <p:nvPr/>
        </p:nvSpPr>
        <p:spPr>
          <a:xfrm>
            <a:off x="10894505" y="6136322"/>
            <a:ext cx="840295" cy="261610"/>
          </a:xfrm>
          <a:prstGeom prst="rect">
            <a:avLst/>
          </a:prstGeom>
          <a:noFill/>
        </p:spPr>
        <p:txBody>
          <a:bodyPr wrap="none" rtlCol="0">
            <a:spAutoFit/>
          </a:bodyPr>
          <a:lstStyle/>
          <a:p>
            <a:r>
              <a:rPr lang="en-US" sz="1100" dirty="0" smtClean="0"/>
              <a:t>*ISO 14025</a:t>
            </a:r>
            <a:endParaRPr lang="en-US" sz="11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630902206"/>
      </p:ext>
    </p:extLst>
  </p:cSld>
  <p:clrMapOvr>
    <a:masterClrMapping/>
  </p:clrMapOvr>
  <mc:AlternateContent xmlns:mc="http://schemas.openxmlformats.org/markup-compatibility/2006" xmlns:p14="http://schemas.microsoft.com/office/powerpoint/2010/main">
    <mc:Choice Requires="p14">
      <p:transition spd="slow" p14:dur="2000" advTm="73549"/>
    </mc:Choice>
    <mc:Fallback xmlns="">
      <p:transition spd="slow" advTm="7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678195"/>
            <a:ext cx="2685631" cy="5401121"/>
          </a:xfrm>
        </p:spPr>
        <p:txBody>
          <a:bodyPr anchor="t">
            <a:normAutofit/>
          </a:bodyPr>
          <a:lstStyle/>
          <a:p>
            <a:r>
              <a:rPr lang="en-US" dirty="0" smtClean="0"/>
              <a:t>PCRs Compared</a:t>
            </a:r>
            <a:br>
              <a:rPr lang="en-US" dirty="0" smtClean="0"/>
            </a:br>
            <a:r>
              <a:rPr lang="en-US" sz="3200" dirty="0" smtClean="0"/>
              <a:t>(</a:t>
            </a:r>
            <a:r>
              <a:rPr lang="en-US" sz="3400" dirty="0" smtClean="0"/>
              <a:t>Subramanian et al. 2011)</a:t>
            </a:r>
            <a:r>
              <a:rPr lang="en-US" dirty="0"/>
              <a:t/>
            </a:r>
            <a:br>
              <a:rPr lang="en-US" dirty="0"/>
            </a:b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16</a:t>
            </a:fld>
            <a:endParaRPr lang="en-US" dirty="0"/>
          </a:p>
        </p:txBody>
      </p:sp>
      <p:pic>
        <p:nvPicPr>
          <p:cNvPr id="7" name="Picture 6"/>
          <p:cNvPicPr>
            <a:picLocks noChangeAspect="1"/>
          </p:cNvPicPr>
          <p:nvPr/>
        </p:nvPicPr>
        <p:blipFill rotWithShape="1">
          <a:blip r:embed="rId4"/>
          <a:srcRect l="9249" t="3778" r="11608" b="3778"/>
          <a:stretch/>
        </p:blipFill>
        <p:spPr>
          <a:xfrm>
            <a:off x="3112351" y="414035"/>
            <a:ext cx="8622449" cy="5665281"/>
          </a:xfrm>
          <a:prstGeom prst="rect">
            <a:avLst/>
          </a:prstGeom>
        </p:spPr>
      </p:pic>
      <p:sp>
        <p:nvSpPr>
          <p:cNvPr id="8" name="TextBox 7"/>
          <p:cNvSpPr txBox="1"/>
          <p:nvPr/>
        </p:nvSpPr>
        <p:spPr>
          <a:xfrm>
            <a:off x="1731435" y="6117416"/>
            <a:ext cx="10293202" cy="261610"/>
          </a:xfrm>
          <a:prstGeom prst="rect">
            <a:avLst/>
          </a:prstGeom>
          <a:noFill/>
        </p:spPr>
        <p:txBody>
          <a:bodyPr wrap="none" rtlCol="0">
            <a:spAutoFit/>
          </a:bodyPr>
          <a:lstStyle/>
          <a:p>
            <a:r>
              <a:rPr lang="en-US" sz="1100" dirty="0" smtClean="0"/>
              <a:t>Subramanian, V., </a:t>
            </a:r>
            <a:r>
              <a:rPr lang="en-US" sz="1100" dirty="0" err="1" smtClean="0"/>
              <a:t>Ingwersen</a:t>
            </a:r>
            <a:r>
              <a:rPr lang="en-US" sz="1100" dirty="0" smtClean="0"/>
              <a:t>, W., </a:t>
            </a:r>
            <a:r>
              <a:rPr lang="en-US" sz="1100" dirty="0" err="1" smtClean="0"/>
              <a:t>Hensler</a:t>
            </a:r>
            <a:r>
              <a:rPr lang="en-US" sz="1100" dirty="0" smtClean="0"/>
              <a:t>, C., and Collie, H. (2011). “Comparing PCRs from Different Programs: Learned Outcomes Toward Global Alignment” </a:t>
            </a:r>
            <a:r>
              <a:rPr lang="en-US" sz="1100" i="1" dirty="0" smtClean="0"/>
              <a:t>Presented at LCA XI.</a:t>
            </a:r>
            <a:endParaRPr lang="en-US" sz="11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167231209"/>
      </p:ext>
    </p:extLst>
  </p:cSld>
  <p:clrMapOvr>
    <a:masterClrMapping/>
  </p:clrMapOvr>
  <mc:AlternateContent xmlns:mc="http://schemas.openxmlformats.org/markup-compatibility/2006" xmlns:p14="http://schemas.microsoft.com/office/powerpoint/2010/main">
    <mc:Choice Requires="p14">
      <p:transition spd="slow" p14:dur="2000" advTm="51698"/>
    </mc:Choice>
    <mc:Fallback xmlns="">
      <p:transition spd="slow" advTm="5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 Operators (US list)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17</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18580236"/>
              </p:ext>
            </p:extLst>
          </p:nvPr>
        </p:nvGraphicFramePr>
        <p:xfrm>
          <a:off x="688489" y="1219579"/>
          <a:ext cx="10058400" cy="4145280"/>
        </p:xfrm>
        <a:graphic>
          <a:graphicData uri="http://schemas.openxmlformats.org/drawingml/2006/table">
            <a:tbl>
              <a:tblPr firstRow="1" bandRow="1">
                <a:tableStyleId>{5C22544A-7EE6-4342-B048-85BDC9FD1C3A}</a:tableStyleId>
              </a:tblPr>
              <a:tblGrid>
                <a:gridCol w="4107374"/>
                <a:gridCol w="5951026"/>
              </a:tblGrid>
              <a:tr h="370840">
                <a:tc>
                  <a:txBody>
                    <a:bodyPr/>
                    <a:lstStyle/>
                    <a:p>
                      <a:r>
                        <a:rPr lang="en-US" dirty="0" smtClean="0"/>
                        <a:t>Program Operator Name</a:t>
                      </a:r>
                      <a:endParaRPr lang="en-US" dirty="0"/>
                    </a:p>
                  </a:txBody>
                  <a:tcPr/>
                </a:tc>
                <a:tc>
                  <a:txBody>
                    <a:bodyPr/>
                    <a:lstStyle/>
                    <a:p>
                      <a:r>
                        <a:rPr lang="en-US" dirty="0" smtClean="0"/>
                        <a:t>Website</a:t>
                      </a:r>
                      <a:endParaRPr lang="en-US" dirty="0"/>
                    </a:p>
                  </a:txBody>
                  <a:tcPr/>
                </a:tc>
              </a:tr>
              <a:tr h="370840">
                <a:tc>
                  <a:txBody>
                    <a:bodyPr/>
                    <a:lstStyle/>
                    <a:p>
                      <a:r>
                        <a:rPr lang="en-US" dirty="0" smtClean="0"/>
                        <a:t>ICC Evaluation Service</a:t>
                      </a:r>
                      <a:endParaRPr lang="en-US" dirty="0"/>
                    </a:p>
                  </a:txBody>
                  <a:tcPr/>
                </a:tc>
                <a:tc>
                  <a:txBody>
                    <a:bodyPr/>
                    <a:lstStyle/>
                    <a:p>
                      <a:r>
                        <a:rPr lang="en-US" dirty="0" smtClean="0">
                          <a:hlinkClick r:id="rId5"/>
                        </a:rPr>
                        <a:t>http://www.icc-es.org/ep/epd-index.shtml</a:t>
                      </a:r>
                      <a:r>
                        <a:rPr lang="en-US" dirty="0" smtClean="0"/>
                        <a:t> </a:t>
                      </a:r>
                      <a:endParaRPr lang="en-US" dirty="0"/>
                    </a:p>
                  </a:txBody>
                  <a:tcPr/>
                </a:tc>
              </a:tr>
              <a:tr h="370840">
                <a:tc>
                  <a:txBody>
                    <a:bodyPr/>
                    <a:lstStyle/>
                    <a:p>
                      <a:r>
                        <a:rPr lang="en-US" dirty="0" smtClean="0"/>
                        <a:t>UL Environment</a:t>
                      </a:r>
                      <a:endParaRPr lang="en-US" dirty="0"/>
                    </a:p>
                  </a:txBody>
                  <a:tcPr/>
                </a:tc>
                <a:tc>
                  <a:txBody>
                    <a:bodyPr/>
                    <a:lstStyle/>
                    <a:p>
                      <a:r>
                        <a:rPr lang="en-US" dirty="0" smtClean="0">
                          <a:solidFill>
                            <a:schemeClr val="accent2">
                              <a:lumMod val="50000"/>
                            </a:schemeClr>
                          </a:solidFill>
                          <a:hlinkClick r:id="rId6"/>
                        </a:rPr>
                        <a:t>http://industries.ul.com/environment/certificationvalidation-marks/environmental-product-declarations</a:t>
                      </a:r>
                      <a:r>
                        <a:rPr lang="en-US" dirty="0" smtClean="0">
                          <a:solidFill>
                            <a:schemeClr val="accent2">
                              <a:lumMod val="50000"/>
                            </a:schemeClr>
                          </a:solidFill>
                        </a:rPr>
                        <a:t> </a:t>
                      </a:r>
                      <a:endParaRPr lang="en-US" dirty="0">
                        <a:solidFill>
                          <a:schemeClr val="accent2">
                            <a:lumMod val="50000"/>
                          </a:schemeClr>
                        </a:solidFill>
                      </a:endParaRPr>
                    </a:p>
                  </a:txBody>
                  <a:tcPr/>
                </a:tc>
              </a:tr>
              <a:tr h="370840">
                <a:tc>
                  <a:txBody>
                    <a:bodyPr/>
                    <a:lstStyle/>
                    <a:p>
                      <a:r>
                        <a:rPr lang="en-US" dirty="0" smtClean="0"/>
                        <a:t>The Sustainability Consortium</a:t>
                      </a:r>
                      <a:endParaRPr lang="en-US" dirty="0"/>
                    </a:p>
                  </a:txBody>
                  <a:tcPr/>
                </a:tc>
                <a:tc>
                  <a:txBody>
                    <a:bodyPr/>
                    <a:lstStyle/>
                    <a:p>
                      <a:r>
                        <a:rPr lang="en-US" sz="1800" b="0" i="0" u="none" strike="noStrike" kern="1200" dirty="0" smtClean="0">
                          <a:solidFill>
                            <a:schemeClr val="dk1"/>
                          </a:solidFill>
                          <a:effectLst/>
                          <a:latin typeface="+mn-lt"/>
                          <a:ea typeface="+mn-ea"/>
                          <a:cs typeface="+mn-cs"/>
                          <a:hlinkClick r:id="rId7"/>
                        </a:rPr>
                        <a:t>http://www.sustainabilityconsortium.org/smrs/</a:t>
                      </a:r>
                      <a:endParaRPr lang="en-US" dirty="0"/>
                    </a:p>
                  </a:txBody>
                  <a:tcPr/>
                </a:tc>
              </a:tr>
              <a:tr h="370840">
                <a:tc>
                  <a:txBody>
                    <a:bodyPr/>
                    <a:lstStyle/>
                    <a:p>
                      <a:r>
                        <a:rPr lang="en-US" dirty="0" smtClean="0"/>
                        <a:t>National</a:t>
                      </a:r>
                      <a:r>
                        <a:rPr lang="en-US" baseline="0" dirty="0" smtClean="0"/>
                        <a:t> Center for Sustainable Standards</a:t>
                      </a:r>
                      <a:endParaRPr lang="en-US" dirty="0"/>
                    </a:p>
                  </a:txBody>
                  <a:tcPr/>
                </a:tc>
                <a:tc>
                  <a:txBody>
                    <a:bodyPr/>
                    <a:lstStyle/>
                    <a:p>
                      <a:r>
                        <a:rPr lang="en-US" dirty="0" smtClean="0">
                          <a:hlinkClick r:id="rId8"/>
                        </a:rPr>
                        <a:t>www.nsf.org/services/by-type/standards-publications/ncss</a:t>
                      </a:r>
                      <a:r>
                        <a:rPr lang="en-US" dirty="0" smtClean="0"/>
                        <a:t> </a:t>
                      </a:r>
                      <a:endParaRPr lang="en-US" dirty="0"/>
                    </a:p>
                  </a:txBody>
                  <a:tcPr/>
                </a:tc>
              </a:tr>
              <a:tr h="370840">
                <a:tc>
                  <a:txBody>
                    <a:bodyPr/>
                    <a:lstStyle/>
                    <a:p>
                      <a:r>
                        <a:rPr lang="en-US" dirty="0" smtClean="0"/>
                        <a:t>American</a:t>
                      </a:r>
                      <a:r>
                        <a:rPr lang="en-US" baseline="0" dirty="0" smtClean="0"/>
                        <a:t> Society of Testing and Materials (ASTM)</a:t>
                      </a:r>
                      <a:endParaRPr lang="en-US" dirty="0"/>
                    </a:p>
                  </a:txBody>
                  <a:tcPr/>
                </a:tc>
                <a:tc>
                  <a:txBody>
                    <a:bodyPr/>
                    <a:lstStyle/>
                    <a:p>
                      <a:r>
                        <a:rPr lang="en-US" dirty="0" smtClean="0">
                          <a:hlinkClick r:id="rId9"/>
                        </a:rPr>
                        <a:t>www.astm.org/CERTIFICATION/EpdAndPCRs.html</a:t>
                      </a:r>
                      <a:r>
                        <a:rPr lang="en-US" dirty="0" smtClean="0"/>
                        <a:t> </a:t>
                      </a:r>
                      <a:endParaRPr lang="en-US" dirty="0"/>
                    </a:p>
                  </a:txBody>
                  <a:tcPr/>
                </a:tc>
              </a:tr>
              <a:tr h="370840">
                <a:tc>
                  <a:txBody>
                    <a:bodyPr/>
                    <a:lstStyle/>
                    <a:p>
                      <a:r>
                        <a:rPr lang="en-US" dirty="0" smtClean="0"/>
                        <a:t>SCS</a:t>
                      </a:r>
                      <a:r>
                        <a:rPr lang="en-US" baseline="0" dirty="0" smtClean="0"/>
                        <a:t> Global Services</a:t>
                      </a:r>
                      <a:endParaRPr lang="en-US" dirty="0"/>
                    </a:p>
                  </a:txBody>
                  <a:tcPr/>
                </a:tc>
                <a:tc>
                  <a:txBody>
                    <a:bodyPr/>
                    <a:lstStyle/>
                    <a:p>
                      <a:r>
                        <a:rPr lang="en-US" dirty="0" smtClean="0">
                          <a:hlinkClick r:id="rId10"/>
                        </a:rPr>
                        <a:t>http://www.scsglobalservices.com/environmental-product-declaration</a:t>
                      </a:r>
                      <a:r>
                        <a:rPr lang="en-US" dirty="0" smtClean="0"/>
                        <a:t> </a:t>
                      </a:r>
                      <a:endParaRPr lang="en-US" dirty="0"/>
                    </a:p>
                  </a:txBody>
                  <a:tcPr/>
                </a:tc>
              </a:tr>
              <a:tr h="370840">
                <a:tc>
                  <a:txBody>
                    <a:bodyPr/>
                    <a:lstStyle/>
                    <a:p>
                      <a:r>
                        <a:rPr lang="en-US" dirty="0" smtClean="0"/>
                        <a:t>NSF International</a:t>
                      </a:r>
                      <a:endParaRPr lang="en-US" dirty="0"/>
                    </a:p>
                  </a:txBody>
                  <a:tcPr/>
                </a:tc>
                <a:tc>
                  <a:txBody>
                    <a:bodyPr/>
                    <a:lstStyle/>
                    <a:p>
                      <a:r>
                        <a:rPr lang="en-US" dirty="0" smtClean="0">
                          <a:hlinkClick r:id="rId11"/>
                        </a:rPr>
                        <a:t>http://www.nsf.org/</a:t>
                      </a:r>
                      <a:r>
                        <a:rPr lang="en-US" dirty="0" smtClean="0"/>
                        <a:t> </a:t>
                      </a:r>
                      <a:endParaRPr lang="en-US" dirty="0"/>
                    </a:p>
                  </a:txBody>
                  <a:tcPr/>
                </a:tc>
              </a:tr>
              <a:tr h="370840">
                <a:tc>
                  <a:txBody>
                    <a:bodyPr/>
                    <a:lstStyle/>
                    <a:p>
                      <a:r>
                        <a:rPr lang="en-US" dirty="0" err="1" smtClean="0"/>
                        <a:t>Earthsure</a:t>
                      </a:r>
                      <a:endParaRPr lang="en-US" dirty="0"/>
                    </a:p>
                  </a:txBody>
                  <a:tcPr/>
                </a:tc>
                <a:tc>
                  <a:txBody>
                    <a:bodyPr/>
                    <a:lstStyle/>
                    <a:p>
                      <a:r>
                        <a:rPr lang="en-US" dirty="0" smtClean="0">
                          <a:hlinkClick r:id="rId12"/>
                        </a:rPr>
                        <a:t>http://iere.org/index.php/programs/earthsure</a:t>
                      </a:r>
                      <a:r>
                        <a:rPr lang="en-US" dirty="0" smtClean="0"/>
                        <a:t> </a:t>
                      </a:r>
                      <a:endParaRPr lang="en-US" dirty="0"/>
                    </a:p>
                  </a:txBody>
                  <a:tcPr/>
                </a:tc>
              </a:tr>
            </a:tbl>
          </a:graphicData>
        </a:graphic>
      </p:graphicFrame>
      <p:sp>
        <p:nvSpPr>
          <p:cNvPr id="9" name="Rectangle 8"/>
          <p:cNvSpPr/>
          <p:nvPr/>
        </p:nvSpPr>
        <p:spPr>
          <a:xfrm>
            <a:off x="2028835" y="5777984"/>
            <a:ext cx="5853334" cy="369332"/>
          </a:xfrm>
          <a:prstGeom prst="rect">
            <a:avLst/>
          </a:prstGeom>
        </p:spPr>
        <p:txBody>
          <a:bodyPr wrap="none">
            <a:spAutoFit/>
          </a:bodyPr>
          <a:lstStyle/>
          <a:p>
            <a:r>
              <a:rPr lang="en-US" dirty="0" smtClean="0"/>
              <a:t>Longer list available at: </a:t>
            </a:r>
            <a:r>
              <a:rPr lang="en-US" dirty="0" smtClean="0">
                <a:hlinkClick r:id="rId13"/>
              </a:rPr>
              <a:t>www.pcrguidance.org</a:t>
            </a:r>
            <a:r>
              <a:rPr lang="en-US" dirty="0">
                <a:hlinkClick r:id="rId13"/>
              </a:rPr>
              <a:t>/?</a:t>
            </a:r>
            <a:r>
              <a:rPr lang="en-US" dirty="0" smtClean="0">
                <a:hlinkClick r:id="rId13"/>
              </a:rPr>
              <a:t>page_id=172</a:t>
            </a:r>
            <a:r>
              <a:rPr lang="en-US" dirty="0" smtClean="0"/>
              <a:t>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311120052"/>
      </p:ext>
    </p:extLst>
  </p:cSld>
  <p:clrMapOvr>
    <a:masterClrMapping/>
  </p:clrMapOvr>
  <mc:AlternateContent xmlns:mc="http://schemas.openxmlformats.org/markup-compatibility/2006" xmlns:p14="http://schemas.microsoft.com/office/powerpoint/2010/main">
    <mc:Choice Requires="p14">
      <p:transition spd="slow" p14:dur="2000" advTm="27414"/>
    </mc:Choice>
    <mc:Fallback xmlns="">
      <p:transition spd="slow" advTm="2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 Operators (International list)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42707137"/>
              </p:ext>
            </p:extLst>
          </p:nvPr>
        </p:nvGraphicFramePr>
        <p:xfrm>
          <a:off x="688489" y="1219579"/>
          <a:ext cx="10058400" cy="3494661"/>
        </p:xfrm>
        <a:graphic>
          <a:graphicData uri="http://schemas.openxmlformats.org/drawingml/2006/table">
            <a:tbl>
              <a:tblPr firstRow="1" bandRow="1">
                <a:tableStyleId>{5C22544A-7EE6-4342-B048-85BDC9FD1C3A}</a:tableStyleId>
              </a:tblPr>
              <a:tblGrid>
                <a:gridCol w="3352800"/>
                <a:gridCol w="1847850"/>
                <a:gridCol w="4857750"/>
              </a:tblGrid>
              <a:tr h="370840">
                <a:tc>
                  <a:txBody>
                    <a:bodyPr/>
                    <a:lstStyle/>
                    <a:p>
                      <a:r>
                        <a:rPr lang="en-US" dirty="0" smtClean="0"/>
                        <a:t>Program Operator Name</a:t>
                      </a:r>
                      <a:endParaRPr lang="en-US" dirty="0"/>
                    </a:p>
                  </a:txBody>
                  <a:tcPr/>
                </a:tc>
                <a:tc>
                  <a:txBody>
                    <a:bodyPr/>
                    <a:lstStyle/>
                    <a:p>
                      <a:r>
                        <a:rPr lang="en-US" dirty="0" smtClean="0"/>
                        <a:t>Place</a:t>
                      </a:r>
                      <a:endParaRPr lang="en-US" dirty="0"/>
                    </a:p>
                  </a:txBody>
                  <a:tcPr/>
                </a:tc>
                <a:tc>
                  <a:txBody>
                    <a:bodyPr/>
                    <a:lstStyle/>
                    <a:p>
                      <a:r>
                        <a:rPr lang="en-US" dirty="0" smtClean="0"/>
                        <a:t>Website</a:t>
                      </a:r>
                      <a:endParaRPr lang="en-US" dirty="0"/>
                    </a:p>
                  </a:txBody>
                  <a:tcPr/>
                </a:tc>
              </a:tr>
              <a:tr h="370840">
                <a:tc>
                  <a:txBody>
                    <a:bodyPr/>
                    <a:lstStyle/>
                    <a:p>
                      <a:r>
                        <a:rPr lang="en-US" dirty="0" smtClean="0"/>
                        <a:t>International EPD System</a:t>
                      </a:r>
                      <a:endParaRPr lang="en-US" dirty="0"/>
                    </a:p>
                  </a:txBody>
                  <a:tcPr/>
                </a:tc>
                <a:tc>
                  <a:txBody>
                    <a:bodyPr/>
                    <a:lstStyle/>
                    <a:p>
                      <a:r>
                        <a:rPr lang="en-US" dirty="0" smtClean="0"/>
                        <a:t>Sweden</a:t>
                      </a:r>
                      <a:endParaRPr lang="en-US" dirty="0"/>
                    </a:p>
                  </a:txBody>
                  <a:tcPr/>
                </a:tc>
                <a:tc>
                  <a:txBody>
                    <a:bodyPr/>
                    <a:lstStyle/>
                    <a:p>
                      <a:r>
                        <a:rPr lang="en-US" dirty="0" smtClean="0">
                          <a:hlinkClick r:id="rId5"/>
                        </a:rPr>
                        <a:t>www.environdec.com/en/PCR/</a:t>
                      </a:r>
                      <a:r>
                        <a:rPr lang="en-US" dirty="0" smtClean="0"/>
                        <a:t> </a:t>
                      </a:r>
                      <a:endParaRPr lang="en-US" dirty="0"/>
                    </a:p>
                  </a:txBody>
                  <a:tcPr/>
                </a:tc>
              </a:tr>
              <a:tr h="370840">
                <a:tc>
                  <a:txBody>
                    <a:bodyPr/>
                    <a:lstStyle/>
                    <a:p>
                      <a:r>
                        <a:rPr lang="en-US" dirty="0" err="1" smtClean="0"/>
                        <a:t>Institut</a:t>
                      </a:r>
                      <a:r>
                        <a:rPr lang="en-US" dirty="0" smtClean="0"/>
                        <a:t> </a:t>
                      </a:r>
                      <a:r>
                        <a:rPr lang="en-US" dirty="0" err="1" smtClean="0"/>
                        <a:t>Bauen</a:t>
                      </a:r>
                      <a:endParaRPr lang="en-US" dirty="0"/>
                    </a:p>
                  </a:txBody>
                  <a:tcPr/>
                </a:tc>
                <a:tc>
                  <a:txBody>
                    <a:bodyPr/>
                    <a:lstStyle/>
                    <a:p>
                      <a:r>
                        <a:rPr lang="en-US" dirty="0" smtClean="0"/>
                        <a:t>Germany</a:t>
                      </a:r>
                      <a:endParaRPr lang="en-US" dirty="0"/>
                    </a:p>
                  </a:txBody>
                  <a:tcPr/>
                </a:tc>
                <a:tc>
                  <a:txBody>
                    <a:bodyPr/>
                    <a:lstStyle/>
                    <a:p>
                      <a:r>
                        <a:rPr lang="en-US" dirty="0" smtClean="0">
                          <a:solidFill>
                            <a:schemeClr val="accent2">
                              <a:lumMod val="50000"/>
                            </a:schemeClr>
                          </a:solidFill>
                          <a:hlinkClick r:id="rId6"/>
                        </a:rPr>
                        <a:t>bau-umwelt.de/hp6252/</a:t>
                      </a:r>
                      <a:r>
                        <a:rPr lang="en-US" dirty="0" smtClean="0">
                          <a:solidFill>
                            <a:schemeClr val="accent2">
                              <a:lumMod val="50000"/>
                            </a:schemeClr>
                          </a:solidFill>
                        </a:rPr>
                        <a:t>…</a:t>
                      </a:r>
                      <a:endParaRPr lang="en-US" dirty="0">
                        <a:solidFill>
                          <a:schemeClr val="accent2">
                            <a:lumMod val="50000"/>
                          </a:schemeClr>
                        </a:solidFill>
                      </a:endParaRPr>
                    </a:p>
                  </a:txBody>
                  <a:tcPr/>
                </a:tc>
              </a:tr>
              <a:tr h="370840">
                <a:tc>
                  <a:txBody>
                    <a:bodyPr/>
                    <a:lstStyle/>
                    <a:p>
                      <a:r>
                        <a:rPr lang="en-US" dirty="0" smtClean="0"/>
                        <a:t>Japanese</a:t>
                      </a:r>
                      <a:r>
                        <a:rPr lang="en-US" baseline="0" dirty="0" smtClean="0"/>
                        <a:t> Environmental Assoc. for Industry</a:t>
                      </a:r>
                      <a:endParaRPr lang="en-US" dirty="0"/>
                    </a:p>
                  </a:txBody>
                  <a:tcPr/>
                </a:tc>
                <a:tc>
                  <a:txBody>
                    <a:bodyPr/>
                    <a:lstStyle/>
                    <a:p>
                      <a:r>
                        <a:rPr lang="en-US" dirty="0" smtClean="0"/>
                        <a:t>Japan</a:t>
                      </a:r>
                      <a:endParaRPr lang="en-US" dirty="0"/>
                    </a:p>
                  </a:txBody>
                  <a:tcPr/>
                </a:tc>
                <a:tc>
                  <a:txBody>
                    <a:bodyPr/>
                    <a:lstStyle/>
                    <a:p>
                      <a:r>
                        <a:rPr lang="en-US" sz="1800" b="0" i="0" u="none" strike="noStrike" kern="1200" dirty="0" smtClean="0">
                          <a:solidFill>
                            <a:schemeClr val="dk1"/>
                          </a:solidFill>
                          <a:effectLst/>
                          <a:latin typeface="+mn-lt"/>
                          <a:ea typeface="+mn-ea"/>
                          <a:cs typeface="+mn-cs"/>
                          <a:hlinkClick r:id="rId7"/>
                        </a:rPr>
                        <a:t>http://www.ecoleaf-jemai.jp/eng/</a:t>
                      </a:r>
                      <a:endParaRPr lang="en-US" dirty="0"/>
                    </a:p>
                  </a:txBody>
                  <a:tcPr/>
                </a:tc>
              </a:tr>
              <a:tr h="370840">
                <a:tc>
                  <a:txBody>
                    <a:bodyPr/>
                    <a:lstStyle/>
                    <a:p>
                      <a:r>
                        <a:rPr lang="en-US" dirty="0" smtClean="0"/>
                        <a:t>British Standards</a:t>
                      </a:r>
                      <a:r>
                        <a:rPr lang="en-US" baseline="0" dirty="0" smtClean="0"/>
                        <a:t> Institute</a:t>
                      </a:r>
                      <a:endParaRPr lang="en-US" dirty="0"/>
                    </a:p>
                  </a:txBody>
                  <a:tcPr/>
                </a:tc>
                <a:tc>
                  <a:txBody>
                    <a:bodyPr/>
                    <a:lstStyle/>
                    <a:p>
                      <a:r>
                        <a:rPr lang="en-US" dirty="0" smtClean="0"/>
                        <a:t>United Kingdom</a:t>
                      </a:r>
                      <a:endParaRPr lang="en-US" dirty="0"/>
                    </a:p>
                  </a:txBody>
                  <a:tcPr/>
                </a:tc>
                <a:tc>
                  <a:txBody>
                    <a:bodyPr/>
                    <a:lstStyle/>
                    <a:p>
                      <a:r>
                        <a:rPr lang="en-US" sz="1800" b="0" i="0" u="none" strike="noStrike" kern="1200" dirty="0" smtClean="0">
                          <a:solidFill>
                            <a:schemeClr val="dk1"/>
                          </a:solidFill>
                          <a:effectLst/>
                          <a:latin typeface="+mn-lt"/>
                          <a:ea typeface="+mn-ea"/>
                          <a:cs typeface="+mn-cs"/>
                          <a:hlinkClick r:id="rId8"/>
                        </a:rPr>
                        <a:t>www.bsigroup.com/en/Standards-and-</a:t>
                      </a:r>
                      <a:r>
                        <a:rPr lang="en-US" sz="1800" b="0" i="0" u="none" strike="noStrike" kern="1200" dirty="0" smtClean="0">
                          <a:solidFill>
                            <a:schemeClr val="dk1"/>
                          </a:solidFill>
                          <a:effectLst/>
                          <a:latin typeface="+mn-lt"/>
                          <a:ea typeface="+mn-ea"/>
                          <a:cs typeface="+mn-cs"/>
                        </a:rPr>
                        <a:t>...</a:t>
                      </a:r>
                      <a:endParaRPr lang="en-US" dirty="0"/>
                    </a:p>
                  </a:txBody>
                  <a:tcPr/>
                </a:tc>
              </a:tr>
              <a:tr h="370840">
                <a:tc>
                  <a:txBody>
                    <a:bodyPr/>
                    <a:lstStyle/>
                    <a:p>
                      <a:r>
                        <a:rPr lang="en-US" dirty="0" smtClean="0"/>
                        <a:t>Korea Environmental</a:t>
                      </a:r>
                      <a:r>
                        <a:rPr lang="en-US" baseline="0" dirty="0" smtClean="0"/>
                        <a:t> &amp; Technology Institute</a:t>
                      </a:r>
                      <a:endParaRPr lang="en-US" dirty="0"/>
                    </a:p>
                  </a:txBody>
                  <a:tcPr/>
                </a:tc>
                <a:tc>
                  <a:txBody>
                    <a:bodyPr/>
                    <a:lstStyle/>
                    <a:p>
                      <a:r>
                        <a:rPr lang="en-US" dirty="0" smtClean="0"/>
                        <a:t>South</a:t>
                      </a:r>
                      <a:r>
                        <a:rPr lang="en-US" baseline="0" dirty="0" smtClean="0"/>
                        <a:t> Korea</a:t>
                      </a:r>
                      <a:endParaRPr lang="en-US" dirty="0"/>
                    </a:p>
                  </a:txBody>
                  <a:tcPr/>
                </a:tc>
                <a:tc>
                  <a:txBody>
                    <a:bodyPr/>
                    <a:lstStyle/>
                    <a:p>
                      <a:r>
                        <a:rPr lang="en-US" sz="1800" b="0" i="0" u="none" strike="noStrike" kern="1200" dirty="0" smtClean="0">
                          <a:solidFill>
                            <a:schemeClr val="dk1"/>
                          </a:solidFill>
                          <a:effectLst/>
                          <a:latin typeface="+mn-lt"/>
                          <a:ea typeface="+mn-ea"/>
                          <a:cs typeface="+mn-cs"/>
                          <a:hlinkClick r:id="rId9"/>
                        </a:rPr>
                        <a:t>http://www.edp.or.kr/edp/english/process/process_list.asp</a:t>
                      </a:r>
                      <a:endParaRPr lang="en-US" dirty="0"/>
                    </a:p>
                  </a:txBody>
                  <a:tcPr/>
                </a:tc>
              </a:tr>
              <a:tr h="731141">
                <a:tc>
                  <a:txBody>
                    <a:bodyPr/>
                    <a:lstStyle/>
                    <a:p>
                      <a:r>
                        <a:rPr lang="en-US" dirty="0" smtClean="0"/>
                        <a:t>Canadian Standards Association</a:t>
                      </a:r>
                      <a:endParaRPr lang="en-US" dirty="0"/>
                    </a:p>
                  </a:txBody>
                  <a:tcPr/>
                </a:tc>
                <a:tc>
                  <a:txBody>
                    <a:bodyPr/>
                    <a:lstStyle/>
                    <a:p>
                      <a:r>
                        <a:rPr lang="en-US" dirty="0" smtClean="0"/>
                        <a:t>Canada</a:t>
                      </a:r>
                      <a:endParaRPr lang="en-US" dirty="0"/>
                    </a:p>
                  </a:txBody>
                  <a:tcPr/>
                </a:tc>
                <a:tc>
                  <a:txBody>
                    <a:bodyPr/>
                    <a:lstStyle/>
                    <a:p>
                      <a:r>
                        <a:rPr lang="en-US" dirty="0" smtClean="0">
                          <a:hlinkClick r:id="rId10"/>
                        </a:rPr>
                        <a:t>http://www.csaregistries.ca/epd/about_epd_pcrs_e.cfm</a:t>
                      </a:r>
                      <a:r>
                        <a:rPr lang="en-US" dirty="0" smtClean="0"/>
                        <a:t> </a:t>
                      </a:r>
                      <a:endParaRPr lang="en-US" dirty="0"/>
                    </a:p>
                  </a:txBody>
                  <a:tcPr/>
                </a:tc>
              </a:tr>
            </a:tbl>
          </a:graphicData>
        </a:graphic>
      </p:graphicFrame>
      <p:sp>
        <p:nvSpPr>
          <p:cNvPr id="9" name="Rectangle 8"/>
          <p:cNvSpPr/>
          <p:nvPr/>
        </p:nvSpPr>
        <p:spPr>
          <a:xfrm>
            <a:off x="2028835" y="5777984"/>
            <a:ext cx="5853334" cy="369332"/>
          </a:xfrm>
          <a:prstGeom prst="rect">
            <a:avLst/>
          </a:prstGeom>
        </p:spPr>
        <p:txBody>
          <a:bodyPr wrap="none">
            <a:spAutoFit/>
          </a:bodyPr>
          <a:lstStyle/>
          <a:p>
            <a:r>
              <a:rPr lang="en-US" dirty="0" smtClean="0"/>
              <a:t>Longer list available at: </a:t>
            </a:r>
            <a:r>
              <a:rPr lang="en-US" dirty="0" smtClean="0">
                <a:hlinkClick r:id="rId11"/>
              </a:rPr>
              <a:t>www.pcrguidance.org</a:t>
            </a:r>
            <a:r>
              <a:rPr lang="en-US" dirty="0">
                <a:hlinkClick r:id="rId11"/>
              </a:rPr>
              <a:t>/?</a:t>
            </a:r>
            <a:r>
              <a:rPr lang="en-US" dirty="0" smtClean="0">
                <a:hlinkClick r:id="rId11"/>
              </a:rPr>
              <a:t>page_id=172</a:t>
            </a:r>
            <a:r>
              <a:rPr lang="en-US" dirty="0" smtClean="0"/>
              <a:t> </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3145377613"/>
      </p:ext>
    </p:extLst>
  </p:cSld>
  <p:clrMapOvr>
    <a:masterClrMapping/>
  </p:clrMapOvr>
  <mc:AlternateContent xmlns:mc="http://schemas.openxmlformats.org/markup-compatibility/2006" xmlns:p14="http://schemas.microsoft.com/office/powerpoint/2010/main">
    <mc:Choice Requires="p14">
      <p:transition spd="slow" p14:dur="2000" advTm="31661"/>
    </mc:Choice>
    <mc:Fallback xmlns="">
      <p:transition spd="slow" advTm="3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734254" cy="885981"/>
          </a:xfrm>
        </p:spPr>
        <p:txBody>
          <a:bodyPr>
            <a:normAutofit fontScale="90000"/>
          </a:bodyPr>
          <a:lstStyle/>
          <a:p>
            <a:r>
              <a:rPr lang="en-US" dirty="0" smtClean="0"/>
              <a:t>Table of Contents of </a:t>
            </a:r>
            <a:r>
              <a:rPr lang="en-US" dirty="0"/>
              <a:t>E</a:t>
            </a:r>
            <a:r>
              <a:rPr lang="en-US" dirty="0" smtClean="0"/>
              <a:t>xample PCR for Highways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pic>
        <p:nvPicPr>
          <p:cNvPr id="10" name="Picture 9" descr="Screen Clipping"/>
          <p:cNvPicPr>
            <a:picLocks noChangeAspect="1"/>
          </p:cNvPicPr>
          <p:nvPr/>
        </p:nvPicPr>
        <p:blipFill rotWithShape="1">
          <a:blip r:embed="rId5">
            <a:extLst>
              <a:ext uri="{28A0092B-C50C-407E-A947-70E740481C1C}">
                <a14:useLocalDpi xmlns:a14="http://schemas.microsoft.com/office/drawing/2010/main" val="0"/>
              </a:ext>
            </a:extLst>
          </a:blip>
          <a:srcRect r="36114"/>
          <a:stretch/>
        </p:blipFill>
        <p:spPr>
          <a:xfrm>
            <a:off x="1021378" y="1164666"/>
            <a:ext cx="4696311" cy="4738992"/>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415" y="1484902"/>
            <a:ext cx="4874646" cy="4560996"/>
          </a:xfrm>
          <a:prstGeom prst="rect">
            <a:avLst/>
          </a:prstGeom>
        </p:spPr>
      </p:pic>
      <p:sp>
        <p:nvSpPr>
          <p:cNvPr id="3" name="Rectangle 2"/>
          <p:cNvSpPr/>
          <p:nvPr/>
        </p:nvSpPr>
        <p:spPr>
          <a:xfrm>
            <a:off x="7633508" y="6126413"/>
            <a:ext cx="4381500" cy="261610"/>
          </a:xfrm>
          <a:prstGeom prst="rect">
            <a:avLst/>
          </a:prstGeom>
        </p:spPr>
        <p:txBody>
          <a:bodyPr wrap="square">
            <a:spAutoFit/>
          </a:bodyPr>
          <a:lstStyle/>
          <a:p>
            <a:r>
              <a:rPr lang="en-US" sz="1100" dirty="0" smtClean="0">
                <a:hlinkClick r:id="rId7"/>
              </a:rPr>
              <a:t>http</a:t>
            </a:r>
            <a:r>
              <a:rPr lang="en-US" sz="1100" dirty="0">
                <a:hlinkClick r:id="rId7"/>
              </a:rPr>
              <a:t>://www.environdec.com/en/PCR/Detail/pcr2013-20#.</a:t>
            </a:r>
            <a:r>
              <a:rPr lang="en-US" sz="1100" dirty="0" smtClean="0">
                <a:hlinkClick r:id="rId7"/>
              </a:rPr>
              <a:t>VVTVvvlViko</a:t>
            </a:r>
            <a:r>
              <a:rPr lang="en-US" sz="1100" dirty="0" smtClean="0"/>
              <a:t> </a:t>
            </a:r>
            <a:endParaRPr lang="en-US" sz="11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1"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407293063"/>
      </p:ext>
    </p:extLst>
  </p:cSld>
  <p:clrMapOvr>
    <a:masterClrMapping/>
  </p:clrMapOvr>
  <mc:AlternateContent xmlns:mc="http://schemas.openxmlformats.org/markup-compatibility/2006" xmlns:p14="http://schemas.microsoft.com/office/powerpoint/2010/main">
    <mc:Choice Requires="p14">
      <p:transition spd="slow" p14:dur="2000" advTm="46410"/>
    </mc:Choice>
    <mc:Fallback xmlns="">
      <p:transition spd="slow" advTm="4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437024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Highways PCR Summary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20</a:t>
            </a:fld>
            <a:endParaRPr lang="en-US" dirty="0"/>
          </a:p>
        </p:txBody>
      </p:sp>
      <p:graphicFrame>
        <p:nvGraphicFramePr>
          <p:cNvPr id="7" name="Diagram 6"/>
          <p:cNvGraphicFramePr/>
          <p:nvPr>
            <p:extLst>
              <p:ext uri="{D42A27DB-BD31-4B8C-83A1-F6EECF244321}">
                <p14:modId xmlns:p14="http://schemas.microsoft.com/office/powerpoint/2010/main" val="3217622772"/>
              </p:ext>
            </p:extLst>
          </p:nvPr>
        </p:nvGraphicFramePr>
        <p:xfrm>
          <a:off x="593735" y="1308947"/>
          <a:ext cx="5351780" cy="47667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p:cNvGraphicFramePr/>
          <p:nvPr>
            <p:extLst>
              <p:ext uri="{D42A27DB-BD31-4B8C-83A1-F6EECF244321}">
                <p14:modId xmlns:p14="http://schemas.microsoft.com/office/powerpoint/2010/main" val="1891127054"/>
              </p:ext>
            </p:extLst>
          </p:nvPr>
        </p:nvGraphicFramePr>
        <p:xfrm>
          <a:off x="6232535" y="1186239"/>
          <a:ext cx="5351780" cy="473704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539359264"/>
      </p:ext>
    </p:extLst>
  </p:cSld>
  <p:clrMapOvr>
    <a:masterClrMapping/>
  </p:clrMapOvr>
  <mc:AlternateContent xmlns:mc="http://schemas.openxmlformats.org/markup-compatibility/2006" xmlns:p14="http://schemas.microsoft.com/office/powerpoint/2010/main">
    <mc:Choice Requires="p14">
      <p:transition spd="slow" p14:dur="2000" advTm="57837"/>
    </mc:Choice>
    <mc:Fallback xmlns="">
      <p:transition spd="slow" advTm="5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an EPD</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21</a:t>
            </a:fld>
            <a:endParaRPr lang="en-US" dirty="0"/>
          </a:p>
        </p:txBody>
      </p:sp>
      <p:graphicFrame>
        <p:nvGraphicFramePr>
          <p:cNvPr id="7" name="Diagram 6"/>
          <p:cNvGraphicFramePr/>
          <p:nvPr>
            <p:extLst>
              <p:ext uri="{D42A27DB-BD31-4B8C-83A1-F6EECF244321}">
                <p14:modId xmlns:p14="http://schemas.microsoft.com/office/powerpoint/2010/main" val="4195766246"/>
              </p:ext>
            </p:extLst>
          </p:nvPr>
        </p:nvGraphicFramePr>
        <p:xfrm>
          <a:off x="952648" y="1324387"/>
          <a:ext cx="10259835" cy="4653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8"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308936312"/>
      </p:ext>
    </p:extLst>
  </p:cSld>
  <p:clrMapOvr>
    <a:masterClrMapping/>
  </p:clrMapOvr>
  <mc:AlternateContent xmlns:mc="http://schemas.openxmlformats.org/markup-compatibility/2006" xmlns:p14="http://schemas.microsoft.com/office/powerpoint/2010/main">
    <mc:Choice Requires="p14">
      <p:transition spd="slow" p14:dur="2000" advTm="59586"/>
    </mc:Choice>
    <mc:Fallback xmlns="">
      <p:transition spd="slow" advTm="5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Uses and Audience of EPDs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22</a:t>
            </a:fld>
            <a:endParaRPr lang="en-US" dirty="0"/>
          </a:p>
        </p:txBody>
      </p:sp>
      <p:sp>
        <p:nvSpPr>
          <p:cNvPr id="9" name="Content Placeholder 8"/>
          <p:cNvSpPr>
            <a:spLocks noGrp="1"/>
          </p:cNvSpPr>
          <p:nvPr>
            <p:ph idx="1"/>
          </p:nvPr>
        </p:nvSpPr>
        <p:spPr/>
        <p:txBody>
          <a:bodyPr>
            <a:normAutofit/>
          </a:bodyPr>
          <a:lstStyle/>
          <a:p>
            <a:r>
              <a:rPr lang="en-US" sz="2200" dirty="0" smtClean="0"/>
              <a:t>Usually “thought of as communicating to a more ‘sophisticated’ audience of institutional buyers and not the average consumer”*</a:t>
            </a:r>
          </a:p>
          <a:p>
            <a:pPr lvl="1"/>
            <a:r>
              <a:rPr lang="en-US" sz="2000" dirty="0"/>
              <a:t>EPDs are multipage documents</a:t>
            </a:r>
          </a:p>
          <a:p>
            <a:pPr lvl="1"/>
            <a:r>
              <a:rPr lang="en-US" sz="2000" dirty="0"/>
              <a:t>Contain detailed environmental </a:t>
            </a:r>
            <a:r>
              <a:rPr lang="en-US" sz="2000" dirty="0" smtClean="0"/>
              <a:t>information</a:t>
            </a:r>
          </a:p>
          <a:p>
            <a:r>
              <a:rPr lang="en-US" sz="2200" dirty="0" smtClean="0"/>
              <a:t>Therefore, most common use is marketing to businesses or companies</a:t>
            </a:r>
          </a:p>
          <a:p>
            <a:r>
              <a:rPr lang="en-US" sz="2200" dirty="0" smtClean="0"/>
              <a:t>Sometimes the format is simplified and can be targeted directly at average consumers</a:t>
            </a:r>
          </a:p>
          <a:p>
            <a:r>
              <a:rPr lang="en-US" sz="2200" dirty="0"/>
              <a:t>C</a:t>
            </a:r>
            <a:r>
              <a:rPr lang="en-US" sz="2200" dirty="0" smtClean="0"/>
              <a:t>an be used as parts of other systems such as LEED v.4</a:t>
            </a:r>
          </a:p>
          <a:p>
            <a:pPr lvl="1"/>
            <a:r>
              <a:rPr lang="en-US" sz="2000" dirty="0" smtClean="0"/>
              <a:t>Leadership in Energy &amp; Environmental Design (LEED) is a green building rating system</a:t>
            </a:r>
          </a:p>
          <a:p>
            <a:r>
              <a:rPr lang="en-US" sz="2200" dirty="0" smtClean="0"/>
              <a:t>Can be used as data sources for larger LCAs which include those products</a:t>
            </a:r>
            <a:endParaRPr lang="en-US" sz="2200" dirty="0"/>
          </a:p>
        </p:txBody>
      </p:sp>
      <p:sp>
        <p:nvSpPr>
          <p:cNvPr id="12" name="TextBox 11"/>
          <p:cNvSpPr txBox="1"/>
          <p:nvPr/>
        </p:nvSpPr>
        <p:spPr>
          <a:xfrm>
            <a:off x="926404" y="6103738"/>
            <a:ext cx="11088292" cy="538609"/>
          </a:xfrm>
          <a:prstGeom prst="rect">
            <a:avLst/>
          </a:prstGeom>
          <a:noFill/>
        </p:spPr>
        <p:txBody>
          <a:bodyPr wrap="none" rtlCol="0">
            <a:spAutoFit/>
          </a:bodyPr>
          <a:lstStyle/>
          <a:p>
            <a:r>
              <a:rPr lang="en-US" sz="1100" dirty="0" smtClean="0"/>
              <a:t>*Stevenson and </a:t>
            </a:r>
            <a:r>
              <a:rPr lang="en-US" sz="1100" dirty="0" err="1" smtClean="0"/>
              <a:t>Ingwersen</a:t>
            </a:r>
            <a:r>
              <a:rPr lang="en-US" sz="1100" dirty="0" smtClean="0"/>
              <a:t>. (2012). “Environmental Product Claims and Life Cycle Assessment.” </a:t>
            </a:r>
            <a:r>
              <a:rPr lang="en-US" sz="1100" dirty="0"/>
              <a:t>In M.A. Curran (Ed.), </a:t>
            </a:r>
            <a:r>
              <a:rPr lang="en-US" sz="1100" i="1" dirty="0"/>
              <a:t>Life Cycle Assessment </a:t>
            </a:r>
            <a:r>
              <a:rPr lang="en-US" sz="1100" i="1" dirty="0" smtClean="0"/>
              <a:t>Handbook, </a:t>
            </a:r>
            <a:r>
              <a:rPr lang="en-US" sz="1100" dirty="0" smtClean="0"/>
              <a:t>475-490, </a:t>
            </a:r>
            <a:r>
              <a:rPr lang="en-US" sz="1100" dirty="0"/>
              <a:t>Wiley/Scrivener, Hoboken, N.J.</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169837852"/>
      </p:ext>
    </p:extLst>
  </p:cSld>
  <p:clrMapOvr>
    <a:masterClrMapping/>
  </p:clrMapOvr>
  <mc:AlternateContent xmlns:mc="http://schemas.openxmlformats.org/markup-compatibility/2006" xmlns:p14="http://schemas.microsoft.com/office/powerpoint/2010/main">
    <mc:Choice Requires="p14">
      <p:transition spd="slow" p14:dur="2000" advTm="64827"/>
    </mc:Choice>
    <mc:Fallback xmlns="">
      <p:transition spd="slow" advTm="6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Find EPDs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81228918"/>
              </p:ext>
            </p:extLst>
          </p:nvPr>
        </p:nvGraphicFramePr>
        <p:xfrm>
          <a:off x="688489" y="1161827"/>
          <a:ext cx="10801351" cy="3840480"/>
        </p:xfrm>
        <a:graphic>
          <a:graphicData uri="http://schemas.openxmlformats.org/drawingml/2006/table">
            <a:tbl>
              <a:tblPr firstRow="1" bandRow="1">
                <a:tableStyleId>{5C22544A-7EE6-4342-B048-85BDC9FD1C3A}</a:tableStyleId>
              </a:tblPr>
              <a:tblGrid>
                <a:gridCol w="3113054"/>
                <a:gridCol w="3065885"/>
                <a:gridCol w="3269862"/>
                <a:gridCol w="1352550"/>
              </a:tblGrid>
              <a:tr h="370840">
                <a:tc>
                  <a:txBody>
                    <a:bodyPr/>
                    <a:lstStyle/>
                    <a:p>
                      <a:r>
                        <a:rPr lang="en-US" dirty="0" smtClean="0"/>
                        <a:t>Group</a:t>
                      </a:r>
                      <a:endParaRPr lang="en-US" dirty="0"/>
                    </a:p>
                  </a:txBody>
                  <a:tcPr/>
                </a:tc>
                <a:tc>
                  <a:txBody>
                    <a:bodyPr/>
                    <a:lstStyle/>
                    <a:p>
                      <a:r>
                        <a:rPr lang="en-US" dirty="0" smtClean="0"/>
                        <a:t>Website</a:t>
                      </a:r>
                      <a:endParaRPr lang="en-US" dirty="0"/>
                    </a:p>
                  </a:txBody>
                  <a:tcPr/>
                </a:tc>
                <a:tc>
                  <a:txBody>
                    <a:bodyPr/>
                    <a:lstStyle/>
                    <a:p>
                      <a:r>
                        <a:rPr lang="en-US" dirty="0" smtClean="0"/>
                        <a:t>Product types</a:t>
                      </a:r>
                      <a:endParaRPr lang="en-US" dirty="0"/>
                    </a:p>
                  </a:txBody>
                  <a:tcPr/>
                </a:tc>
                <a:tc>
                  <a:txBody>
                    <a:bodyPr/>
                    <a:lstStyle/>
                    <a:p>
                      <a:r>
                        <a:rPr lang="en-US" dirty="0" smtClean="0"/>
                        <a:t>Number of products*</a:t>
                      </a:r>
                      <a:endParaRPr lang="en-US" dirty="0"/>
                    </a:p>
                  </a:txBody>
                  <a:tcPr/>
                </a:tc>
              </a:tr>
              <a:tr h="370840">
                <a:tc>
                  <a:txBody>
                    <a:bodyPr/>
                    <a:lstStyle/>
                    <a:p>
                      <a:r>
                        <a:rPr lang="en-US" dirty="0" smtClean="0"/>
                        <a:t>EPD International</a:t>
                      </a:r>
                      <a:endParaRPr lang="en-US" dirty="0"/>
                    </a:p>
                  </a:txBody>
                  <a:tcPr/>
                </a:tc>
                <a:tc>
                  <a:txBody>
                    <a:bodyPr/>
                    <a:lstStyle/>
                    <a:p>
                      <a:r>
                        <a:rPr lang="en-US" dirty="0" smtClean="0">
                          <a:hlinkClick r:id="rId5"/>
                        </a:rPr>
                        <a:t>www.environdec.com/en/EPD-Search/</a:t>
                      </a:r>
                      <a:r>
                        <a:rPr lang="en-US" dirty="0" smtClean="0"/>
                        <a:t> </a:t>
                      </a:r>
                      <a:endParaRPr lang="en-US" dirty="0"/>
                    </a:p>
                  </a:txBody>
                  <a:tcPr/>
                </a:tc>
                <a:tc>
                  <a:txBody>
                    <a:bodyPr/>
                    <a:lstStyle/>
                    <a:p>
                      <a:r>
                        <a:rPr lang="en-US" dirty="0" smtClean="0"/>
                        <a:t>Various</a:t>
                      </a:r>
                      <a:endParaRPr lang="en-US" dirty="0"/>
                    </a:p>
                  </a:txBody>
                  <a:tcPr/>
                </a:tc>
                <a:tc>
                  <a:txBody>
                    <a:bodyPr/>
                    <a:lstStyle/>
                    <a:p>
                      <a:r>
                        <a:rPr lang="en-US" dirty="0" smtClean="0"/>
                        <a:t>~450</a:t>
                      </a:r>
                      <a:endParaRPr lang="en-US" dirty="0"/>
                    </a:p>
                  </a:txBody>
                  <a:tcPr/>
                </a:tc>
              </a:tr>
              <a:tr h="370840">
                <a:tc>
                  <a:txBody>
                    <a:bodyPr/>
                    <a:lstStyle/>
                    <a:p>
                      <a:r>
                        <a:rPr lang="en-US" dirty="0" smtClean="0"/>
                        <a:t>ASTM</a:t>
                      </a:r>
                      <a:endParaRPr lang="en-US" dirty="0"/>
                    </a:p>
                  </a:txBody>
                  <a:tcPr/>
                </a:tc>
                <a:tc>
                  <a:txBody>
                    <a:bodyPr/>
                    <a:lstStyle/>
                    <a:p>
                      <a:r>
                        <a:rPr lang="en-US" dirty="0" smtClean="0">
                          <a:hlinkClick r:id="rId6"/>
                        </a:rPr>
                        <a:t>www.astm.org/CERTIFICATION/filtrexx40.cgi?-</a:t>
                      </a:r>
                      <a:endParaRPr lang="en-US" dirty="0"/>
                    </a:p>
                  </a:txBody>
                  <a:tcPr/>
                </a:tc>
                <a:tc>
                  <a:txBody>
                    <a:bodyPr/>
                    <a:lstStyle/>
                    <a:p>
                      <a:r>
                        <a:rPr lang="en-US" dirty="0" smtClean="0"/>
                        <a:t>Masonry, flooring,</a:t>
                      </a:r>
                      <a:r>
                        <a:rPr lang="en-US" baseline="0" dirty="0" smtClean="0"/>
                        <a:t> roofing</a:t>
                      </a:r>
                      <a:endParaRPr lang="en-US" dirty="0"/>
                    </a:p>
                  </a:txBody>
                  <a:tcPr/>
                </a:tc>
                <a:tc>
                  <a:txBody>
                    <a:bodyPr/>
                    <a:lstStyle/>
                    <a:p>
                      <a:r>
                        <a:rPr lang="en-US" dirty="0" smtClean="0"/>
                        <a:t>8</a:t>
                      </a:r>
                      <a:endParaRPr lang="en-US" dirty="0"/>
                    </a:p>
                  </a:txBody>
                  <a:tcPr/>
                </a:tc>
              </a:tr>
              <a:tr h="370840">
                <a:tc>
                  <a:txBody>
                    <a:bodyPr/>
                    <a:lstStyle/>
                    <a:p>
                      <a:r>
                        <a:rPr lang="en-US" dirty="0" smtClean="0"/>
                        <a:t>The EPD Registry</a:t>
                      </a:r>
                      <a:endParaRPr lang="en-US" dirty="0"/>
                    </a:p>
                  </a:txBody>
                  <a:tcPr/>
                </a:tc>
                <a:tc>
                  <a:txBody>
                    <a:bodyPr/>
                    <a:lstStyle/>
                    <a:p>
                      <a:r>
                        <a:rPr lang="en-US" dirty="0" smtClean="0">
                          <a:hlinkClick r:id="rId7"/>
                        </a:rPr>
                        <a:t>www.theepdregistry.com/search-epds-actual</a:t>
                      </a:r>
                      <a:endParaRPr lang="en-US" dirty="0"/>
                    </a:p>
                  </a:txBody>
                  <a:tcPr/>
                </a:tc>
                <a:tc>
                  <a:txBody>
                    <a:bodyPr/>
                    <a:lstStyle/>
                    <a:p>
                      <a:r>
                        <a:rPr lang="en-US" dirty="0" smtClean="0"/>
                        <a:t>Construction products</a:t>
                      </a:r>
                      <a:endParaRPr lang="en-US" dirty="0"/>
                    </a:p>
                  </a:txBody>
                  <a:tcPr/>
                </a:tc>
                <a:tc>
                  <a:txBody>
                    <a:bodyPr/>
                    <a:lstStyle/>
                    <a:p>
                      <a:r>
                        <a:rPr lang="en-US" dirty="0" smtClean="0"/>
                        <a:t>35</a:t>
                      </a:r>
                      <a:endParaRPr lang="en-US" dirty="0"/>
                    </a:p>
                  </a:txBody>
                  <a:tcPr/>
                </a:tc>
              </a:tr>
              <a:tr h="370840">
                <a:tc>
                  <a:txBody>
                    <a:bodyPr/>
                    <a:lstStyle/>
                    <a:p>
                      <a:r>
                        <a:rPr lang="en-US" dirty="0" smtClean="0"/>
                        <a:t>The</a:t>
                      </a:r>
                      <a:r>
                        <a:rPr lang="en-US" baseline="0" dirty="0" smtClean="0"/>
                        <a:t> Aluminum Association</a:t>
                      </a:r>
                      <a:endParaRPr lang="en-US" dirty="0"/>
                    </a:p>
                  </a:txBody>
                  <a:tcPr/>
                </a:tc>
                <a:tc>
                  <a:txBody>
                    <a:bodyPr/>
                    <a:lstStyle/>
                    <a:p>
                      <a:r>
                        <a:rPr lang="en-US" dirty="0" smtClean="0">
                          <a:hlinkClick r:id="rId8"/>
                        </a:rPr>
                        <a:t>www.aluminum.org/sustainability/environmental-</a:t>
                      </a:r>
                      <a:endParaRPr lang="en-US" dirty="0"/>
                    </a:p>
                  </a:txBody>
                  <a:tcPr/>
                </a:tc>
                <a:tc>
                  <a:txBody>
                    <a:bodyPr/>
                    <a:lstStyle/>
                    <a:p>
                      <a:r>
                        <a:rPr lang="en-US" dirty="0" smtClean="0"/>
                        <a:t>Aluminum:</a:t>
                      </a:r>
                      <a:r>
                        <a:rPr lang="en-US" baseline="0" dirty="0" smtClean="0"/>
                        <a:t> hot rolled, cold rolled, extruded, ingots</a:t>
                      </a:r>
                      <a:endParaRPr lang="en-US" dirty="0"/>
                    </a:p>
                  </a:txBody>
                  <a:tcPr/>
                </a:tc>
                <a:tc>
                  <a:txBody>
                    <a:bodyPr/>
                    <a:lstStyle/>
                    <a:p>
                      <a:r>
                        <a:rPr lang="en-US" dirty="0" smtClean="0"/>
                        <a:t>5</a:t>
                      </a:r>
                      <a:endParaRPr lang="en-US" dirty="0"/>
                    </a:p>
                  </a:txBody>
                  <a:tcPr/>
                </a:tc>
              </a:tr>
              <a:tr h="370840">
                <a:tc>
                  <a:txBody>
                    <a:bodyPr/>
                    <a:lstStyle/>
                    <a:p>
                      <a:r>
                        <a:rPr lang="en-US" dirty="0" err="1" smtClean="0"/>
                        <a:t>EcoLeaf</a:t>
                      </a:r>
                      <a:r>
                        <a:rPr lang="en-US" dirty="0" smtClean="0"/>
                        <a:t> (Japan</a:t>
                      </a:r>
                      <a:r>
                        <a:rPr lang="en-US" baseline="0" dirty="0" smtClean="0"/>
                        <a:t> </a:t>
                      </a:r>
                      <a:r>
                        <a:rPr lang="en-US" baseline="0" dirty="0" err="1" smtClean="0"/>
                        <a:t>Envir</a:t>
                      </a:r>
                      <a:r>
                        <a:rPr lang="en-US" baseline="0" dirty="0" smtClean="0"/>
                        <a:t>. </a:t>
                      </a:r>
                      <a:r>
                        <a:rPr lang="en-US" baseline="0" dirty="0" err="1" smtClean="0"/>
                        <a:t>Manag</a:t>
                      </a:r>
                      <a:r>
                        <a:rPr lang="en-US" baseline="0" dirty="0" smtClean="0"/>
                        <a:t>. Assoc. for Industry)</a:t>
                      </a:r>
                      <a:endParaRPr lang="en-US" dirty="0"/>
                    </a:p>
                  </a:txBody>
                  <a:tcPr/>
                </a:tc>
                <a:tc>
                  <a:txBody>
                    <a:bodyPr/>
                    <a:lstStyle/>
                    <a:p>
                      <a:r>
                        <a:rPr lang="en-US" dirty="0" smtClean="0">
                          <a:hlinkClick r:id="rId9"/>
                        </a:rPr>
                        <a:t>http://www.ecoleaf-jemai.jp/eng/label.html</a:t>
                      </a:r>
                      <a:r>
                        <a:rPr lang="en-US" dirty="0" smtClean="0"/>
                        <a:t> </a:t>
                      </a:r>
                      <a:endParaRPr lang="en-US" dirty="0"/>
                    </a:p>
                  </a:txBody>
                  <a:tcPr/>
                </a:tc>
                <a:tc>
                  <a:txBody>
                    <a:bodyPr/>
                    <a:lstStyle/>
                    <a:p>
                      <a:r>
                        <a:rPr lang="en-US" dirty="0" smtClean="0"/>
                        <a:t>Printers, fax</a:t>
                      </a:r>
                      <a:r>
                        <a:rPr lang="en-US" baseline="0" dirty="0" smtClean="0"/>
                        <a:t> machines, telephones, etc.</a:t>
                      </a:r>
                      <a:endParaRPr lang="en-US" dirty="0"/>
                    </a:p>
                  </a:txBody>
                  <a:tcPr/>
                </a:tc>
                <a:tc>
                  <a:txBody>
                    <a:bodyPr/>
                    <a:lstStyle/>
                    <a:p>
                      <a:r>
                        <a:rPr lang="en-US" dirty="0" smtClean="0"/>
                        <a:t>Hundreds</a:t>
                      </a:r>
                      <a:endParaRPr lang="en-US" dirty="0"/>
                    </a:p>
                  </a:txBody>
                  <a:tcPr/>
                </a:tc>
              </a:tr>
            </a:tbl>
          </a:graphicData>
        </a:graphic>
      </p:graphicFrame>
      <p:sp>
        <p:nvSpPr>
          <p:cNvPr id="6" name="Slide Number Placeholder 5"/>
          <p:cNvSpPr>
            <a:spLocks noGrp="1"/>
          </p:cNvSpPr>
          <p:nvPr>
            <p:ph type="sldNum" sz="quarter" idx="12"/>
          </p:nvPr>
        </p:nvSpPr>
        <p:spPr/>
        <p:txBody>
          <a:bodyPr/>
          <a:lstStyle/>
          <a:p>
            <a:fld id="{0A514951-337F-4C55-96DD-3945EF272A02}" type="slidenum">
              <a:rPr lang="en-US" smtClean="0"/>
              <a:pPr/>
              <a:t>23</a:t>
            </a:fld>
            <a:endParaRPr lang="en-US" dirty="0"/>
          </a:p>
        </p:txBody>
      </p:sp>
      <p:sp>
        <p:nvSpPr>
          <p:cNvPr id="8" name="TextBox 7"/>
          <p:cNvSpPr txBox="1"/>
          <p:nvPr/>
        </p:nvSpPr>
        <p:spPr>
          <a:xfrm>
            <a:off x="688489" y="5657850"/>
            <a:ext cx="1575496" cy="338554"/>
          </a:xfrm>
          <a:prstGeom prst="rect">
            <a:avLst/>
          </a:prstGeom>
          <a:noFill/>
        </p:spPr>
        <p:txBody>
          <a:bodyPr wrap="none" rtlCol="0">
            <a:spAutoFit/>
          </a:bodyPr>
          <a:lstStyle/>
          <a:p>
            <a:r>
              <a:rPr lang="en-US" sz="1600" dirty="0" smtClean="0"/>
              <a:t>*As of May 2015</a:t>
            </a:r>
            <a:endParaRPr lang="en-US" sz="16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3117664079"/>
      </p:ext>
    </p:extLst>
  </p:cSld>
  <p:clrMapOvr>
    <a:masterClrMapping/>
  </p:clrMapOvr>
  <mc:AlternateContent xmlns:mc="http://schemas.openxmlformats.org/markup-compatibility/2006" xmlns:p14="http://schemas.microsoft.com/office/powerpoint/2010/main">
    <mc:Choice Requires="p14">
      <p:transition spd="slow" p14:dur="2000" advTm="28057"/>
    </mc:Choice>
    <mc:Fallback xmlns="">
      <p:transition spd="slow" advTm="2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of EPDs</a:t>
            </a:r>
            <a:endParaRPr lang="en-US" dirty="0"/>
          </a:p>
        </p:txBody>
      </p:sp>
      <p:sp>
        <p:nvSpPr>
          <p:cNvPr id="3" name="Content Placeholder 2"/>
          <p:cNvSpPr>
            <a:spLocks noGrp="1"/>
          </p:cNvSpPr>
          <p:nvPr>
            <p:ph idx="1"/>
          </p:nvPr>
        </p:nvSpPr>
        <p:spPr/>
        <p:txBody>
          <a:bodyPr/>
          <a:lstStyle/>
          <a:p>
            <a:pPr>
              <a:spcBef>
                <a:spcPct val="0"/>
              </a:spcBef>
            </a:pPr>
            <a:r>
              <a:rPr lang="en-US" dirty="0" smtClean="0">
                <a:ea typeface="ＭＳ Ｐゴシック" panose="020B0600070205080204" pitchFamily="34" charset="-128"/>
              </a:rPr>
              <a:t>Thousands in existence on a wide variety of products</a:t>
            </a:r>
          </a:p>
          <a:p>
            <a:pPr>
              <a:spcBef>
                <a:spcPct val="0"/>
              </a:spcBef>
            </a:pPr>
            <a:endParaRPr lang="en-US" dirty="0" smtClean="0">
              <a:ea typeface="ＭＳ Ｐゴシック" panose="020B0600070205080204" pitchFamily="34" charset="-128"/>
            </a:endParaRPr>
          </a:p>
          <a:p>
            <a:pPr>
              <a:spcBef>
                <a:spcPct val="0"/>
              </a:spcBef>
            </a:pPr>
            <a:r>
              <a:rPr lang="en-US" dirty="0" smtClean="0">
                <a:ea typeface="ＭＳ Ｐゴシック" panose="020B0600070205080204" pitchFamily="34" charset="-128"/>
              </a:rPr>
              <a:t>Would </a:t>
            </a:r>
            <a:r>
              <a:rPr lang="en-US" dirty="0">
                <a:ea typeface="ＭＳ Ｐゴシック" panose="020B0600070205080204" pitchFamily="34" charset="-128"/>
              </a:rPr>
              <a:t>like transparent and rigorous supply chain specific </a:t>
            </a:r>
            <a:r>
              <a:rPr lang="en-US" dirty="0" smtClean="0">
                <a:ea typeface="ＭＳ Ｐゴシック" panose="020B0600070205080204" pitchFamily="34" charset="-128"/>
              </a:rPr>
              <a:t>EPDs</a:t>
            </a:r>
            <a:endParaRPr lang="en-US" dirty="0">
              <a:ea typeface="ＭＳ Ｐゴシック" panose="020B0600070205080204" pitchFamily="34" charset="-128"/>
            </a:endParaRPr>
          </a:p>
          <a:p>
            <a:pPr>
              <a:spcBef>
                <a:spcPct val="0"/>
              </a:spcBef>
            </a:pPr>
            <a:endParaRPr lang="en-US" dirty="0" smtClean="0">
              <a:ea typeface="ＭＳ Ｐゴシック" panose="020B0600070205080204" pitchFamily="34" charset="-128"/>
            </a:endParaRPr>
          </a:p>
          <a:p>
            <a:pPr>
              <a:spcBef>
                <a:spcPct val="0"/>
              </a:spcBef>
            </a:pPr>
            <a:r>
              <a:rPr lang="en-US" dirty="0" smtClean="0">
                <a:ea typeface="ＭＳ Ｐゴシック" panose="020B0600070205080204" pitchFamily="34" charset="-128"/>
              </a:rPr>
              <a:t>However</a:t>
            </a:r>
            <a:r>
              <a:rPr lang="en-US" dirty="0">
                <a:ea typeface="ＭＳ Ｐゴシック" panose="020B0600070205080204" pitchFamily="34" charset="-128"/>
              </a:rPr>
              <a:t>, implementing standards to enable equitable, practical and meaningful EPDs is </a:t>
            </a:r>
            <a:r>
              <a:rPr lang="en-US" dirty="0" smtClean="0">
                <a:ea typeface="ＭＳ Ｐゴシック" panose="020B0600070205080204" pitchFamily="34" charset="-128"/>
              </a:rPr>
              <a:t>challenging</a:t>
            </a:r>
          </a:p>
          <a:p>
            <a:pPr lvl="1">
              <a:spcBef>
                <a:spcPct val="0"/>
              </a:spcBef>
            </a:pPr>
            <a:r>
              <a:rPr lang="en-US" dirty="0" smtClean="0">
                <a:ea typeface="ＭＳ Ｐゴシック" panose="020B0600070205080204" pitchFamily="34" charset="-128"/>
              </a:rPr>
              <a:t>Such as issues with agreement of PCRs</a:t>
            </a:r>
            <a:endParaRPr lang="en-US" dirty="0">
              <a:ea typeface="ＭＳ Ｐゴシック" panose="020B0600070205080204" pitchFamily="34" charset="-128"/>
            </a:endParaRPr>
          </a:p>
          <a:p>
            <a:pPr>
              <a:spcBef>
                <a:spcPct val="0"/>
              </a:spcBef>
            </a:pPr>
            <a:endParaRPr lang="en-US" dirty="0" smtClean="0">
              <a:ea typeface="ＭＳ Ｐゴシック" panose="020B0600070205080204" pitchFamily="34" charset="-128"/>
            </a:endParaRPr>
          </a:p>
          <a:p>
            <a:pPr>
              <a:spcBef>
                <a:spcPct val="0"/>
              </a:spcBef>
            </a:pPr>
            <a:r>
              <a:rPr lang="en-US" dirty="0" smtClean="0">
                <a:ea typeface="ＭＳ Ｐゴシック" panose="020B0600070205080204" pitchFamily="34" charset="-128"/>
              </a:rPr>
              <a:t>Concept </a:t>
            </a:r>
            <a:r>
              <a:rPr lang="en-US" dirty="0">
                <a:ea typeface="ＭＳ Ｐゴシック" panose="020B0600070205080204" pitchFamily="34" charset="-128"/>
              </a:rPr>
              <a:t>is simple……..implementation is not.</a:t>
            </a:r>
          </a:p>
          <a:p>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24</a:t>
            </a:fld>
            <a:endParaRPr lang="en-US" dirty="0"/>
          </a:p>
        </p:txBody>
      </p:sp>
      <p:sp>
        <p:nvSpPr>
          <p:cNvPr id="8" name="CaixaDeTexto 3"/>
          <p:cNvSpPr txBox="1">
            <a:spLocks noChangeArrowheads="1"/>
          </p:cNvSpPr>
          <p:nvPr/>
        </p:nvSpPr>
        <p:spPr bwMode="auto">
          <a:xfrm>
            <a:off x="2082800" y="-218589"/>
            <a:ext cx="8305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ts val="600"/>
              </a:spcBef>
            </a:pPr>
            <a:endParaRPr lang="en-GB" sz="1400" baseline="-25000">
              <a:solidFill>
                <a:srgbClr val="FFFFFF"/>
              </a:solidFill>
              <a:latin typeface="Century Gothic" panose="020B0502020202020204" pitchFamily="34" charset="0"/>
              <a:ea typeface="ＭＳ Ｐゴシック" panose="020B0600070205080204" pitchFamily="34" charset="-128"/>
            </a:endParaRPr>
          </a:p>
          <a:p>
            <a:pPr algn="ctr" eaLnBrk="1" hangingPunct="1">
              <a:spcBef>
                <a:spcPts val="600"/>
              </a:spcBef>
            </a:pPr>
            <a:endParaRPr lang="en-GB" sz="1200" baseline="-25000">
              <a:solidFill>
                <a:srgbClr val="FFFFFF"/>
              </a:solidFill>
              <a:latin typeface="Arial" panose="020B0604020202020204" pitchFamily="34" charset="0"/>
              <a:ea typeface="ＭＳ Ｐゴシック" panose="020B0600070205080204" pitchFamily="34" charset="-128"/>
            </a:endParaRPr>
          </a:p>
          <a:p>
            <a:pPr algn="ctr" eaLnBrk="1" hangingPunct="1"/>
            <a:endParaRPr lang="en-GB" sz="1200" b="1" baseline="-25000">
              <a:solidFill>
                <a:srgbClr val="FFFFFF"/>
              </a:solidFill>
              <a:latin typeface="Arial" panose="020B0604020202020204" pitchFamily="34" charset="0"/>
              <a:ea typeface="ＭＳ Ｐゴシック" panose="020B0600070205080204" pitchFamily="34" charset="-128"/>
            </a:endParaRPr>
          </a:p>
        </p:txBody>
      </p:sp>
      <p:sp>
        <p:nvSpPr>
          <p:cNvPr id="9" name="TextBox 31"/>
          <p:cNvSpPr txBox="1">
            <a:spLocks noChangeArrowheads="1"/>
          </p:cNvSpPr>
          <p:nvPr/>
        </p:nvSpPr>
        <p:spPr bwMode="auto">
          <a:xfrm>
            <a:off x="5740400" y="371961"/>
            <a:ext cx="3365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sz="1600" baseline="-25000">
              <a:solidFill>
                <a:srgbClr val="FFFFFF"/>
              </a:solidFill>
              <a:latin typeface="Arial" panose="020B0604020202020204" pitchFamily="34" charset="0"/>
              <a:ea typeface="ＭＳ Ｐゴシック" panose="020B0600070205080204" pitchFamily="34" charset="-128"/>
            </a:endParaRPr>
          </a:p>
        </p:txBody>
      </p:sp>
      <p:sp>
        <p:nvSpPr>
          <p:cNvPr id="10" name="Rectangle 16"/>
          <p:cNvSpPr>
            <a:spLocks noChangeArrowheads="1"/>
          </p:cNvSpPr>
          <p:nvPr/>
        </p:nvSpPr>
        <p:spPr bwMode="auto">
          <a:xfrm>
            <a:off x="2159000" y="1193577"/>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sz="2400" b="1" dirty="0">
              <a:solidFill>
                <a:srgbClr val="BD2D0E"/>
              </a:solidFill>
              <a:latin typeface="Arial Narrow" panose="020B0606020202030204" pitchFamily="34" charset="0"/>
              <a:ea typeface="ＭＳ Ｐゴシック" panose="020B0600070205080204" pitchFamily="34" charset="-128"/>
            </a:endParaRPr>
          </a:p>
          <a:p>
            <a:pPr eaLnBrk="1" hangingPunct="1"/>
            <a:endParaRPr lang="en-US" sz="2400" b="1" dirty="0">
              <a:solidFill>
                <a:srgbClr val="BD2D0E"/>
              </a:solidFill>
              <a:latin typeface="Arial Narrow" panose="020B0606020202030204" pitchFamily="34" charset="0"/>
              <a:ea typeface="ＭＳ Ｐゴシック" panose="020B0600070205080204" pitchFamily="34" charset="-128"/>
            </a:endParaRPr>
          </a:p>
          <a:p>
            <a:pPr eaLnBrk="1" hangingPunct="1"/>
            <a:endParaRPr lang="en-US" sz="2400" b="1" dirty="0">
              <a:solidFill>
                <a:srgbClr val="BD2D0E"/>
              </a:solidFill>
              <a:latin typeface="Arial Narrow" panose="020B0606020202030204" pitchFamily="34" charset="0"/>
              <a:ea typeface="ＭＳ Ｐゴシック" panose="020B0600070205080204" pitchFamily="34" charset="-128"/>
            </a:endParaRPr>
          </a:p>
          <a:p>
            <a:pPr eaLnBrk="1" hangingPunct="1"/>
            <a:endParaRPr lang="en-US" sz="2400" b="1" dirty="0">
              <a:solidFill>
                <a:srgbClr val="BD2D0E"/>
              </a:solidFill>
              <a:latin typeface="Arial Narrow" panose="020B0606020202030204" pitchFamily="34" charset="0"/>
              <a:ea typeface="ＭＳ Ｐゴシック" panose="020B0600070205080204" pitchFamily="34" charset="-128"/>
            </a:endParaRPr>
          </a:p>
        </p:txBody>
      </p:sp>
      <p:pic>
        <p:nvPicPr>
          <p:cNvPr id="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8935" y="3060522"/>
            <a:ext cx="4802547" cy="298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906900708"/>
      </p:ext>
    </p:extLst>
  </p:cSld>
  <p:clrMapOvr>
    <a:masterClrMapping/>
  </p:clrMapOvr>
  <mc:AlternateContent xmlns:mc="http://schemas.openxmlformats.org/markup-compatibility/2006" xmlns:p14="http://schemas.microsoft.com/office/powerpoint/2010/main">
    <mc:Choice Requires="p14">
      <p:transition spd="slow" p14:dur="2000" advTm="33489"/>
    </mc:Choice>
    <mc:Fallback xmlns="">
      <p:transition spd="slow" advTm="3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5152"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a:t>
            </a:r>
            <a:r>
              <a:rPr lang="el-GR" dirty="0" smtClean="0">
                <a:latin typeface="Calibri" panose="020F0502020204030204" pitchFamily="34" charset="0"/>
              </a:rPr>
              <a:t>α</a:t>
            </a:r>
            <a:r>
              <a:rPr lang="en-US" dirty="0" smtClean="0">
                <a:latin typeface="Calibri" panose="020F0502020204030204" pitchFamily="34" charset="0"/>
              </a:rPr>
              <a:t>6</a:t>
            </a:r>
            <a:r>
              <a:rPr lang="en-US" dirty="0" smtClean="0"/>
              <a:t>!</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82796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57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For a product that interests you search for an applicable PCR that could be used to develop an EPD. If one is found, include the reference to it. If not, state that no PCR exists for that product type.</a:t>
            </a:r>
          </a:p>
          <a:p>
            <a:pPr marL="457200" indent="-457200">
              <a:buFont typeface="+mj-lt"/>
              <a:buAutoNum type="arabicPeriod"/>
            </a:pPr>
            <a:r>
              <a:rPr lang="en-US" dirty="0" smtClean="0"/>
              <a:t>Find an EPD on a product that interests you and provide a one paragraph summary of the report including at least the product, the program operator, the functional unit used, and general information about the results.</a:t>
            </a:r>
          </a:p>
          <a:p>
            <a:pPr marL="457200" indent="-457200">
              <a:buFont typeface="+mj-lt"/>
              <a:buAutoNum type="arabicPeriod"/>
            </a:pPr>
            <a:r>
              <a:rPr lang="en-US" dirty="0" smtClean="0"/>
              <a:t>Find two EPDs developed from the same PCR. Look back to the slide titled comparability of an EPD and identify which of the needed comparability factors meet the criteria of identical or equivalent.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26</a:t>
            </a:fld>
            <a:endParaRPr lang="en-US" dirty="0"/>
          </a:p>
        </p:txBody>
      </p:sp>
      <p:sp>
        <p:nvSpPr>
          <p:cNvPr id="7"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8"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679800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59257"/>
            <a:ext cx="10789920" cy="2387600"/>
          </a:xfrm>
        </p:spPr>
        <p:txBody>
          <a:bodyPr>
            <a:normAutofit/>
          </a:bodyPr>
          <a:lstStyle/>
          <a:p>
            <a:r>
              <a:rPr lang="en-US" dirty="0" smtClean="0"/>
              <a:t>Environmental Product Declarations (EPDs)</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α</a:t>
            </a:r>
            <a:r>
              <a:rPr lang="en-US" sz="3200" cap="none" dirty="0">
                <a:latin typeface="Calibri" panose="020F0502020204030204" pitchFamily="34" charset="0"/>
              </a:rPr>
              <a:t>6</a:t>
            </a:r>
            <a:endParaRPr lang="en-US" sz="3200" dirty="0"/>
          </a:p>
        </p:txBody>
      </p:sp>
      <p:sp>
        <p:nvSpPr>
          <p:cNvPr id="5" name="Footer Placeholder 4"/>
          <p:cNvSpPr>
            <a:spLocks noGrp="1"/>
          </p:cNvSpPr>
          <p:nvPr>
            <p:ph type="ftr" sz="quarter" idx="11"/>
          </p:nvPr>
        </p:nvSpPr>
        <p:spPr/>
        <p:txBody>
          <a:bodyPr/>
          <a:lstStyle/>
          <a:p>
            <a:r>
              <a:rPr lang="en-US" dirty="0" smtClean="0"/>
              <a:t>LCA Module </a:t>
            </a:r>
            <a:r>
              <a:rPr lang="en-US" cap="none" dirty="0">
                <a:latin typeface="Calibri" panose="020F0502020204030204" pitchFamily="34" charset="0"/>
              </a:rPr>
              <a:t>α6</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8"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7039"/>
    </mc:Choice>
    <mc:Fallback xmlns="">
      <p:transition spd="slow" advTm="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365760"/>
            <a:ext cx="10058400" cy="1415001"/>
          </a:xfrm>
        </p:spPr>
        <p:txBody>
          <a:bodyPr>
            <a:normAutofit/>
          </a:bodyPr>
          <a:lstStyle/>
          <a:p>
            <a:r>
              <a:rPr lang="en-US" dirty="0" smtClean="0"/>
              <a:t>What is an Environmental Product Declaration (EPD)?</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4</a:t>
            </a:fld>
            <a:endParaRPr lang="en-US" dirty="0"/>
          </a:p>
        </p:txBody>
      </p:sp>
      <p:sp>
        <p:nvSpPr>
          <p:cNvPr id="7" name="Rectangle 6"/>
          <p:cNvSpPr/>
          <p:nvPr/>
        </p:nvSpPr>
        <p:spPr>
          <a:xfrm>
            <a:off x="7628624" y="6119696"/>
            <a:ext cx="4224233" cy="261610"/>
          </a:xfrm>
          <a:prstGeom prst="rect">
            <a:avLst/>
          </a:prstGeom>
        </p:spPr>
        <p:txBody>
          <a:bodyPr wrap="none">
            <a:spAutoFit/>
          </a:bodyPr>
          <a:lstStyle/>
          <a:p>
            <a:r>
              <a:rPr lang="en-US" sz="1100" dirty="0" smtClean="0"/>
              <a:t>*”What is an EPD”, environdec.com/en/What-is-an-EPD/#.VU69tflViko</a:t>
            </a:r>
            <a:endParaRPr lang="en-US" sz="1100" dirty="0"/>
          </a:p>
        </p:txBody>
      </p:sp>
      <p:sp>
        <p:nvSpPr>
          <p:cNvPr id="10" name="Content Placeholder 2"/>
          <p:cNvSpPr txBox="1">
            <a:spLocks/>
          </p:cNvSpPr>
          <p:nvPr/>
        </p:nvSpPr>
        <p:spPr>
          <a:xfrm>
            <a:off x="688489" y="5588000"/>
            <a:ext cx="10752866" cy="45321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smtClean="0"/>
              <a:t>Note that other standards besides ISO 14025 exist for EPDs </a:t>
            </a:r>
            <a:endParaRPr lang="en-US" sz="2800" dirty="0"/>
          </a:p>
        </p:txBody>
      </p:sp>
      <p:sp>
        <p:nvSpPr>
          <p:cNvPr id="8" name="Folded Corner 7"/>
          <p:cNvSpPr/>
          <p:nvPr/>
        </p:nvSpPr>
        <p:spPr>
          <a:xfrm flipV="1">
            <a:off x="1542176" y="1859240"/>
            <a:ext cx="9217512" cy="349494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10800000" lon="10799999" rev="10799999"/>
              </a:camera>
              <a:lightRig rig="threePt" dir="t"/>
            </a:scene3d>
          </a:bodyPr>
          <a:lstStyle/>
          <a:p>
            <a:pPr algn="ctr"/>
            <a:r>
              <a:rPr lang="en-US" sz="3200" dirty="0"/>
              <a:t>“A verified document that reports environmental data of products based on life cycle assessment (LCA) and other relevant information and in accordance with the international standard ISO 14025 (Type III Environmental Declarations).”*</a:t>
            </a:r>
          </a:p>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4273272160"/>
      </p:ext>
    </p:extLst>
  </p:cSld>
  <p:clrMapOvr>
    <a:masterClrMapping/>
  </p:clrMapOvr>
  <mc:AlternateContent xmlns:mc="http://schemas.openxmlformats.org/markup-compatibility/2006" xmlns:p14="http://schemas.microsoft.com/office/powerpoint/2010/main">
    <mc:Choice Requires="p14">
      <p:transition spd="slow" p14:dur="2000" advTm="46432"/>
    </mc:Choice>
    <mc:Fallback xmlns="">
      <p:transition spd="slow" advTm="4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EPD is a Report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5</a:t>
            </a:fld>
            <a:endParaRPr lang="en-US" dirty="0"/>
          </a:p>
        </p:txBody>
      </p:sp>
      <p:sp>
        <p:nvSpPr>
          <p:cNvPr id="7" name="CaixaDeTexto 24"/>
          <p:cNvSpPr txBox="1">
            <a:spLocks noChangeArrowheads="1"/>
          </p:cNvSpPr>
          <p:nvPr/>
        </p:nvSpPr>
        <p:spPr bwMode="auto">
          <a:xfrm>
            <a:off x="2267174" y="1879221"/>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pt-PT" sz="2400">
              <a:latin typeface="Century Gothic" panose="020B0502020202020204" pitchFamily="34" charset="0"/>
            </a:endParaRPr>
          </a:p>
          <a:p>
            <a:pPr algn="ctr" eaLnBrk="1" hangingPunct="1">
              <a:buFont typeface="Arial" panose="020B0604020202020204" pitchFamily="34" charset="0"/>
              <a:buChar char="•"/>
            </a:pPr>
            <a:endParaRPr lang="pt-PT" sz="2400">
              <a:latin typeface="Century Gothic" panose="020B0502020202020204" pitchFamily="34" charset="0"/>
            </a:endParaRPr>
          </a:p>
          <a:p>
            <a:pPr algn="ctr" eaLnBrk="1" hangingPunct="1"/>
            <a:endParaRPr lang="en-US"/>
          </a:p>
        </p:txBody>
      </p:sp>
      <p:sp>
        <p:nvSpPr>
          <p:cNvPr id="8" name="TextBox 31"/>
          <p:cNvSpPr txBox="1">
            <a:spLocks noChangeArrowheads="1"/>
          </p:cNvSpPr>
          <p:nvPr/>
        </p:nvSpPr>
        <p:spPr bwMode="auto">
          <a:xfrm>
            <a:off x="5772374" y="736221"/>
            <a:ext cx="3365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p>
        </p:txBody>
      </p:sp>
      <p:sp>
        <p:nvSpPr>
          <p:cNvPr id="10" name="Rectangle 6"/>
          <p:cNvSpPr>
            <a:spLocks noChangeArrowheads="1"/>
          </p:cNvSpPr>
          <p:nvPr/>
        </p:nvSpPr>
        <p:spPr bwMode="auto">
          <a:xfrm>
            <a:off x="1097280" y="3738048"/>
            <a:ext cx="9919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ts val="600"/>
              </a:spcBef>
              <a:buClr>
                <a:srgbClr val="990000"/>
              </a:buClr>
              <a:buSzPct val="75000"/>
            </a:pPr>
            <a:r>
              <a:rPr lang="en-US" sz="4000" b="1" dirty="0">
                <a:solidFill>
                  <a:srgbClr val="000000"/>
                </a:solidFill>
                <a:latin typeface="Arial Narrow" panose="020B0606020202030204" pitchFamily="34" charset="0"/>
                <a:sym typeface="Arial" panose="020B0604020202020204" pitchFamily="34" charset="0"/>
              </a:rPr>
              <a:t>LCA is a </a:t>
            </a:r>
            <a:r>
              <a:rPr lang="en-US" sz="4000" b="1" dirty="0">
                <a:solidFill>
                  <a:srgbClr val="4BACC6"/>
                </a:solidFill>
                <a:latin typeface="Arial Narrow" panose="020B0606020202030204" pitchFamily="34" charset="0"/>
                <a:sym typeface="Arial" panose="020B0604020202020204" pitchFamily="34" charset="0"/>
              </a:rPr>
              <a:t>METHOD</a:t>
            </a:r>
            <a:r>
              <a:rPr lang="en-US" sz="4000" b="1" dirty="0">
                <a:solidFill>
                  <a:srgbClr val="000000"/>
                </a:solidFill>
                <a:latin typeface="Arial Narrow" panose="020B0606020202030204" pitchFamily="34" charset="0"/>
                <a:sym typeface="Arial" panose="020B0604020202020204" pitchFamily="34" charset="0"/>
              </a:rPr>
              <a:t>      EPD is a </a:t>
            </a:r>
            <a:r>
              <a:rPr lang="en-US" sz="4000" b="1" dirty="0">
                <a:solidFill>
                  <a:srgbClr val="4BACC6"/>
                </a:solidFill>
                <a:latin typeface="Arial Narrow" panose="020B0606020202030204" pitchFamily="34" charset="0"/>
                <a:sym typeface="Arial" panose="020B0604020202020204" pitchFamily="34" charset="0"/>
              </a:rPr>
              <a:t>REPORT</a:t>
            </a:r>
          </a:p>
        </p:txBody>
      </p:sp>
      <p:pic>
        <p:nvPicPr>
          <p:cNvPr id="11" name="Picture 2"/>
          <p:cNvPicPr>
            <a:picLocks noChangeAspect="1"/>
          </p:cNvPicPr>
          <p:nvPr/>
        </p:nvPicPr>
        <p:blipFill rotWithShape="1">
          <a:blip r:embed="rId5">
            <a:extLst>
              <a:ext uri="{28A0092B-C50C-407E-A947-70E740481C1C}">
                <a14:useLocalDpi xmlns:a14="http://schemas.microsoft.com/office/drawing/2010/main" val="0"/>
              </a:ext>
            </a:extLst>
          </a:blip>
          <a:srcRect r="26309"/>
          <a:stretch/>
        </p:blipFill>
        <p:spPr bwMode="auto">
          <a:xfrm>
            <a:off x="471465" y="1841121"/>
            <a:ext cx="8215335" cy="187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88489" y="5415725"/>
            <a:ext cx="11036151" cy="615553"/>
          </a:xfrm>
          <a:prstGeom prst="rect">
            <a:avLst/>
          </a:prstGeom>
        </p:spPr>
        <p:txBody>
          <a:bodyPr wrap="square">
            <a:spAutoFit/>
          </a:bodyPr>
          <a:lstStyle/>
          <a:p>
            <a:r>
              <a:rPr lang="en-US" sz="1600" dirty="0" err="1"/>
              <a:t>Simonen</a:t>
            </a:r>
            <a:r>
              <a:rPr lang="en-US" sz="1600" dirty="0"/>
              <a:t>, K. and </a:t>
            </a:r>
            <a:r>
              <a:rPr lang="en-US" sz="1600" dirty="0" err="1"/>
              <a:t>Haselbach</a:t>
            </a:r>
            <a:r>
              <a:rPr lang="en-US" sz="1600" dirty="0"/>
              <a:t>, L., </a:t>
            </a:r>
            <a:r>
              <a:rPr lang="en-US" sz="1600" i="1" dirty="0"/>
              <a:t>Environmental Product Declarations: U.S. Policy and Market Drivers and Implications for the Concrete Industry,</a:t>
            </a:r>
            <a:r>
              <a:rPr lang="en-US" sz="1600" dirty="0"/>
              <a:t> Presentation at the NRMCA Sustainability Conference, May 2012 Seattle, WA</a:t>
            </a:r>
            <a:r>
              <a:rPr lang="en-US" dirty="0"/>
              <a:t>.</a:t>
            </a:r>
          </a:p>
        </p:txBody>
      </p:sp>
      <p:sp>
        <p:nvSpPr>
          <p:cNvPr id="3" name="Rounded Rectangle 2"/>
          <p:cNvSpPr/>
          <p:nvPr/>
        </p:nvSpPr>
        <p:spPr>
          <a:xfrm>
            <a:off x="8744758" y="2250474"/>
            <a:ext cx="2634442" cy="1219200"/>
          </a:xfrm>
          <a:prstGeom prst="roundRect">
            <a:avLst>
              <a:gd name="adj" fmla="val 11979"/>
            </a:avLst>
          </a:prstGeom>
          <a:solidFill>
            <a:srgbClr val="24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Larger LCAs and</a:t>
            </a:r>
          </a:p>
          <a:p>
            <a:pPr algn="ctr"/>
            <a:r>
              <a:rPr lang="en-US" sz="2800" dirty="0" smtClean="0"/>
              <a:t>Communication</a:t>
            </a:r>
            <a:endParaRPr lang="en-US" sz="2800"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751137841"/>
      </p:ext>
    </p:extLst>
  </p:cSld>
  <p:clrMapOvr>
    <a:masterClrMapping/>
  </p:clrMapOvr>
  <mc:AlternateContent xmlns:mc="http://schemas.openxmlformats.org/markup-compatibility/2006" xmlns:p14="http://schemas.microsoft.com/office/powerpoint/2010/main">
    <mc:Choice Requires="p14">
      <p:transition spd="slow" p14:dur="2000" advTm="47361"/>
    </mc:Choice>
    <mc:Fallback xmlns="">
      <p:transition spd="slow" advTm="4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Environmental Information Labeling </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6</a:t>
            </a:fld>
            <a:endParaRPr lang="en-US" dirty="0"/>
          </a:p>
        </p:txBody>
      </p:sp>
      <p:graphicFrame>
        <p:nvGraphicFramePr>
          <p:cNvPr id="7" name="Diagram 6"/>
          <p:cNvGraphicFramePr/>
          <p:nvPr>
            <p:extLst>
              <p:ext uri="{D42A27DB-BD31-4B8C-83A1-F6EECF244321}">
                <p14:modId xmlns:p14="http://schemas.microsoft.com/office/powerpoint/2010/main" val="830439195"/>
              </p:ext>
            </p:extLst>
          </p:nvPr>
        </p:nvGraphicFramePr>
        <p:xfrm>
          <a:off x="-1904145" y="1019587"/>
          <a:ext cx="10295832" cy="49756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p:cNvSpPr txBox="1"/>
          <p:nvPr/>
        </p:nvSpPr>
        <p:spPr>
          <a:xfrm>
            <a:off x="4592320" y="1605280"/>
            <a:ext cx="4935967" cy="830997"/>
          </a:xfrm>
          <a:prstGeom prst="rect">
            <a:avLst/>
          </a:prstGeom>
          <a:noFill/>
        </p:spPr>
        <p:txBody>
          <a:bodyPr wrap="none" rtlCol="0">
            <a:spAutoFit/>
          </a:bodyPr>
          <a:lstStyle/>
          <a:p>
            <a:r>
              <a:rPr lang="en-US" sz="2400" dirty="0" smtClean="0">
                <a:latin typeface="Baskerville Old Face" panose="02020602080505020303" pitchFamily="18" charset="0"/>
              </a:rPr>
              <a:t>Overall </a:t>
            </a:r>
            <a:r>
              <a:rPr lang="en-US" sz="2400" dirty="0" err="1" smtClean="0">
                <a:latin typeface="Baskerville Old Face" panose="02020602080505020303" pitchFamily="18" charset="0"/>
              </a:rPr>
              <a:t>preferability</a:t>
            </a:r>
            <a:r>
              <a:rPr lang="en-US" sz="2400" dirty="0" smtClean="0">
                <a:latin typeface="Baskerville Old Face" panose="02020602080505020303" pitchFamily="18" charset="0"/>
              </a:rPr>
              <a:t> based on life cycle</a:t>
            </a:r>
            <a:endParaRPr lang="en-US" sz="2400" dirty="0">
              <a:latin typeface="Baskerville Old Face" panose="02020602080505020303" pitchFamily="18" charset="0"/>
            </a:endParaRPr>
          </a:p>
          <a:p>
            <a:r>
              <a:rPr lang="en-US" sz="2400" dirty="0" smtClean="0">
                <a:latin typeface="Baskerville Old Face" panose="02020602080505020303" pitchFamily="18" charset="0"/>
              </a:rPr>
              <a:t>Third party claim</a:t>
            </a:r>
          </a:p>
        </p:txBody>
      </p:sp>
      <p:sp>
        <p:nvSpPr>
          <p:cNvPr id="14" name="TextBox 13"/>
          <p:cNvSpPr txBox="1"/>
          <p:nvPr/>
        </p:nvSpPr>
        <p:spPr>
          <a:xfrm>
            <a:off x="5099708" y="3097812"/>
            <a:ext cx="4360489" cy="830997"/>
          </a:xfrm>
          <a:prstGeom prst="rect">
            <a:avLst/>
          </a:prstGeom>
          <a:noFill/>
        </p:spPr>
        <p:txBody>
          <a:bodyPr wrap="none" rtlCol="0">
            <a:spAutoFit/>
          </a:bodyPr>
          <a:lstStyle/>
          <a:p>
            <a:r>
              <a:rPr lang="en-US" sz="2400" dirty="0">
                <a:latin typeface="Baskerville Old Face" panose="02020602080505020303" pitchFamily="18" charset="0"/>
              </a:rPr>
              <a:t>Narrowly </a:t>
            </a:r>
            <a:r>
              <a:rPr lang="en-US" sz="2400" dirty="0" smtClean="0">
                <a:latin typeface="Baskerville Old Face" panose="02020602080505020303" pitchFamily="18" charset="0"/>
              </a:rPr>
              <a:t>focused (single attribute)</a:t>
            </a:r>
            <a:endParaRPr lang="en-US" sz="2400" dirty="0">
              <a:latin typeface="Baskerville Old Face" panose="02020602080505020303" pitchFamily="18" charset="0"/>
            </a:endParaRPr>
          </a:p>
          <a:p>
            <a:r>
              <a:rPr lang="en-US" sz="2400" dirty="0" smtClean="0">
                <a:latin typeface="Baskerville Old Face" panose="02020602080505020303" pitchFamily="18" charset="0"/>
              </a:rPr>
              <a:t>Self-declared claim</a:t>
            </a:r>
          </a:p>
        </p:txBody>
      </p:sp>
      <p:sp>
        <p:nvSpPr>
          <p:cNvPr id="15" name="TextBox 14"/>
          <p:cNvSpPr txBox="1"/>
          <p:nvPr/>
        </p:nvSpPr>
        <p:spPr>
          <a:xfrm>
            <a:off x="4592320" y="4663756"/>
            <a:ext cx="5349541" cy="830997"/>
          </a:xfrm>
          <a:prstGeom prst="rect">
            <a:avLst/>
          </a:prstGeom>
          <a:noFill/>
        </p:spPr>
        <p:txBody>
          <a:bodyPr wrap="none" rtlCol="0">
            <a:spAutoFit/>
          </a:bodyPr>
          <a:lstStyle/>
          <a:p>
            <a:r>
              <a:rPr lang="en-US" sz="2400" dirty="0" smtClean="0">
                <a:latin typeface="Baskerville Old Face" panose="02020602080505020303" pitchFamily="18" charset="0"/>
              </a:rPr>
              <a:t>Based on an ISO 14040 and 14044 (LCA)</a:t>
            </a:r>
          </a:p>
          <a:p>
            <a:r>
              <a:rPr lang="en-US" sz="2400" dirty="0" smtClean="0">
                <a:latin typeface="Baskerville Old Face" panose="02020602080505020303" pitchFamily="18" charset="0"/>
              </a:rPr>
              <a:t>Third party verification</a:t>
            </a:r>
            <a:endParaRPr lang="en-US" sz="2400" dirty="0">
              <a:latin typeface="Baskerville Old Face" panose="02020602080505020303" pitchFamily="18" charset="0"/>
            </a:endParaRPr>
          </a:p>
        </p:txBody>
      </p:sp>
      <p:cxnSp>
        <p:nvCxnSpPr>
          <p:cNvPr id="17" name="Straight Arrow Connector 16"/>
          <p:cNvCxnSpPr/>
          <p:nvPr/>
        </p:nvCxnSpPr>
        <p:spPr>
          <a:xfrm flipV="1">
            <a:off x="2499360" y="5019040"/>
            <a:ext cx="690880" cy="39116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358" y="5019040"/>
            <a:ext cx="2123835" cy="923330"/>
          </a:xfrm>
          <a:prstGeom prst="rect">
            <a:avLst/>
          </a:prstGeom>
          <a:noFill/>
        </p:spPr>
        <p:txBody>
          <a:bodyPr wrap="square" rtlCol="0">
            <a:spAutoFit/>
          </a:bodyPr>
          <a:lstStyle/>
          <a:p>
            <a:r>
              <a:rPr lang="en-US" dirty="0" smtClean="0"/>
              <a:t>Generally called an “EPD” and the focus of this module</a:t>
            </a:r>
            <a:endParaRPr lang="en-US" dirty="0"/>
          </a:p>
        </p:txBody>
      </p:sp>
      <p:sp>
        <p:nvSpPr>
          <p:cNvPr id="20" name="TextBox 19"/>
          <p:cNvSpPr txBox="1"/>
          <p:nvPr/>
        </p:nvSpPr>
        <p:spPr>
          <a:xfrm>
            <a:off x="5010161" y="2311579"/>
            <a:ext cx="2174852" cy="369332"/>
          </a:xfrm>
          <a:prstGeom prst="rect">
            <a:avLst/>
          </a:prstGeom>
          <a:noFill/>
        </p:spPr>
        <p:txBody>
          <a:bodyPr wrap="square" rtlCol="0">
            <a:spAutoFit/>
          </a:bodyPr>
          <a:lstStyle/>
          <a:p>
            <a:r>
              <a:rPr lang="en-US" dirty="0" smtClean="0"/>
              <a:t>Based on ISO 14024</a:t>
            </a:r>
            <a:endParaRPr lang="en-US" dirty="0"/>
          </a:p>
        </p:txBody>
      </p:sp>
      <p:sp>
        <p:nvSpPr>
          <p:cNvPr id="24" name="TextBox 23"/>
          <p:cNvSpPr txBox="1"/>
          <p:nvPr/>
        </p:nvSpPr>
        <p:spPr>
          <a:xfrm>
            <a:off x="5406401" y="3819522"/>
            <a:ext cx="2174852" cy="369332"/>
          </a:xfrm>
          <a:prstGeom prst="rect">
            <a:avLst/>
          </a:prstGeom>
          <a:noFill/>
        </p:spPr>
        <p:txBody>
          <a:bodyPr wrap="square" rtlCol="0">
            <a:spAutoFit/>
          </a:bodyPr>
          <a:lstStyle/>
          <a:p>
            <a:r>
              <a:rPr lang="en-US" dirty="0" smtClean="0"/>
              <a:t>Based on ISO 14021</a:t>
            </a:r>
            <a:endParaRPr lang="en-US" dirty="0"/>
          </a:p>
        </p:txBody>
      </p:sp>
      <p:sp>
        <p:nvSpPr>
          <p:cNvPr id="28" name="TextBox 27"/>
          <p:cNvSpPr txBox="1"/>
          <p:nvPr/>
        </p:nvSpPr>
        <p:spPr>
          <a:xfrm>
            <a:off x="10235292" y="1161827"/>
            <a:ext cx="977191" cy="369332"/>
          </a:xfrm>
          <a:prstGeom prst="rect">
            <a:avLst/>
          </a:prstGeom>
          <a:noFill/>
        </p:spPr>
        <p:txBody>
          <a:bodyPr wrap="none" rtlCol="0">
            <a:spAutoFit/>
          </a:bodyPr>
          <a:lstStyle/>
          <a:p>
            <a:r>
              <a:rPr lang="en-US" u="sng" dirty="0" smtClean="0"/>
              <a:t>Example</a:t>
            </a:r>
            <a:endParaRPr lang="en-US" u="sng" dirty="0"/>
          </a:p>
        </p:txBody>
      </p:sp>
      <p:sp>
        <p:nvSpPr>
          <p:cNvPr id="29" name="TextBox 28"/>
          <p:cNvSpPr txBox="1"/>
          <p:nvPr/>
        </p:nvSpPr>
        <p:spPr>
          <a:xfrm>
            <a:off x="9686944" y="3198943"/>
            <a:ext cx="2022020" cy="923330"/>
          </a:xfrm>
          <a:prstGeom prst="rect">
            <a:avLst/>
          </a:prstGeom>
          <a:noFill/>
        </p:spPr>
        <p:txBody>
          <a:bodyPr wrap="square" rtlCol="0">
            <a:spAutoFit/>
          </a:bodyPr>
          <a:lstStyle/>
          <a:p>
            <a:pPr algn="ctr"/>
            <a:r>
              <a:rPr lang="en-US" b="1" dirty="0" smtClean="0"/>
              <a:t>“Recyclable”</a:t>
            </a:r>
          </a:p>
          <a:p>
            <a:pPr algn="ctr"/>
            <a:r>
              <a:rPr lang="en-US" b="1" dirty="0" smtClean="0"/>
              <a:t>or</a:t>
            </a:r>
          </a:p>
          <a:p>
            <a:pPr algn="ctr"/>
            <a:r>
              <a:rPr lang="en-US" b="1" dirty="0" smtClean="0"/>
              <a:t>“Energy Efficient”</a:t>
            </a:r>
            <a:endParaRPr lang="en-US" b="1" dirty="0"/>
          </a:p>
        </p:txBody>
      </p:sp>
      <p:sp>
        <p:nvSpPr>
          <p:cNvPr id="34" name="TextBox 33"/>
          <p:cNvSpPr txBox="1"/>
          <p:nvPr/>
        </p:nvSpPr>
        <p:spPr>
          <a:xfrm>
            <a:off x="4981829" y="5421805"/>
            <a:ext cx="2174852" cy="369332"/>
          </a:xfrm>
          <a:prstGeom prst="rect">
            <a:avLst/>
          </a:prstGeom>
          <a:noFill/>
        </p:spPr>
        <p:txBody>
          <a:bodyPr wrap="square" rtlCol="0">
            <a:spAutoFit/>
          </a:bodyPr>
          <a:lstStyle/>
          <a:p>
            <a:r>
              <a:rPr lang="en-US" dirty="0" smtClean="0"/>
              <a:t>Based on ISO 14025</a:t>
            </a:r>
            <a:endParaRPr lang="en-US" dirty="0"/>
          </a:p>
        </p:txBody>
      </p:sp>
      <p:sp>
        <p:nvSpPr>
          <p:cNvPr id="30" name="Rectangle 29"/>
          <p:cNvSpPr/>
          <p:nvPr/>
        </p:nvSpPr>
        <p:spPr>
          <a:xfrm>
            <a:off x="6199187" y="6107170"/>
            <a:ext cx="5894692" cy="261610"/>
          </a:xfrm>
          <a:prstGeom prst="rect">
            <a:avLst/>
          </a:prstGeom>
        </p:spPr>
        <p:txBody>
          <a:bodyPr wrap="square">
            <a:spAutoFit/>
          </a:bodyPr>
          <a:lstStyle/>
          <a:p>
            <a:r>
              <a:rPr lang="en-US" sz="1100" dirty="0" smtClean="0"/>
              <a:t>Green Seal: greenseal.org     EPD: environdec.com   </a:t>
            </a:r>
            <a:r>
              <a:rPr lang="en-US" sz="1100" dirty="0"/>
              <a:t>and    </a:t>
            </a:r>
            <a:r>
              <a:rPr lang="en-US" sz="1100" dirty="0" smtClean="0"/>
              <a:t>construction-environment.com</a:t>
            </a:r>
            <a:endParaRPr lang="en-US" sz="1100" dirty="0"/>
          </a:p>
        </p:txBody>
      </p:sp>
      <p:pic>
        <p:nvPicPr>
          <p:cNvPr id="1030" name="Picture 6" descr="http://environdec.com/PageFiles/240/Logotyper/EPD_logotype_basic.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52884" y="4705574"/>
            <a:ext cx="1902310" cy="30217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a:xfrm>
            <a:off x="9795734" y="2933700"/>
            <a:ext cx="17485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795734" y="4464520"/>
            <a:ext cx="174856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4" name="Picture 10" descr="http://construction-environment.com/upload/C114a4d34X1402aca2bb5XY4c25/1375108103945/deklarationen_links.jpg"/>
          <p:cNvPicPr>
            <a:picLocks noChangeAspect="1" noChangeArrowheads="1"/>
          </p:cNvPicPr>
          <p:nvPr/>
        </p:nvPicPr>
        <p:blipFill rotWithShape="1">
          <a:blip r:embed="rId11">
            <a:extLst>
              <a:ext uri="{28A0092B-C50C-407E-A947-70E740481C1C}">
                <a14:useLocalDpi xmlns:a14="http://schemas.microsoft.com/office/drawing/2010/main" val="0"/>
              </a:ext>
            </a:extLst>
          </a:blip>
          <a:srcRect l="28312"/>
          <a:stretch/>
        </p:blipFill>
        <p:spPr bwMode="auto">
          <a:xfrm>
            <a:off x="9723399" y="5102556"/>
            <a:ext cx="1949110" cy="1002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greenseal.org/Portals/0/Images/Buttons/Certified%20Mark%20Icons/GS%20Certified%20Mark.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9839" y="1647350"/>
            <a:ext cx="1200355" cy="112833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
        <p:nvSpPr>
          <p:cNvPr id="25"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26"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2732221095"/>
      </p:ext>
    </p:extLst>
  </p:cSld>
  <p:clrMapOvr>
    <a:masterClrMapping/>
  </p:clrMapOvr>
  <mc:AlternateContent xmlns:mc="http://schemas.openxmlformats.org/markup-compatibility/2006" xmlns:p14="http://schemas.microsoft.com/office/powerpoint/2010/main">
    <mc:Choice Requires="p14">
      <p:transition spd="slow" p14:dur="2000" advTm="117377"/>
    </mc:Choice>
    <mc:Fallback xmlns="">
      <p:transition spd="slow" advTm="117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EPDs</a:t>
            </a:r>
            <a:endParaRPr lang="en-US" dirty="0"/>
          </a:p>
        </p:txBody>
      </p:sp>
      <p:sp>
        <p:nvSpPr>
          <p:cNvPr id="3" name="Content Placeholder 2"/>
          <p:cNvSpPr>
            <a:spLocks noGrp="1"/>
          </p:cNvSpPr>
          <p:nvPr>
            <p:ph idx="1"/>
          </p:nvPr>
        </p:nvSpPr>
        <p:spPr>
          <a:xfrm>
            <a:off x="666974" y="1657349"/>
            <a:ext cx="10934476" cy="4383867"/>
          </a:xfrm>
        </p:spPr>
        <p:txBody>
          <a:bodyPr>
            <a:normAutofit/>
          </a:bodyPr>
          <a:lstStyle/>
          <a:p>
            <a:pPr marL="0" indent="0">
              <a:buNone/>
            </a:pPr>
            <a:r>
              <a:rPr lang="en-US" sz="2400" b="1" dirty="0" smtClean="0"/>
              <a:t>Overall: Drive the production and use of environmentally sustainable products</a:t>
            </a:r>
          </a:p>
          <a:p>
            <a:pPr marL="0" indent="0">
              <a:buNone/>
            </a:pPr>
            <a:endParaRPr lang="en-US" sz="2400" dirty="0" smtClean="0"/>
          </a:p>
          <a:p>
            <a:pPr marL="0" indent="0">
              <a:buNone/>
            </a:pPr>
            <a:r>
              <a:rPr lang="en-US" sz="2400" dirty="0" smtClean="0"/>
              <a:t>Specifically</a:t>
            </a:r>
          </a:p>
          <a:p>
            <a:pPr>
              <a:buFont typeface="Wingdings" panose="05000000000000000000" pitchFamily="2" charset="2"/>
              <a:buChar char="ü"/>
            </a:pPr>
            <a:r>
              <a:rPr lang="en-US" sz="2400" dirty="0" smtClean="0"/>
              <a:t>Provide accurate and verified environmental information that is not misleading</a:t>
            </a:r>
          </a:p>
          <a:p>
            <a:pPr>
              <a:buFont typeface="Wingdings" panose="05000000000000000000" pitchFamily="2" charset="2"/>
              <a:buChar char="ü"/>
            </a:pPr>
            <a:r>
              <a:rPr lang="en-US" sz="2400" dirty="0" smtClean="0"/>
              <a:t>Provide purchasers and users with the ability to make informed product comparisons</a:t>
            </a:r>
          </a:p>
          <a:p>
            <a:pPr>
              <a:buFont typeface="Wingdings" panose="05000000000000000000" pitchFamily="2" charset="2"/>
              <a:buChar char="ü"/>
            </a:pPr>
            <a:r>
              <a:rPr lang="en-US" sz="2400" dirty="0" smtClean="0"/>
              <a:t>Encourage producers to make their products more environmentally friendly</a:t>
            </a:r>
            <a:endParaRPr lang="en-US" sz="2200" dirty="0" smtClean="0"/>
          </a:p>
          <a:p>
            <a:pPr>
              <a:buFont typeface="Wingdings" panose="05000000000000000000" pitchFamily="2" charset="2"/>
              <a:buChar char="ü"/>
            </a:pPr>
            <a:r>
              <a:rPr lang="en-US" sz="2400" dirty="0" smtClean="0"/>
              <a:t>Ease data collection for life cycle environmental assessments of larger systems</a:t>
            </a:r>
          </a:p>
        </p:txBody>
      </p:sp>
      <p:sp>
        <p:nvSpPr>
          <p:cNvPr id="6" name="Slide Number Placeholder 5"/>
          <p:cNvSpPr>
            <a:spLocks noGrp="1"/>
          </p:cNvSpPr>
          <p:nvPr>
            <p:ph type="sldNum" sz="quarter" idx="12"/>
          </p:nvPr>
        </p:nvSpPr>
        <p:spPr/>
        <p:txBody>
          <a:bodyPr/>
          <a:lstStyle/>
          <a:p>
            <a:fld id="{0A514951-337F-4C55-96DD-3945EF272A02}" type="slidenum">
              <a:rPr lang="en-US" smtClean="0"/>
              <a:pPr/>
              <a:t>7</a:t>
            </a:fld>
            <a:endParaRPr lang="en-US" dirty="0"/>
          </a:p>
        </p:txBody>
      </p:sp>
      <p:sp>
        <p:nvSpPr>
          <p:cNvPr id="7" name="Rectangle 6"/>
          <p:cNvSpPr/>
          <p:nvPr/>
        </p:nvSpPr>
        <p:spPr>
          <a:xfrm>
            <a:off x="552755" y="1619249"/>
            <a:ext cx="10079915" cy="49530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3073314991"/>
      </p:ext>
    </p:extLst>
  </p:cSld>
  <p:clrMapOvr>
    <a:masterClrMapping/>
  </p:clrMapOvr>
  <mc:AlternateContent xmlns:mc="http://schemas.openxmlformats.org/markup-compatibility/2006" xmlns:p14="http://schemas.microsoft.com/office/powerpoint/2010/main">
    <mc:Choice Requires="p14">
      <p:transition spd="slow" p14:dur="2000" advTm="80600"/>
    </mc:Choice>
    <mc:Fallback xmlns="">
      <p:transition spd="slow" advTm="8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Content of an EPD</a:t>
            </a:r>
            <a:endParaRPr lang="en-US" dirty="0"/>
          </a:p>
        </p:txBody>
      </p:sp>
      <p:sp>
        <p:nvSpPr>
          <p:cNvPr id="3" name="Content Placeholder 2"/>
          <p:cNvSpPr>
            <a:spLocks noGrp="1"/>
          </p:cNvSpPr>
          <p:nvPr>
            <p:ph idx="1"/>
          </p:nvPr>
        </p:nvSpPr>
        <p:spPr>
          <a:xfrm>
            <a:off x="666974" y="1387736"/>
            <a:ext cx="11104112" cy="4746363"/>
          </a:xfrm>
        </p:spPr>
        <p:txBody>
          <a:bodyPr>
            <a:normAutofit/>
          </a:bodyPr>
          <a:lstStyle/>
          <a:p>
            <a:r>
              <a:rPr lang="en-US" dirty="0" smtClean="0"/>
              <a:t>Details of organization making the declaration (company producing the product)</a:t>
            </a:r>
          </a:p>
          <a:p>
            <a:r>
              <a:rPr lang="en-US" dirty="0"/>
              <a:t>D</a:t>
            </a:r>
            <a:r>
              <a:rPr lang="en-US" dirty="0" smtClean="0"/>
              <a:t>escriptive information on the product (including model number, if applicable)</a:t>
            </a:r>
          </a:p>
          <a:p>
            <a:r>
              <a:rPr lang="en-US" dirty="0" smtClean="0"/>
              <a:t>Reference to the product category rule (PCR) used to develop the EPD</a:t>
            </a:r>
          </a:p>
          <a:p>
            <a:r>
              <a:rPr lang="en-US" dirty="0" smtClean="0"/>
              <a:t>Information about LCA modelling procedures</a:t>
            </a:r>
          </a:p>
          <a:p>
            <a:pPr lvl="1"/>
            <a:r>
              <a:rPr lang="en-US" dirty="0" smtClean="0"/>
              <a:t>System boundary</a:t>
            </a:r>
          </a:p>
          <a:p>
            <a:pPr lvl="1"/>
            <a:r>
              <a:rPr lang="en-US" dirty="0" smtClean="0"/>
              <a:t>Functional unit</a:t>
            </a:r>
          </a:p>
          <a:p>
            <a:pPr lvl="1"/>
            <a:r>
              <a:rPr lang="en-US" dirty="0" smtClean="0"/>
              <a:t>Allocation, etc.</a:t>
            </a:r>
            <a:endParaRPr lang="en-US" dirty="0"/>
          </a:p>
          <a:p>
            <a:r>
              <a:rPr lang="en-US" dirty="0" smtClean="0"/>
              <a:t>Data sources used</a:t>
            </a:r>
          </a:p>
          <a:p>
            <a:r>
              <a:rPr lang="en-US" dirty="0" smtClean="0"/>
              <a:t>LCA </a:t>
            </a:r>
            <a:r>
              <a:rPr lang="en-US" dirty="0"/>
              <a:t>results in pre-specified impact categories (according to </a:t>
            </a:r>
            <a:r>
              <a:rPr lang="en-US" dirty="0" smtClean="0"/>
              <a:t>PCR)</a:t>
            </a:r>
          </a:p>
          <a:p>
            <a:r>
              <a:rPr lang="en-US" dirty="0" smtClean="0"/>
              <a:t>LCI results</a:t>
            </a:r>
          </a:p>
          <a:p>
            <a:pPr lvl="1"/>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8</a:t>
            </a:fld>
            <a:endParaRPr lang="en-US" dirty="0"/>
          </a:p>
        </p:txBody>
      </p:sp>
      <p:cxnSp>
        <p:nvCxnSpPr>
          <p:cNvPr id="10" name="Straight Arrow Connector 9"/>
          <p:cNvCxnSpPr/>
          <p:nvPr/>
        </p:nvCxnSpPr>
        <p:spPr>
          <a:xfrm flipH="1" flipV="1">
            <a:off x="5405120" y="2638696"/>
            <a:ext cx="3698240" cy="859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13600" y="3817257"/>
            <a:ext cx="1889760" cy="792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20569" y="3253991"/>
            <a:ext cx="2393800" cy="923330"/>
          </a:xfrm>
          <a:prstGeom prst="rect">
            <a:avLst/>
          </a:prstGeom>
          <a:noFill/>
        </p:spPr>
        <p:txBody>
          <a:bodyPr wrap="square" rtlCol="0">
            <a:spAutoFit/>
          </a:bodyPr>
          <a:lstStyle/>
          <a:p>
            <a:r>
              <a:rPr lang="en-US" dirty="0" smtClean="0"/>
              <a:t>Rules for developing EPDs made specifically for groups of products </a:t>
            </a:r>
            <a:endParaRPr lang="en-US"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1178316155"/>
      </p:ext>
    </p:extLst>
  </p:cSld>
  <p:clrMapOvr>
    <a:masterClrMapping/>
  </p:clrMapOvr>
  <mc:AlternateContent xmlns:mc="http://schemas.openxmlformats.org/markup-compatibility/2006" xmlns:p14="http://schemas.microsoft.com/office/powerpoint/2010/main">
    <mc:Choice Requires="p14">
      <p:transition spd="slow" p14:dur="2000" advTm="98150"/>
    </mc:Choice>
    <mc:Fallback xmlns="">
      <p:transition spd="slow" advTm="9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Content of an EPD (cont.)</a:t>
            </a:r>
            <a:endParaRPr lang="en-US" dirty="0"/>
          </a:p>
        </p:txBody>
      </p:sp>
      <p:sp>
        <p:nvSpPr>
          <p:cNvPr id="3" name="Content Placeholder 2"/>
          <p:cNvSpPr>
            <a:spLocks noGrp="1"/>
          </p:cNvSpPr>
          <p:nvPr>
            <p:ph idx="1"/>
          </p:nvPr>
        </p:nvSpPr>
        <p:spPr>
          <a:xfrm>
            <a:off x="666975" y="1387736"/>
            <a:ext cx="10079914" cy="3247095"/>
          </a:xfrm>
        </p:spPr>
        <p:txBody>
          <a:bodyPr>
            <a:normAutofit/>
          </a:bodyPr>
          <a:lstStyle/>
          <a:p>
            <a:r>
              <a:rPr lang="en-US" dirty="0" smtClean="0"/>
              <a:t>Information on any life cycle stages not included</a:t>
            </a:r>
          </a:p>
          <a:p>
            <a:r>
              <a:rPr lang="en-US" dirty="0" smtClean="0"/>
              <a:t>Date of publication and length of validity</a:t>
            </a:r>
          </a:p>
          <a:p>
            <a:r>
              <a:rPr lang="en-US" dirty="0" smtClean="0"/>
              <a:t>Accuracy limitations</a:t>
            </a:r>
          </a:p>
          <a:p>
            <a:r>
              <a:rPr lang="en-US" dirty="0"/>
              <a:t>Description, address, and logo of program </a:t>
            </a:r>
            <a:r>
              <a:rPr lang="en-US" dirty="0" smtClean="0"/>
              <a:t>operator (entity which approves and publishes EPDs and creates PCRs)</a:t>
            </a:r>
            <a:endParaRPr lang="en-US" dirty="0"/>
          </a:p>
          <a:p>
            <a:r>
              <a:rPr lang="en-US" dirty="0" smtClean="0"/>
              <a:t>Statement that EPDs may not be comparable if based on different PCRs or from different program operators</a:t>
            </a:r>
            <a:endParaRPr lang="en-US" dirty="0"/>
          </a:p>
          <a:p>
            <a:r>
              <a:rPr lang="en-US" dirty="0" smtClean="0"/>
              <a:t>Reviewer </a:t>
            </a:r>
            <a:r>
              <a:rPr lang="en-US" dirty="0"/>
              <a:t>information</a:t>
            </a:r>
          </a:p>
          <a:p>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9</a:t>
            </a:fld>
            <a:endParaRPr lang="en-US" dirty="0"/>
          </a:p>
        </p:txBody>
      </p:sp>
      <p:pic>
        <p:nvPicPr>
          <p:cNvPr id="11" name="Picture 6" descr="http://environdec.com/PageFiles/240/Logotyper/EPD_logotype_basi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474" y="5218002"/>
            <a:ext cx="1902310" cy="3021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construction-environment.com/upload/C114a4d34X1402aca2bb5XY4c25/1375108103945/deklarationen_links.jpg"/>
          <p:cNvPicPr>
            <a:picLocks noChangeAspect="1" noChangeArrowheads="1"/>
          </p:cNvPicPr>
          <p:nvPr/>
        </p:nvPicPr>
        <p:blipFill rotWithShape="1">
          <a:blip r:embed="rId6">
            <a:extLst>
              <a:ext uri="{28A0092B-C50C-407E-A947-70E740481C1C}">
                <a14:useLocalDpi xmlns:a14="http://schemas.microsoft.com/office/drawing/2010/main" val="0"/>
              </a:ext>
            </a:extLst>
          </a:blip>
          <a:srcRect l="28312"/>
          <a:stretch/>
        </p:blipFill>
        <p:spPr bwMode="auto">
          <a:xfrm>
            <a:off x="3425176" y="4867908"/>
            <a:ext cx="1949110" cy="100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649" y="4688241"/>
            <a:ext cx="1226254" cy="1361692"/>
          </a:xfrm>
          <a:prstGeom prst="rect">
            <a:avLst/>
          </a:prstGeom>
        </p:spPr>
      </p:pic>
      <p:pic>
        <p:nvPicPr>
          <p:cNvPr id="8" name="Picture 7"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2058" y="4797243"/>
            <a:ext cx="1098400" cy="125269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9/2015</a:t>
            </a:r>
            <a:endParaRPr lang="en-US" dirty="0"/>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α6</a:t>
            </a:r>
            <a:endParaRPr lang="en-US" dirty="0"/>
          </a:p>
        </p:txBody>
      </p:sp>
    </p:spTree>
    <p:extLst>
      <p:ext uri="{BB962C8B-B14F-4D97-AF65-F5344CB8AC3E}">
        <p14:creationId xmlns:p14="http://schemas.microsoft.com/office/powerpoint/2010/main" val="3205103717"/>
      </p:ext>
    </p:extLst>
  </p:cSld>
  <p:clrMapOvr>
    <a:masterClrMapping/>
  </p:clrMapOvr>
  <mc:AlternateContent xmlns:mc="http://schemas.openxmlformats.org/markup-compatibility/2006" xmlns:p14="http://schemas.microsoft.com/office/powerpoint/2010/main">
    <mc:Choice Requires="p14">
      <p:transition spd="slow" p14:dur="2000" advTm="79677"/>
    </mc:Choice>
    <mc:Fallback xmlns="">
      <p:transition spd="slow" advTm="7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9730</TotalTime>
  <Words>2138</Words>
  <Application>Microsoft Office PowerPoint</Application>
  <PresentationFormat>Widescreen</PresentationFormat>
  <Paragraphs>385</Paragraphs>
  <Slides>26</Slides>
  <Notes>22</Notes>
  <HiddenSlides>0</HiddenSlides>
  <MMClips>25</MMClips>
  <ScaleCrop>false</ScaleCrop>
  <HeadingPairs>
    <vt:vector size="8" baseType="variant">
      <vt:variant>
        <vt:lpstr>Fonts Used</vt:lpstr>
      </vt:variant>
      <vt:variant>
        <vt:i4>8</vt:i4>
      </vt:variant>
      <vt:variant>
        <vt:lpstr>Theme</vt:lpstr>
      </vt:variant>
      <vt:variant>
        <vt:i4>1</vt:i4>
      </vt:variant>
      <vt:variant>
        <vt:lpstr>Slide Titles</vt:lpstr>
      </vt:variant>
      <vt:variant>
        <vt:i4>26</vt:i4>
      </vt:variant>
      <vt:variant>
        <vt:lpstr>Custom Shows</vt:lpstr>
      </vt:variant>
      <vt:variant>
        <vt:i4>1</vt:i4>
      </vt:variant>
    </vt:vector>
  </HeadingPairs>
  <TitlesOfParts>
    <vt:vector size="36" baseType="lpstr">
      <vt:lpstr>ＭＳ Ｐゴシック</vt:lpstr>
      <vt:lpstr>Arial</vt:lpstr>
      <vt:lpstr>Arial Narrow</vt:lpstr>
      <vt:lpstr>Baskerville Old Face</vt:lpstr>
      <vt:lpstr>Calibri</vt:lpstr>
      <vt:lpstr>Calibri Light</vt:lpstr>
      <vt:lpstr>Century Gothic</vt:lpstr>
      <vt:lpstr>Wingdings</vt:lpstr>
      <vt:lpstr>Retrospect</vt:lpstr>
      <vt:lpstr>Welcome to the Life Cycle Assessment (LCA) Learning Module Series</vt:lpstr>
      <vt:lpstr>LCA Module Series Groups</vt:lpstr>
      <vt:lpstr>Environmental Product Declarations (EPDs)</vt:lpstr>
      <vt:lpstr>What is an Environmental Product Declaration (EPD)?</vt:lpstr>
      <vt:lpstr>EPD is a Report</vt:lpstr>
      <vt:lpstr>Types of Environmental Information Labeling </vt:lpstr>
      <vt:lpstr>Objectives of EPDs</vt:lpstr>
      <vt:lpstr>Required Content of an EPD</vt:lpstr>
      <vt:lpstr>Required Content of an EPD (cont.)</vt:lpstr>
      <vt:lpstr>Optional Content of an EPD</vt:lpstr>
      <vt:lpstr>Product Category Rules (EPD Requirements)</vt:lpstr>
      <vt:lpstr>Required Content of a PCR</vt:lpstr>
      <vt:lpstr>Comparability of an EPD</vt:lpstr>
      <vt:lpstr>What is the point of PCRs?</vt:lpstr>
      <vt:lpstr>Inconsistencies between PCRs</vt:lpstr>
      <vt:lpstr>PCRs Compared (Subramanian et al. 2011)  </vt:lpstr>
      <vt:lpstr>Program Operators (US list)</vt:lpstr>
      <vt:lpstr>Program Operators (International list)</vt:lpstr>
      <vt:lpstr>Table of Contents of Example PCR for Highways</vt:lpstr>
      <vt:lpstr>Highways PCR Summary</vt:lpstr>
      <vt:lpstr>Development of an EPD</vt:lpstr>
      <vt:lpstr>Common Uses and Audience of EPDs</vt:lpstr>
      <vt:lpstr>Where to Find EPDs</vt:lpstr>
      <vt:lpstr>Implementation of EPDs</vt:lpstr>
      <vt:lpstr>Thank you for completing Module α6!</vt:lpstr>
      <vt:lpstr>Homework</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Quinn Langfitt</cp:lastModifiedBy>
  <cp:revision>678</cp:revision>
  <dcterms:created xsi:type="dcterms:W3CDTF">2014-11-14T22:25:32Z</dcterms:created>
  <dcterms:modified xsi:type="dcterms:W3CDTF">2015-10-24T15:03:10Z</dcterms:modified>
</cp:coreProperties>
</file>