
<file path=[Content_Types].xml><?xml version="1.0" encoding="utf-8"?>
<Types xmlns="http://schemas.openxmlformats.org/package/2006/content-types">
  <Default Extension="png" ContentType="image/png"/>
  <Default Extension="tmp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4"/>
  </p:notesMasterIdLst>
  <p:sldIdLst>
    <p:sldId id="320" r:id="rId2"/>
    <p:sldId id="321" r:id="rId3"/>
    <p:sldId id="276" r:id="rId4"/>
    <p:sldId id="336" r:id="rId5"/>
    <p:sldId id="337" r:id="rId6"/>
    <p:sldId id="343" r:id="rId7"/>
    <p:sldId id="323" r:id="rId8"/>
    <p:sldId id="325" r:id="rId9"/>
    <p:sldId id="327" r:id="rId10"/>
    <p:sldId id="326" r:id="rId11"/>
    <p:sldId id="328" r:id="rId12"/>
    <p:sldId id="329" r:id="rId13"/>
    <p:sldId id="330" r:id="rId14"/>
    <p:sldId id="332" r:id="rId15"/>
    <p:sldId id="333" r:id="rId16"/>
    <p:sldId id="334" r:id="rId17"/>
    <p:sldId id="335" r:id="rId18"/>
    <p:sldId id="338" r:id="rId19"/>
    <p:sldId id="340" r:id="rId20"/>
    <p:sldId id="339" r:id="rId21"/>
    <p:sldId id="342" r:id="rId22"/>
    <p:sldId id="319" r:id="rId23"/>
  </p:sldIdLst>
  <p:sldSz cx="12192000" cy="6858000"/>
  <p:notesSz cx="6858000" cy="9144000"/>
  <p:custShowLst>
    <p:custShow name="Wrong" id="0">
      <p:sldLst/>
    </p:custShow>
  </p:custShow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Quinn Langfitt" initials="QL" lastIdx="1" clrIdx="0">
    <p:extLst>
      <p:ext uri="{19B8F6BF-5375-455C-9EA6-DF929625EA0E}">
        <p15:presenceInfo xmlns:p15="http://schemas.microsoft.com/office/powerpoint/2012/main" userId="fd30b36df98d153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CB78A"/>
    <a:srgbClr val="37A76F"/>
    <a:srgbClr val="C1DF87"/>
    <a:srgbClr val="739A28"/>
    <a:srgbClr val="DAC0A6"/>
    <a:srgbClr val="8D5E30"/>
    <a:srgbClr val="996633"/>
    <a:srgbClr val="A9B1BC"/>
    <a:srgbClr val="D2DE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5856" autoAdjust="0"/>
  </p:normalViewPr>
  <p:slideViewPr>
    <p:cSldViewPr snapToGrid="0">
      <p:cViewPr varScale="1">
        <p:scale>
          <a:sx n="121" d="100"/>
          <a:sy n="121" d="100"/>
        </p:scale>
        <p:origin x="102" y="1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77EB65-7773-4AE4-A4AD-FDBFD823D46F}" type="datetimeFigureOut">
              <a:rPr lang="en-US" smtClean="0"/>
              <a:t>11/17/2015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198908-2088-48AB-8E5E-AF12DB124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8345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21FBF6-6BDF-4412-9024-3793459D853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4865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21FBF6-6BDF-4412-9024-3793459D853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0665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12/2014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LCA Module A3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A514951-337F-4C55-96DD-3945EF272A0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19677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LCA Module A1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14951-337F-4C55-96DD-3945EF272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033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LCA Module A1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14951-337F-4C55-96DD-3945EF272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05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097280" y="1624405"/>
            <a:ext cx="10115203" cy="1828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8489" y="275846"/>
            <a:ext cx="10058400" cy="88598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6974" y="1387737"/>
            <a:ext cx="10058400" cy="46534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12/2014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LCA Module A1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A514951-337F-4C55-96DD-3945EF272A0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390655" y="286603"/>
            <a:ext cx="11413863" cy="5877837"/>
          </a:xfrm>
          <a:prstGeom prst="rect">
            <a:avLst/>
          </a:prstGeom>
          <a:noFill/>
          <a:ln w="31750">
            <a:solidFill>
              <a:srgbClr val="739A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3756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LCA Module A1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14951-337F-4C55-96DD-3945EF272A02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93829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LCA Module A1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14951-337F-4C55-96DD-3945EF272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80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12/2014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LCA Module A1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14951-337F-4C55-96DD-3945EF272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8078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LCA Module A1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14951-337F-4C55-96DD-3945EF272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2317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12/2014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LCA Module A1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14951-337F-4C55-96DD-3945EF272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015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12/2014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LCA Module A1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A514951-337F-4C55-96DD-3945EF272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365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LCA Module A1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14951-337F-4C55-96DD-3945EF272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99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12/2014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LCA Module A1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0A514951-337F-4C55-96DD-3945EF272A02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6198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wm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5" Type="http://schemas.openxmlformats.org/officeDocument/2006/relationships/image" Target="../media/image1.png"/><Relationship Id="rId4" Type="http://schemas.openxmlformats.org/officeDocument/2006/relationships/image" Target="../media/image4.tm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5" Type="http://schemas.openxmlformats.org/officeDocument/2006/relationships/image" Target="../media/image1.png"/><Relationship Id="rId4" Type="http://schemas.openxmlformats.org/officeDocument/2006/relationships/image" Target="../media/image5.tm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6" Type="http://schemas.openxmlformats.org/officeDocument/2006/relationships/image" Target="../media/image6.gif"/><Relationship Id="rId5" Type="http://schemas.openxmlformats.org/officeDocument/2006/relationships/hyperlink" Target="http://iere.org/index.php/programs/earthsure/earthsure-program-management/13-programs/earthsure/61-traci-characterization-factors" TargetMode="External"/><Relationship Id="rId4" Type="http://schemas.openxmlformats.org/officeDocument/2006/relationships/hyperlink" Target="http://www.epa.gov/nrmrl/std/traci/traci.html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6" Type="http://schemas.openxmlformats.org/officeDocument/2006/relationships/hyperlink" Target="https://www.pre-sustainability.com/download/TRACI_2_1_User_Manual.pdf" TargetMode="External"/><Relationship Id="rId5" Type="http://schemas.openxmlformats.org/officeDocument/2006/relationships/image" Target="../media/image1.png"/><Relationship Id="rId4" Type="http://schemas.openxmlformats.org/officeDocument/2006/relationships/image" Target="../media/image7.tm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hyperlink" Target="https://sph.umich.edu/research-projects/project.cfm?projectID=47&amp;groupID=7&amp;deptID=3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5" Type="http://schemas.openxmlformats.org/officeDocument/2006/relationships/image" Target="../media/image1.png"/><Relationship Id="rId4" Type="http://schemas.openxmlformats.org/officeDocument/2006/relationships/image" Target="../media/image9.tm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5" Type="http://schemas.openxmlformats.org/officeDocument/2006/relationships/image" Target="../media/image1.png"/><Relationship Id="rId4" Type="http://schemas.openxmlformats.org/officeDocument/2006/relationships/hyperlink" Target="http://lca-forum.org/english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5" Type="http://schemas.openxmlformats.org/officeDocument/2006/relationships/image" Target="../media/image1.png"/><Relationship Id="rId4" Type="http://schemas.openxmlformats.org/officeDocument/2006/relationships/image" Target="../media/image10.tm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ma"/><Relationship Id="rId1" Type="http://schemas.microsoft.com/office/2007/relationships/media" Target="../media/media18.wma"/><Relationship Id="rId5" Type="http://schemas.openxmlformats.org/officeDocument/2006/relationships/image" Target="../media/image1.png"/><Relationship Id="rId4" Type="http://schemas.openxmlformats.org/officeDocument/2006/relationships/hyperlink" Target="http://www.ciraig.org/en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ma"/><Relationship Id="rId1" Type="http://schemas.microsoft.com/office/2007/relationships/media" Target="../media/media19.wma"/><Relationship Id="rId5" Type="http://schemas.openxmlformats.org/officeDocument/2006/relationships/image" Target="../media/image1.png"/><Relationship Id="rId4" Type="http://schemas.openxmlformats.org/officeDocument/2006/relationships/image" Target="../media/image11.tm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wma"/><Relationship Id="rId1" Type="http://schemas.openxmlformats.org/officeDocument/2006/relationships/audio" Target="NULL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wma"/><Relationship Id="rId1" Type="http://schemas.microsoft.com/office/2007/relationships/media" Target="../media/media20.wma"/><Relationship Id="rId5" Type="http://schemas.openxmlformats.org/officeDocument/2006/relationships/image" Target="../media/image1.png"/><Relationship Id="rId4" Type="http://schemas.openxmlformats.org/officeDocument/2006/relationships/hyperlink" Target="http://www.impactworldplus.org/en/index.php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wma"/><Relationship Id="rId1" Type="http://schemas.microsoft.com/office/2007/relationships/media" Target="../media/media21.wma"/><Relationship Id="rId6" Type="http://schemas.openxmlformats.org/officeDocument/2006/relationships/hyperlink" Target="http://www.impactworldplus.org/en/" TargetMode="External"/><Relationship Id="rId5" Type="http://schemas.openxmlformats.org/officeDocument/2006/relationships/image" Target="../media/image1.png"/><Relationship Id="rId4" Type="http://schemas.openxmlformats.org/officeDocument/2006/relationships/image" Target="../media/image12.tm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wma"/><Relationship Id="rId1" Type="http://schemas.microsoft.com/office/2007/relationships/media" Target="../media/media22.wm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6" Type="http://schemas.openxmlformats.org/officeDocument/2006/relationships/image" Target="../media/image1.png"/><Relationship Id="rId5" Type="http://schemas.openxmlformats.org/officeDocument/2006/relationships/image" Target="../media/image3.jpeg"/><Relationship Id="rId4" Type="http://schemas.openxmlformats.org/officeDocument/2006/relationships/hyperlink" Target="http://www.cml.leiden.edu/software/data-cmlia.html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7000" y="67867"/>
            <a:ext cx="11938000" cy="2171700"/>
          </a:xfrm>
        </p:spPr>
        <p:txBody>
          <a:bodyPr>
            <a:noAutofit/>
          </a:bodyPr>
          <a:lstStyle/>
          <a:p>
            <a:pPr algn="ctr"/>
            <a:r>
              <a:rPr lang="en-US" sz="5800" dirty="0" smtClean="0"/>
              <a:t>Welcome to the Life Cycle Assessment (LCA) Learning Module Series</a:t>
            </a:r>
            <a:endParaRPr lang="en-US" sz="5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329238"/>
            <a:ext cx="12192000" cy="1173162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Acknowledgements:</a:t>
            </a:r>
          </a:p>
          <a:p>
            <a:pPr algn="ctr"/>
            <a:r>
              <a:rPr lang="en-US" dirty="0" err="1" smtClean="0"/>
              <a:t>CEST</a:t>
            </a:r>
            <a:r>
              <a:rPr lang="en-US" cap="none" dirty="0" err="1" smtClean="0"/>
              <a:t>i</a:t>
            </a:r>
            <a:r>
              <a:rPr lang="en-US" dirty="0" err="1" smtClean="0"/>
              <a:t>CC</a:t>
            </a:r>
            <a:r>
              <a:rPr lang="en-US" dirty="0" smtClean="0"/>
              <a:t>	Washington State University     Fulbright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663700" y="2700338"/>
            <a:ext cx="9144000" cy="5508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/>
              <a:t>Liv Haselbach	Quinn Langfitt</a:t>
            </a:r>
          </a:p>
          <a:p>
            <a:endParaRPr lang="en-US" sz="3200" dirty="0" smtClean="0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3993357"/>
            <a:ext cx="12192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For current modules email </a:t>
            </a:r>
            <a:r>
              <a:rPr lang="en-US" dirty="0"/>
              <a:t>h</a:t>
            </a:r>
            <a:r>
              <a:rPr lang="en-US" dirty="0" smtClean="0"/>
              <a:t>aselbach@wsu.edu or visit cem.uaf.edu/</a:t>
            </a:r>
            <a:r>
              <a:rPr lang="en-US" dirty="0" err="1" smtClean="0"/>
              <a:t>CESTiCC</a:t>
            </a:r>
            <a:r>
              <a:rPr lang="en-US" dirty="0" smtClean="0"/>
              <a:t>   </a:t>
            </a: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818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"/>
    </mc:Choice>
    <mc:Fallback xmlns="">
      <p:transition spd="slow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Eco-Indicator 99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6973" y="1387737"/>
            <a:ext cx="10862417" cy="4653480"/>
          </a:xfrm>
        </p:spPr>
        <p:txBody>
          <a:bodyPr>
            <a:normAutofit/>
          </a:bodyPr>
          <a:lstStyle/>
          <a:p>
            <a:r>
              <a:rPr lang="en-US" dirty="0" smtClean="0"/>
              <a:t>Developed by </a:t>
            </a:r>
            <a:r>
              <a:rPr lang="en-US" dirty="0" err="1" smtClean="0"/>
              <a:t>Pré</a:t>
            </a:r>
            <a:endParaRPr lang="en-US" dirty="0" smtClean="0"/>
          </a:p>
          <a:p>
            <a:r>
              <a:rPr lang="en-US" dirty="0" smtClean="0"/>
              <a:t>Endpoint methodology</a:t>
            </a:r>
          </a:p>
          <a:p>
            <a:pPr lvl="1"/>
            <a:r>
              <a:rPr lang="en-US" dirty="0" smtClean="0"/>
              <a:t>“Damage oriented method for Life Cycle Impact Assessment”* </a:t>
            </a:r>
          </a:p>
          <a:p>
            <a:r>
              <a:rPr lang="en-US" dirty="0" smtClean="0"/>
              <a:t>Global coverage for climate change, ozone depletion, and resources. European for all others.</a:t>
            </a:r>
          </a:p>
          <a:p>
            <a:r>
              <a:rPr lang="en-US" dirty="0" smtClean="0"/>
              <a:t>Last updated 2001 (it seems)</a:t>
            </a:r>
          </a:p>
          <a:p>
            <a:r>
              <a:rPr lang="en-US" dirty="0" smtClean="0"/>
              <a:t>Three sets of factors for different perspectives</a:t>
            </a:r>
          </a:p>
          <a:p>
            <a:pPr lvl="1"/>
            <a:r>
              <a:rPr lang="en-US" dirty="0" smtClean="0"/>
              <a:t>Individualist (short time scale)</a:t>
            </a:r>
          </a:p>
          <a:p>
            <a:pPr lvl="1"/>
            <a:r>
              <a:rPr lang="en-US" dirty="0" err="1" smtClean="0"/>
              <a:t>Hierarchist</a:t>
            </a:r>
            <a:r>
              <a:rPr lang="en-US" dirty="0" smtClean="0"/>
              <a:t> (moderate time scale, default)</a:t>
            </a:r>
          </a:p>
          <a:p>
            <a:pPr lvl="1"/>
            <a:r>
              <a:rPr lang="en-US" dirty="0" smtClean="0"/>
              <a:t>Egalitarian  (very long time scale)</a:t>
            </a:r>
          </a:p>
          <a:p>
            <a:r>
              <a:rPr lang="en-US" dirty="0" smtClean="0"/>
              <a:t>Method requires weighting and includes factors</a:t>
            </a:r>
          </a:p>
          <a:p>
            <a:pPr lvl="1"/>
            <a:r>
              <a:rPr lang="en-US" dirty="0" smtClean="0"/>
              <a:t>From 365 person Swiss LCA interest group panel</a:t>
            </a:r>
          </a:p>
          <a:p>
            <a:pPr lvl="1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14951-337F-4C55-96DD-3945EF272A02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09599" y="6119696"/>
            <a:ext cx="351891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/>
              <a:t>*www.pre-sustainability.com/download/EI99_Manual.pdf</a:t>
            </a:r>
            <a:endParaRPr lang="en-US" sz="1100" dirty="0"/>
          </a:p>
        </p:txBody>
      </p: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689" y="3266603"/>
            <a:ext cx="5951312" cy="2643809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/>
          <a:lstStyle/>
          <a:p>
            <a:r>
              <a:rPr lang="en-US" dirty="0" smtClean="0"/>
              <a:t>LCA Module </a:t>
            </a:r>
            <a:r>
              <a:rPr lang="el-GR" cap="none" dirty="0" smtClean="0">
                <a:latin typeface="Calibri" panose="020F0502020204030204" pitchFamily="34" charset="0"/>
              </a:rPr>
              <a:t>β</a:t>
            </a:r>
            <a:r>
              <a:rPr lang="en-US" dirty="0" smtClean="0"/>
              <a:t>9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10/2015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724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810"/>
    </mc:Choice>
    <mc:Fallback xmlns="">
      <p:transition spd="slow" advTm="868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8489" y="275846"/>
            <a:ext cx="10058400" cy="1552954"/>
          </a:xfrm>
        </p:spPr>
        <p:txBody>
          <a:bodyPr>
            <a:normAutofit/>
          </a:bodyPr>
          <a:lstStyle/>
          <a:p>
            <a:r>
              <a:rPr lang="en-US" dirty="0" smtClean="0"/>
              <a:t>Eco-Indicator</a:t>
            </a:r>
            <a:br>
              <a:rPr lang="en-US" dirty="0" smtClean="0"/>
            </a:br>
            <a:r>
              <a:rPr lang="en-US" dirty="0" smtClean="0"/>
              <a:t> </a:t>
            </a:r>
            <a:r>
              <a:rPr lang="en-US" dirty="0"/>
              <a:t>99</a:t>
            </a:r>
          </a:p>
        </p:txBody>
      </p:sp>
      <p:pic>
        <p:nvPicPr>
          <p:cNvPr id="7" name="Content Placeholder 6" descr="Screen Clippin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733" y="342449"/>
            <a:ext cx="7692367" cy="5763756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14951-337F-4C55-96DD-3945EF272A02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65374" y="1828800"/>
            <a:ext cx="3331915" cy="4277405"/>
          </a:xfrm>
          <a:prstGeom prst="rect">
            <a:avLst/>
          </a:prstGeom>
        </p:spPr>
        <p:txBody>
          <a:bodyPr vert="horz" lIns="0" tIns="45720" rIns="0" bIns="45720" rtlCol="0">
            <a:normAutofit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Three step calculation</a:t>
            </a:r>
          </a:p>
          <a:p>
            <a:pPr marL="544068" lvl="1" indent="-342900">
              <a:buFont typeface="+mj-lt"/>
              <a:buAutoNum type="arabicPeriod"/>
            </a:pPr>
            <a:r>
              <a:rPr lang="en-US" dirty="0" smtClean="0"/>
              <a:t>Inventory</a:t>
            </a:r>
          </a:p>
          <a:p>
            <a:pPr marL="544068" lvl="1" indent="-342900">
              <a:buFont typeface="+mj-lt"/>
              <a:buAutoNum type="arabicPeriod"/>
            </a:pPr>
            <a:r>
              <a:rPr lang="en-US" dirty="0" smtClean="0"/>
              <a:t>Damages</a:t>
            </a:r>
          </a:p>
          <a:p>
            <a:pPr marL="544068" lvl="1" indent="-342900">
              <a:buFont typeface="+mj-lt"/>
              <a:buAutoNum type="arabicPeriod"/>
            </a:pPr>
            <a:r>
              <a:rPr lang="en-US" dirty="0" smtClean="0"/>
              <a:t>Weighting</a:t>
            </a:r>
          </a:p>
          <a:p>
            <a:r>
              <a:rPr lang="en-US" dirty="0" smtClean="0"/>
              <a:t>Available results are damage </a:t>
            </a:r>
            <a:br>
              <a:rPr lang="en-US" dirty="0" smtClean="0"/>
            </a:br>
            <a:r>
              <a:rPr lang="en-US" dirty="0" smtClean="0"/>
              <a:t>to resources, ecosystems, and human health (separately) from each impact category, and the “indicator”</a:t>
            </a:r>
          </a:p>
          <a:p>
            <a:r>
              <a:rPr lang="en-US" dirty="0" smtClean="0"/>
              <a:t>Indicator is based on weighted results and unit is “points”</a:t>
            </a:r>
          </a:p>
          <a:p>
            <a:r>
              <a:rPr lang="en-US" dirty="0" smtClean="0"/>
              <a:t>1 point≈1/1000 annual per capita European environmental loading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/>
          <a:lstStyle/>
          <a:p>
            <a:r>
              <a:rPr lang="en-US" dirty="0" smtClean="0"/>
              <a:t>LCA Module </a:t>
            </a:r>
            <a:r>
              <a:rPr lang="el-GR" cap="none" dirty="0" smtClean="0">
                <a:latin typeface="Calibri" panose="020F0502020204030204" pitchFamily="34" charset="0"/>
              </a:rPr>
              <a:t>β</a:t>
            </a:r>
            <a:r>
              <a:rPr lang="en-US" dirty="0" smtClean="0"/>
              <a:t>9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10/2015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8409599" y="6119696"/>
            <a:ext cx="351891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/>
              <a:t>*www.pre-sustainability.com/download/EI99_Manual.pdf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78165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214"/>
    </mc:Choice>
    <mc:Fallback xmlns="">
      <p:transition spd="slow" advTm="902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TRACI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6973" y="1387737"/>
            <a:ext cx="10862417" cy="4653480"/>
          </a:xfrm>
        </p:spPr>
        <p:txBody>
          <a:bodyPr>
            <a:normAutofit/>
          </a:bodyPr>
          <a:lstStyle/>
          <a:p>
            <a:r>
              <a:rPr lang="en-US" dirty="0" smtClean="0"/>
              <a:t>Developed by the US Environmental Protection Agency</a:t>
            </a:r>
            <a:endParaRPr lang="en-US" dirty="0"/>
          </a:p>
          <a:p>
            <a:r>
              <a:rPr lang="en-US" b="1" u="sng" dirty="0" smtClean="0"/>
              <a:t>T</a:t>
            </a:r>
            <a:r>
              <a:rPr lang="en-US" dirty="0" smtClean="0"/>
              <a:t>ool for the </a:t>
            </a:r>
            <a:r>
              <a:rPr lang="en-US" b="1" u="sng" dirty="0" smtClean="0"/>
              <a:t>R</a:t>
            </a:r>
            <a:r>
              <a:rPr lang="en-US" dirty="0" smtClean="0"/>
              <a:t>eduction and </a:t>
            </a:r>
            <a:r>
              <a:rPr lang="en-US" b="1" u="sng" dirty="0" smtClean="0"/>
              <a:t>A</a:t>
            </a:r>
            <a:r>
              <a:rPr lang="en-US" dirty="0" smtClean="0"/>
              <a:t>ssessment of </a:t>
            </a:r>
            <a:r>
              <a:rPr lang="en-US" b="1" u="sng" dirty="0" smtClean="0"/>
              <a:t>C</a:t>
            </a:r>
            <a:r>
              <a:rPr lang="en-US" dirty="0" smtClean="0"/>
              <a:t>hemical and other environmental </a:t>
            </a:r>
            <a:r>
              <a:rPr lang="en-US" b="1" u="sng" dirty="0" smtClean="0"/>
              <a:t>I</a:t>
            </a:r>
            <a:r>
              <a:rPr lang="en-US" dirty="0" smtClean="0"/>
              <a:t>mpacts</a:t>
            </a:r>
          </a:p>
          <a:p>
            <a:r>
              <a:rPr lang="en-US" dirty="0" smtClean="0"/>
              <a:t>Most recent version is TRACI 2.1 released in 2012</a:t>
            </a:r>
          </a:p>
          <a:p>
            <a:r>
              <a:rPr lang="en-US" dirty="0" smtClean="0"/>
              <a:t>Midpoint method</a:t>
            </a:r>
          </a:p>
          <a:p>
            <a:r>
              <a:rPr lang="en-US" dirty="0" smtClean="0"/>
              <a:t>Geographic coverage is the United States</a:t>
            </a:r>
          </a:p>
          <a:p>
            <a:pPr lvl="1"/>
            <a:r>
              <a:rPr lang="en-US" dirty="0" smtClean="0"/>
              <a:t>As a whole</a:t>
            </a:r>
          </a:p>
          <a:p>
            <a:pPr lvl="1"/>
            <a:r>
              <a:rPr lang="en-US" dirty="0" smtClean="0"/>
              <a:t>On a state-by-state or regional basis for some impact categories (acidification, smog creation, eutrophication)</a:t>
            </a:r>
          </a:p>
          <a:p>
            <a:r>
              <a:rPr lang="en-US" dirty="0" smtClean="0"/>
              <a:t>External normalization data provided for US by Bare et al. 2006, more recently </a:t>
            </a:r>
            <a:r>
              <a:rPr lang="en-US" dirty="0" err="1" smtClean="0"/>
              <a:t>Ryberg</a:t>
            </a:r>
            <a:r>
              <a:rPr lang="en-US" dirty="0" smtClean="0"/>
              <a:t> et al. 2014 provides normalization references using TRACI 2.1</a:t>
            </a:r>
          </a:p>
          <a:p>
            <a:r>
              <a:rPr lang="en-US" dirty="0"/>
              <a:t>Website: </a:t>
            </a:r>
            <a:r>
              <a:rPr lang="en-US" dirty="0" smtClean="0">
                <a:hlinkClick r:id="rId4"/>
              </a:rPr>
              <a:t>www.epa.gov/nrmrl/std/traci/traci.html</a:t>
            </a:r>
            <a:r>
              <a:rPr lang="en-US" dirty="0" smtClean="0"/>
              <a:t> </a:t>
            </a:r>
          </a:p>
          <a:p>
            <a:r>
              <a:rPr lang="en-US" dirty="0" smtClean="0"/>
              <a:t>Can get spreadsheet with factors for TRACI 2.1 externally from </a:t>
            </a:r>
            <a:r>
              <a:rPr lang="en-US" dirty="0" smtClean="0">
                <a:hlinkClick r:id="rId5"/>
              </a:rPr>
              <a:t>here</a:t>
            </a:r>
            <a:r>
              <a:rPr lang="en-US" dirty="0" smtClean="0"/>
              <a:t>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14951-337F-4C55-96DD-3945EF272A02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1026" name="Picture 2" descr="http://water.epa.gov/infrastructure/greeninfrastructure/images/epa_seal_medium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4050" y="337836"/>
            <a:ext cx="2213940" cy="2213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/>
          <a:lstStyle/>
          <a:p>
            <a:r>
              <a:rPr lang="en-US" dirty="0" smtClean="0"/>
              <a:t>LCA Module </a:t>
            </a:r>
            <a:r>
              <a:rPr lang="el-GR" cap="none" dirty="0" smtClean="0">
                <a:latin typeface="Calibri" panose="020F0502020204030204" pitchFamily="34" charset="0"/>
              </a:rPr>
              <a:t>β</a:t>
            </a:r>
            <a:r>
              <a:rPr lang="en-US" dirty="0" smtClean="0"/>
              <a:t>9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10/2015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516619" y="6119696"/>
            <a:ext cx="139172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/>
              <a:t>Logo source: epa.gov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98625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508"/>
    </mc:Choice>
    <mc:Fallback xmlns="">
      <p:transition spd="slow" advTm="825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TRACI Impact Categories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6973" y="1387737"/>
            <a:ext cx="10862417" cy="465348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Acidification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Ecotoxicity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Eutrophication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Fossil fuel depletion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Global warming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Human health cancer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Human health non-cancer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Human health criteria air pollutants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Ozone depletion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Smog formation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14951-337F-4C55-96DD-3945EF272A02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50" y="1160491"/>
            <a:ext cx="7082512" cy="4842625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/>
          <a:lstStyle/>
          <a:p>
            <a:r>
              <a:rPr lang="en-US" dirty="0" smtClean="0"/>
              <a:t>LCA Module </a:t>
            </a:r>
            <a:r>
              <a:rPr lang="el-GR" cap="none" dirty="0" smtClean="0">
                <a:latin typeface="Calibri" panose="020F0502020204030204" pitchFamily="34" charset="0"/>
              </a:rPr>
              <a:t>β</a:t>
            </a:r>
            <a:r>
              <a:rPr lang="en-US" dirty="0" smtClean="0"/>
              <a:t>9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10/2015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902473" y="6114223"/>
            <a:ext cx="511724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Source: </a:t>
            </a:r>
            <a:r>
              <a:rPr lang="en-US" sz="1100" dirty="0" smtClean="0">
                <a:hlinkClick r:id="rId6"/>
              </a:rPr>
              <a:t>https</a:t>
            </a:r>
            <a:r>
              <a:rPr lang="en-US" sz="1100" dirty="0">
                <a:hlinkClick r:id="rId6"/>
              </a:rPr>
              <a:t>://</a:t>
            </a:r>
            <a:r>
              <a:rPr lang="en-US" sz="1100" dirty="0" smtClean="0">
                <a:hlinkClick r:id="rId6"/>
              </a:rPr>
              <a:t>www.pre-sustainability.com/download/TRACI_2_1_User_Manual.pdf</a:t>
            </a:r>
            <a:r>
              <a:rPr lang="en-US" sz="1100" dirty="0" smtClean="0"/>
              <a:t> 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53691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960"/>
    </mc:Choice>
    <mc:Fallback xmlns="">
      <p:transition spd="slow" advTm="359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IMPACT 2002+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6973" y="1387737"/>
            <a:ext cx="10862417" cy="4653480"/>
          </a:xfrm>
        </p:spPr>
        <p:txBody>
          <a:bodyPr>
            <a:normAutofit/>
          </a:bodyPr>
          <a:lstStyle/>
          <a:p>
            <a:r>
              <a:rPr lang="en-US" dirty="0" smtClean="0"/>
              <a:t>Developed by the Swiss Federal Institute of Technology – Lausanne (EPFL)</a:t>
            </a:r>
          </a:p>
          <a:p>
            <a:r>
              <a:rPr lang="en-US" dirty="0" smtClean="0"/>
              <a:t>Released in 2003</a:t>
            </a:r>
          </a:p>
          <a:p>
            <a:r>
              <a:rPr lang="en-US" b="1" u="sng" dirty="0" err="1" smtClean="0"/>
              <a:t>IMP</a:t>
            </a:r>
            <a:r>
              <a:rPr lang="en-US" dirty="0" err="1" smtClean="0"/>
              <a:t>act</a:t>
            </a:r>
            <a:r>
              <a:rPr lang="en-US" dirty="0" smtClean="0"/>
              <a:t> </a:t>
            </a:r>
            <a:r>
              <a:rPr lang="en-US" b="1" u="sng" dirty="0" smtClean="0"/>
              <a:t>A</a:t>
            </a:r>
            <a:r>
              <a:rPr lang="en-US" dirty="0" smtClean="0"/>
              <a:t>ssessment of </a:t>
            </a:r>
            <a:r>
              <a:rPr lang="en-US" b="1" u="sng" dirty="0" smtClean="0"/>
              <a:t>C</a:t>
            </a:r>
            <a:r>
              <a:rPr lang="en-US" dirty="0" smtClean="0"/>
              <a:t>hemical </a:t>
            </a:r>
            <a:r>
              <a:rPr lang="en-US" b="1" u="sng" dirty="0" smtClean="0"/>
              <a:t>T</a:t>
            </a:r>
            <a:r>
              <a:rPr lang="en-US" dirty="0" smtClean="0"/>
              <a:t>oxins</a:t>
            </a:r>
          </a:p>
          <a:p>
            <a:r>
              <a:rPr lang="en-US" dirty="0" smtClean="0"/>
              <a:t>Both midpoint and endpoint characterization</a:t>
            </a:r>
          </a:p>
          <a:p>
            <a:r>
              <a:rPr lang="en-US" dirty="0" smtClean="0"/>
              <a:t>European geographic coverage</a:t>
            </a:r>
          </a:p>
          <a:p>
            <a:r>
              <a:rPr lang="en-US" dirty="0" smtClean="0"/>
              <a:t>Normalization factors (annual per capita) included for Europe for 2000</a:t>
            </a:r>
          </a:p>
          <a:p>
            <a:r>
              <a:rPr lang="en-US" dirty="0" smtClean="0"/>
              <a:t>Original characterization factors for ecotoxicity and human toxicity, others borrowed from other impact methodologies including:</a:t>
            </a:r>
          </a:p>
          <a:p>
            <a:pPr lvl="1"/>
            <a:r>
              <a:rPr lang="en-US" dirty="0" smtClean="0"/>
              <a:t>Eco-indicator 99</a:t>
            </a:r>
          </a:p>
          <a:p>
            <a:pPr lvl="1"/>
            <a:r>
              <a:rPr lang="en-US" dirty="0" smtClean="0"/>
              <a:t>CML 2001</a:t>
            </a:r>
          </a:p>
          <a:p>
            <a:r>
              <a:rPr lang="en-US" dirty="0" smtClean="0"/>
              <a:t>Project page </a:t>
            </a:r>
            <a:r>
              <a:rPr lang="en-US" dirty="0" smtClean="0">
                <a:hlinkClick r:id="rId4"/>
              </a:rPr>
              <a:t>here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14951-337F-4C55-96DD-3945EF272A02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1026" name="Picture 2" descr="https://lh3.googleusercontent.com/-EBHaeSqsP8g/AAAAAAAAAAI/AAAAAAAAAAA/WchoRAjwHPk/s0-c-k-no-ns/photo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42" b="20733"/>
          <a:stretch/>
        </p:blipFill>
        <p:spPr bwMode="auto">
          <a:xfrm>
            <a:off x="9000957" y="355358"/>
            <a:ext cx="2707337" cy="1473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960092" y="6119696"/>
            <a:ext cx="19511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Image source: plus.google.com</a:t>
            </a:r>
            <a:endParaRPr lang="en-US" sz="1100" dirty="0"/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/>
          <a:lstStyle/>
          <a:p>
            <a:r>
              <a:rPr lang="en-US" dirty="0" smtClean="0"/>
              <a:t>LCA Module </a:t>
            </a:r>
            <a:r>
              <a:rPr lang="el-GR" cap="none" dirty="0" smtClean="0">
                <a:latin typeface="Calibri" panose="020F0502020204030204" pitchFamily="34" charset="0"/>
              </a:rPr>
              <a:t>β</a:t>
            </a:r>
            <a:r>
              <a:rPr lang="en-US" dirty="0" smtClean="0"/>
              <a:t>9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10/2015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1365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275"/>
    </mc:Choice>
    <mc:Fallback xmlns="">
      <p:transition spd="slow" advTm="562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56061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6"/>
          <a:stretch/>
        </p:blipFill>
        <p:spPr>
          <a:xfrm>
            <a:off x="3988392" y="333578"/>
            <a:ext cx="6507328" cy="5720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8489" y="275846"/>
            <a:ext cx="10058400" cy="1771615"/>
          </a:xfrm>
        </p:spPr>
        <p:txBody>
          <a:bodyPr>
            <a:normAutofit/>
          </a:bodyPr>
          <a:lstStyle/>
          <a:p>
            <a:r>
              <a:rPr lang="en-US" dirty="0" smtClean="0"/>
              <a:t>IMPACT 2002+</a:t>
            </a:r>
            <a:br>
              <a:rPr lang="en-US" dirty="0" smtClean="0"/>
            </a:br>
            <a:r>
              <a:rPr lang="en-US" dirty="0" smtClean="0"/>
              <a:t>Categories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14951-337F-4C55-96DD-3945EF272A02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968965" y="6111910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 smtClean="0"/>
              <a:t>eplca.jrc.ec.europa.eu/uploads/ILCD-Handbook-LCIA-Background-analysis-online-12March2010.pdf</a:t>
            </a:r>
            <a:endParaRPr lang="en-US" sz="11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/>
          <a:lstStyle/>
          <a:p>
            <a:r>
              <a:rPr lang="en-US" dirty="0" smtClean="0"/>
              <a:t>LCA Module </a:t>
            </a:r>
            <a:r>
              <a:rPr lang="el-GR" cap="none" dirty="0" smtClean="0">
                <a:latin typeface="Calibri" panose="020F0502020204030204" pitchFamily="34" charset="0"/>
              </a:rPr>
              <a:t>β</a:t>
            </a:r>
            <a:r>
              <a:rPr lang="en-US" dirty="0" smtClean="0"/>
              <a:t>9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10/2015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684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481"/>
    </mc:Choice>
    <mc:Fallback xmlns="">
      <p:transition spd="slow" advTm="464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6973" y="1387737"/>
            <a:ext cx="10862417" cy="4653480"/>
          </a:xfrm>
        </p:spPr>
        <p:txBody>
          <a:bodyPr>
            <a:normAutofit/>
          </a:bodyPr>
          <a:lstStyle/>
          <a:p>
            <a:r>
              <a:rPr lang="en-US" dirty="0" smtClean="0"/>
              <a:t>Developed by the National Institute of Advanced Industrial Science and Technology (AIST) in Japan</a:t>
            </a:r>
          </a:p>
          <a:p>
            <a:r>
              <a:rPr lang="en-US" b="1" u="sng" dirty="0" smtClean="0"/>
              <a:t>L</a:t>
            </a:r>
            <a:r>
              <a:rPr lang="en-US" dirty="0" smtClean="0"/>
              <a:t>ife-cycle </a:t>
            </a:r>
            <a:r>
              <a:rPr lang="en-US" b="1" u="sng" dirty="0" smtClean="0"/>
              <a:t>I</a:t>
            </a:r>
            <a:r>
              <a:rPr lang="en-US" dirty="0" smtClean="0"/>
              <a:t>mpact assessment </a:t>
            </a:r>
            <a:r>
              <a:rPr lang="en-US" b="1" u="sng" dirty="0" smtClean="0"/>
              <a:t>M</a:t>
            </a:r>
            <a:r>
              <a:rPr lang="en-US" dirty="0" smtClean="0"/>
              <a:t>ethod based on </a:t>
            </a:r>
            <a:r>
              <a:rPr lang="en-US" b="1" u="sng" dirty="0" smtClean="0"/>
              <a:t>E</a:t>
            </a:r>
            <a:r>
              <a:rPr lang="en-US" dirty="0" smtClean="0"/>
              <a:t>ndpoint modelling</a:t>
            </a:r>
          </a:p>
          <a:p>
            <a:r>
              <a:rPr lang="en-US" dirty="0" smtClean="0"/>
              <a:t>Originally published in 2005, updated to LIME2 in 2012 </a:t>
            </a:r>
          </a:p>
          <a:p>
            <a:r>
              <a:rPr lang="en-US" dirty="0"/>
              <a:t>Geographic coverage: Japan</a:t>
            </a:r>
          </a:p>
          <a:p>
            <a:r>
              <a:rPr lang="en-US" dirty="0" smtClean="0"/>
              <a:t>Midpoint and endpoint modelling</a:t>
            </a:r>
          </a:p>
          <a:p>
            <a:r>
              <a:rPr lang="en-US" dirty="0" smtClean="0"/>
              <a:t>Endpoint based on damages, then at final stage by economic valuation</a:t>
            </a:r>
          </a:p>
          <a:p>
            <a:r>
              <a:rPr lang="en-US" dirty="0" smtClean="0"/>
              <a:t>Includes many midpoint impact categories not commonly found in other impact methodologies, such as indoor air quality and noise</a:t>
            </a:r>
          </a:p>
          <a:p>
            <a:pPr lvl="1"/>
            <a:r>
              <a:rPr lang="en-US" dirty="0" smtClean="0"/>
              <a:t>At endpoint level, includes social assets in addition to human and ecosystem health</a:t>
            </a:r>
          </a:p>
          <a:p>
            <a:r>
              <a:rPr lang="en-US" dirty="0" smtClean="0"/>
              <a:t>More information about LIME2 </a:t>
            </a:r>
            <a:r>
              <a:rPr lang="en-US" dirty="0" smtClean="0">
                <a:hlinkClick r:id="rId4"/>
              </a:rPr>
              <a:t>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14951-337F-4C55-96DD-3945EF272A02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/>
          <a:lstStyle/>
          <a:p>
            <a:r>
              <a:rPr lang="en-US" dirty="0" smtClean="0"/>
              <a:t>LCA Module </a:t>
            </a:r>
            <a:r>
              <a:rPr lang="el-GR" cap="none" dirty="0" smtClean="0">
                <a:latin typeface="Calibri" panose="020F0502020204030204" pitchFamily="34" charset="0"/>
              </a:rPr>
              <a:t>β</a:t>
            </a:r>
            <a:r>
              <a:rPr lang="en-US" dirty="0" smtClean="0"/>
              <a:t>9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10/2015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430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332"/>
    </mc:Choice>
    <mc:Fallback xmlns="">
      <p:transition spd="slow" advTm="623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070" y="297749"/>
            <a:ext cx="10058400" cy="1433684"/>
          </a:xfrm>
        </p:spPr>
        <p:txBody>
          <a:bodyPr>
            <a:normAutofit/>
          </a:bodyPr>
          <a:lstStyle/>
          <a:p>
            <a:r>
              <a:rPr lang="en-US" dirty="0" smtClean="0"/>
              <a:t>LIME2</a:t>
            </a:r>
            <a:br>
              <a:rPr lang="en-US" dirty="0" smtClean="0"/>
            </a:br>
            <a:r>
              <a:rPr lang="en-US" dirty="0" smtClean="0"/>
              <a:t>Scheme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14951-337F-4C55-96DD-3945EF272A02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486" y="386166"/>
            <a:ext cx="8075525" cy="567493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018075" y="6109758"/>
            <a:ext cx="590384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eplca.jrc.ec.europa.eu/uploads/ILCD-Handbook-LCIA-Background-analysis-online-12March2010.pdf</a:t>
            </a:r>
            <a:endParaRPr lang="en-US" sz="1100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/>
          <a:lstStyle/>
          <a:p>
            <a:r>
              <a:rPr lang="en-US" dirty="0" smtClean="0"/>
              <a:t>LCA Module </a:t>
            </a:r>
            <a:r>
              <a:rPr lang="el-GR" cap="none" dirty="0" smtClean="0">
                <a:latin typeface="Calibri" panose="020F0502020204030204" pitchFamily="34" charset="0"/>
              </a:rPr>
              <a:t>β</a:t>
            </a:r>
            <a:r>
              <a:rPr lang="en-US" dirty="0" smtClean="0"/>
              <a:t>9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10/2015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8067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185"/>
    </mc:Choice>
    <mc:Fallback xmlns="">
      <p:transition spd="slow" advTm="491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LUCAS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6973" y="1161828"/>
            <a:ext cx="10862417" cy="4972272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Developed </a:t>
            </a:r>
            <a:r>
              <a:rPr lang="en-US" dirty="0"/>
              <a:t>by CIRAIG (</a:t>
            </a:r>
            <a:r>
              <a:rPr lang="en-US" dirty="0">
                <a:hlinkClick r:id="rId4"/>
              </a:rPr>
              <a:t>http://www.ciraig.org/en</a:t>
            </a:r>
            <a:r>
              <a:rPr lang="en-US" dirty="0" smtClean="0">
                <a:hlinkClick r:id="rId4"/>
              </a:rPr>
              <a:t>/</a:t>
            </a:r>
            <a:r>
              <a:rPr lang="en-US" dirty="0" smtClean="0"/>
              <a:t>) </a:t>
            </a:r>
            <a:endParaRPr lang="en-US" dirty="0"/>
          </a:p>
          <a:p>
            <a:r>
              <a:rPr lang="en-US" b="1" u="sng" dirty="0" smtClean="0"/>
              <a:t>L</a:t>
            </a:r>
            <a:r>
              <a:rPr lang="en-US" dirty="0" smtClean="0"/>
              <a:t>CIA </a:t>
            </a:r>
            <a:r>
              <a:rPr lang="en-US" dirty="0"/>
              <a:t>method </a:t>
            </a:r>
            <a:r>
              <a:rPr lang="en-US" b="1" u="sng" dirty="0"/>
              <a:t>U</a:t>
            </a:r>
            <a:r>
              <a:rPr lang="en-US" dirty="0"/>
              <a:t>sed for a </a:t>
            </a:r>
            <a:r>
              <a:rPr lang="en-US" b="1" u="sng" dirty="0" err="1"/>
              <a:t>CA</a:t>
            </a:r>
            <a:r>
              <a:rPr lang="en-US" dirty="0" err="1"/>
              <a:t>nadian</a:t>
            </a:r>
            <a:r>
              <a:rPr lang="en-US" dirty="0"/>
              <a:t>-</a:t>
            </a:r>
            <a:r>
              <a:rPr lang="en-US" b="1" u="sng" dirty="0"/>
              <a:t>S</a:t>
            </a:r>
            <a:r>
              <a:rPr lang="en-US" dirty="0"/>
              <a:t>pecific </a:t>
            </a:r>
            <a:r>
              <a:rPr lang="en-US" dirty="0" smtClean="0"/>
              <a:t>context</a:t>
            </a:r>
          </a:p>
          <a:p>
            <a:r>
              <a:rPr lang="en-US" dirty="0" smtClean="0"/>
              <a:t>Published in 2007</a:t>
            </a:r>
          </a:p>
          <a:p>
            <a:r>
              <a:rPr lang="en-US" dirty="0" smtClean="0"/>
              <a:t>Midpoint results only at this time, endpoint (“damage categories”) expected to be added in future</a:t>
            </a:r>
          </a:p>
          <a:p>
            <a:r>
              <a:rPr lang="en-US" dirty="0"/>
              <a:t>Geographic coverage: Canada</a:t>
            </a:r>
          </a:p>
          <a:p>
            <a:r>
              <a:rPr lang="en-US" dirty="0" smtClean="0"/>
              <a:t>Based on previously existing methodologies with parameterized updates to make characterization factors Canadian-specific, including</a:t>
            </a:r>
          </a:p>
          <a:p>
            <a:pPr lvl="1"/>
            <a:r>
              <a:rPr lang="en-US" dirty="0" smtClean="0"/>
              <a:t>TRACI</a:t>
            </a:r>
          </a:p>
          <a:p>
            <a:pPr lvl="1"/>
            <a:r>
              <a:rPr lang="en-US" dirty="0" smtClean="0"/>
              <a:t>IMPACT 2002+</a:t>
            </a:r>
          </a:p>
          <a:p>
            <a:pPr lvl="1"/>
            <a:r>
              <a:rPr lang="en-US" dirty="0" smtClean="0"/>
              <a:t>EDIP 2003</a:t>
            </a:r>
          </a:p>
          <a:p>
            <a:r>
              <a:rPr lang="en-US" dirty="0" smtClean="0"/>
              <a:t>Normalization factors to Canadian per capita impacts included in methodology</a:t>
            </a:r>
          </a:p>
          <a:p>
            <a:r>
              <a:rPr lang="en-US" dirty="0" smtClean="0"/>
              <a:t>More information about LUCAS in: </a:t>
            </a:r>
            <a:r>
              <a:rPr lang="en-US" dirty="0" err="1" smtClean="0"/>
              <a:t>Toffoletto</a:t>
            </a:r>
            <a:r>
              <a:rPr lang="en-US" dirty="0" smtClean="0"/>
              <a:t> et al. (2007). “LUCAS – A New LCIA Method Used for a </a:t>
            </a:r>
            <a:r>
              <a:rPr lang="en-US" dirty="0" err="1" smtClean="0"/>
              <a:t>CAnadian</a:t>
            </a:r>
            <a:r>
              <a:rPr lang="en-US" dirty="0" smtClean="0"/>
              <a:t>-Specific Context.” </a:t>
            </a:r>
            <a:r>
              <a:rPr lang="en-US" i="1" dirty="0" smtClean="0"/>
              <a:t>Int. J. of LCA</a:t>
            </a:r>
            <a:r>
              <a:rPr lang="en-US" dirty="0" smtClean="0"/>
              <a:t>, 12(2), 93-102.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14951-337F-4C55-96DD-3945EF272A02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/>
          <a:lstStyle/>
          <a:p>
            <a:r>
              <a:rPr lang="en-US" dirty="0" smtClean="0"/>
              <a:t>LCA Module </a:t>
            </a:r>
            <a:r>
              <a:rPr lang="el-GR" cap="none" dirty="0" smtClean="0">
                <a:latin typeface="Calibri" panose="020F0502020204030204" pitchFamily="34" charset="0"/>
              </a:rPr>
              <a:t>β</a:t>
            </a:r>
            <a:r>
              <a:rPr lang="en-US" dirty="0" smtClean="0"/>
              <a:t>9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10/2015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0134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719"/>
    </mc:Choice>
    <mc:Fallback xmlns="">
      <p:transition spd="slow" advTm="527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8489" y="275846"/>
            <a:ext cx="10058400" cy="1667254"/>
          </a:xfrm>
        </p:spPr>
        <p:txBody>
          <a:bodyPr>
            <a:normAutofit/>
          </a:bodyPr>
          <a:lstStyle/>
          <a:p>
            <a:r>
              <a:rPr lang="en-US" dirty="0" smtClean="0"/>
              <a:t>LUCAS Impact </a:t>
            </a:r>
            <a:br>
              <a:rPr lang="en-US" dirty="0" smtClean="0"/>
            </a:br>
            <a:r>
              <a:rPr lang="en-US" dirty="0" smtClean="0"/>
              <a:t>Categories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14951-337F-4C55-96DD-3945EF272A02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567" y="394824"/>
            <a:ext cx="7353339" cy="568212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88489" y="2419350"/>
            <a:ext cx="231063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It appears that only </a:t>
            </a:r>
            <a:br>
              <a:rPr lang="en-US" dirty="0" smtClean="0"/>
            </a:br>
            <a:r>
              <a:rPr lang="en-US" dirty="0" smtClean="0"/>
              <a:t>midpoints have been</a:t>
            </a:r>
            <a:br>
              <a:rPr lang="en-US" dirty="0" smtClean="0"/>
            </a:br>
            <a:r>
              <a:rPr lang="en-US" dirty="0" smtClean="0"/>
              <a:t>characterized as of the</a:t>
            </a:r>
            <a:br>
              <a:rPr lang="en-US" dirty="0" smtClean="0"/>
            </a:br>
            <a:r>
              <a:rPr lang="en-US" dirty="0" smtClean="0"/>
              <a:t>time of this module’s</a:t>
            </a:r>
            <a:br>
              <a:rPr lang="en-US" dirty="0" smtClean="0"/>
            </a:br>
            <a:r>
              <a:rPr lang="en-US" dirty="0" smtClean="0"/>
              <a:t>publication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/>
          <a:lstStyle/>
          <a:p>
            <a:r>
              <a:rPr lang="en-US" dirty="0" smtClean="0"/>
              <a:t>LCA Module </a:t>
            </a:r>
            <a:r>
              <a:rPr lang="el-GR" cap="none" dirty="0" smtClean="0">
                <a:latin typeface="Calibri" panose="020F0502020204030204" pitchFamily="34" charset="0"/>
              </a:rPr>
              <a:t>β</a:t>
            </a:r>
            <a:r>
              <a:rPr lang="en-US" dirty="0" smtClean="0"/>
              <a:t>9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10/2015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3636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931"/>
    </mc:Choice>
    <mc:Fallback xmlns="">
      <p:transition spd="slow" advTm="359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LCA Module Series Groups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7761" y="1476086"/>
            <a:ext cx="10916478" cy="46834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Group </a:t>
            </a:r>
            <a:r>
              <a:rPr lang="en-US" dirty="0"/>
              <a:t>A</a:t>
            </a:r>
            <a:r>
              <a:rPr lang="en-US" dirty="0" smtClean="0"/>
              <a:t>: ISO Compliant LCA Overview Modules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dirty="0"/>
              <a:t>Group </a:t>
            </a:r>
            <a:r>
              <a:rPr lang="en-US" dirty="0">
                <a:latin typeface="Calibri" panose="020F0502020204030204" pitchFamily="34" charset="0"/>
              </a:rPr>
              <a:t>α</a:t>
            </a:r>
            <a:r>
              <a:rPr lang="en-US" dirty="0" smtClean="0"/>
              <a:t>: </a:t>
            </a:r>
            <a:r>
              <a:rPr lang="en-US" dirty="0"/>
              <a:t>ISO Compliant LCA </a:t>
            </a:r>
            <a:r>
              <a:rPr lang="en-US" dirty="0" smtClean="0"/>
              <a:t>Detailed Modules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Group B</a:t>
            </a:r>
            <a:r>
              <a:rPr lang="en-US" dirty="0" smtClean="0"/>
              <a:t>: Environmental Impact Categories </a:t>
            </a:r>
            <a:r>
              <a:rPr lang="en-US" dirty="0"/>
              <a:t>Overview Modules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dirty="0"/>
              <a:t>Group </a:t>
            </a:r>
            <a:r>
              <a:rPr lang="en-US" dirty="0">
                <a:latin typeface="Calibri" panose="020F0502020204030204" pitchFamily="34" charset="0"/>
              </a:rPr>
              <a:t>β</a:t>
            </a:r>
            <a:r>
              <a:rPr lang="en-US" dirty="0" smtClean="0"/>
              <a:t>: Environmental Impact Categories Detailed Modules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Group </a:t>
            </a:r>
            <a:r>
              <a:rPr lang="en-US" dirty="0"/>
              <a:t>G</a:t>
            </a:r>
            <a:r>
              <a:rPr lang="en-US" dirty="0" smtClean="0"/>
              <a:t>: General LCA Tools </a:t>
            </a:r>
            <a:r>
              <a:rPr lang="en-US" dirty="0"/>
              <a:t>Overview Modules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dirty="0"/>
              <a:t>Group </a:t>
            </a:r>
            <a:r>
              <a:rPr lang="en-US" dirty="0">
                <a:latin typeface="Calibri" panose="020F0502020204030204" pitchFamily="34" charset="0"/>
              </a:rPr>
              <a:t>γ</a:t>
            </a:r>
            <a:r>
              <a:rPr lang="en-US" dirty="0" smtClean="0"/>
              <a:t>: General LCA Tools </a:t>
            </a:r>
            <a:r>
              <a:rPr lang="en-US" dirty="0"/>
              <a:t>Detailed </a:t>
            </a:r>
            <a:r>
              <a:rPr lang="en-US" dirty="0" smtClean="0"/>
              <a:t>Modules</a:t>
            </a:r>
          </a:p>
          <a:p>
            <a:pPr marL="0" indent="0">
              <a:buNone/>
            </a:pPr>
            <a:r>
              <a:rPr lang="en-US" dirty="0"/>
              <a:t>Group T</a:t>
            </a:r>
            <a:r>
              <a:rPr lang="en-US" dirty="0" smtClean="0"/>
              <a:t>: Transportation-Related LCA Overview </a:t>
            </a:r>
            <a:r>
              <a:rPr lang="en-US" dirty="0"/>
              <a:t>Modules</a:t>
            </a:r>
          </a:p>
          <a:p>
            <a:pPr marL="0" indent="0">
              <a:buNone/>
            </a:pPr>
            <a:r>
              <a:rPr lang="en-US" dirty="0"/>
              <a:t>Group </a:t>
            </a:r>
            <a:r>
              <a:rPr lang="en-US" dirty="0">
                <a:latin typeface="Calibri" panose="020F0502020204030204" pitchFamily="34" charset="0"/>
              </a:rPr>
              <a:t>τ</a:t>
            </a:r>
            <a:r>
              <a:rPr lang="en-US" dirty="0" smtClean="0"/>
              <a:t>: </a:t>
            </a:r>
            <a:r>
              <a:rPr lang="en-US" dirty="0"/>
              <a:t>Transportation-Related LCA </a:t>
            </a:r>
            <a:r>
              <a:rPr lang="en-US" dirty="0" smtClean="0"/>
              <a:t>Detailed Modules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14951-337F-4C55-96DD-3945EF272A02}" type="slidenum">
              <a:rPr lang="en-US" smtClean="0"/>
              <a:t>2</a:t>
            </a:fld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8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007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00"/>
    </mc:Choice>
    <mc:Fallback xmlns="">
      <p:transition spd="slow" advTm="2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IMPACT World</a:t>
            </a:r>
            <a:r>
              <a:rPr lang="en-US" baseline="30000" dirty="0" smtClean="0"/>
              <a:t>+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6973" y="1303020"/>
            <a:ext cx="10862417" cy="483108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Developed in 2012 by a consortium of groups including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CIRAIG, </a:t>
            </a:r>
            <a:r>
              <a:rPr lang="en-US" dirty="0" err="1" smtClean="0">
                <a:solidFill>
                  <a:schemeClr val="tx1"/>
                </a:solidFill>
              </a:rPr>
              <a:t>Polytechnique</a:t>
            </a:r>
            <a:r>
              <a:rPr lang="en-US" dirty="0" smtClean="0">
                <a:solidFill>
                  <a:schemeClr val="tx1"/>
                </a:solidFill>
              </a:rPr>
              <a:t> Montréal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Technical University of Denmark (DTU)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University of Michigan, Ann Arbor</a:t>
            </a:r>
          </a:p>
          <a:p>
            <a:pPr lvl="1"/>
            <a:r>
              <a:rPr lang="en-US" dirty="0" err="1" smtClean="0">
                <a:solidFill>
                  <a:schemeClr val="tx1"/>
                </a:solidFill>
              </a:rPr>
              <a:t>Quantis</a:t>
            </a:r>
            <a:r>
              <a:rPr lang="en-US" dirty="0" smtClean="0">
                <a:solidFill>
                  <a:schemeClr val="tx1"/>
                </a:solidFill>
              </a:rPr>
              <a:t> International</a:t>
            </a:r>
          </a:p>
          <a:p>
            <a:pPr lvl="1"/>
            <a:r>
              <a:rPr lang="en-US" dirty="0" err="1" smtClean="0">
                <a:solidFill>
                  <a:schemeClr val="tx1"/>
                </a:solidFill>
              </a:rPr>
              <a:t>École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Polytechnique</a:t>
            </a:r>
            <a:r>
              <a:rPr lang="en-US" dirty="0" smtClean="0">
                <a:solidFill>
                  <a:schemeClr val="tx1"/>
                </a:solidFill>
              </a:rPr>
              <a:t> de Lausanne (EPFL)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Meant to be customizable to the following geographic resolutions for these impact categories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Global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Continental (nine global regions)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Country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Fine resolution (e.g. sub-watershed or ecoregion)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Midpoint and endpoint indicators</a:t>
            </a:r>
            <a:endParaRPr lang="en-US" dirty="0" smtClean="0">
              <a:solidFill>
                <a:schemeClr val="tx1"/>
              </a:solidFill>
              <a:hlinkClick r:id="rId4"/>
            </a:endParaRPr>
          </a:p>
          <a:p>
            <a:r>
              <a:rPr lang="en-US" dirty="0" smtClean="0"/>
              <a:t>Website: </a:t>
            </a:r>
            <a:r>
              <a:rPr lang="en-US" dirty="0" smtClean="0">
                <a:hlinkClick r:id="rId4"/>
              </a:rPr>
              <a:t>http</a:t>
            </a:r>
            <a:r>
              <a:rPr lang="en-US" dirty="0">
                <a:hlinkClick r:id="rId4"/>
              </a:rPr>
              <a:t>://</a:t>
            </a:r>
            <a:r>
              <a:rPr lang="en-US" dirty="0" smtClean="0">
                <a:hlinkClick r:id="rId4"/>
              </a:rPr>
              <a:t>www.impactworldplus.org/en/index.php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14951-337F-4C55-96DD-3945EF272A02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7" name="Right Brace 6"/>
          <p:cNvSpPr/>
          <p:nvPr/>
        </p:nvSpPr>
        <p:spPr>
          <a:xfrm rot="5400000" flipH="1">
            <a:off x="9105173" y="1652238"/>
            <a:ext cx="437315" cy="461175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7152066" y="4037628"/>
            <a:ext cx="1341664" cy="4916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Respiratory Effects</a:t>
            </a:r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8670396" y="4037627"/>
            <a:ext cx="1341664" cy="4916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Human Toxicity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10206819" y="4037627"/>
            <a:ext cx="1341664" cy="4916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Eco-toxicity</a:t>
            </a:r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7319686" y="4688180"/>
            <a:ext cx="1341664" cy="4916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Ionizing Radiation</a:t>
            </a:r>
            <a:endParaRPr lang="en-US" dirty="0"/>
          </a:p>
        </p:txBody>
      </p:sp>
      <p:sp>
        <p:nvSpPr>
          <p:cNvPr id="12" name="Rounded Rectangle 11"/>
          <p:cNvSpPr/>
          <p:nvPr/>
        </p:nvSpPr>
        <p:spPr>
          <a:xfrm>
            <a:off x="8894692" y="4688180"/>
            <a:ext cx="893072" cy="4916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Water Use</a:t>
            </a:r>
            <a:endParaRPr lang="en-US" dirty="0"/>
          </a:p>
        </p:txBody>
      </p:sp>
      <p:sp>
        <p:nvSpPr>
          <p:cNvPr id="13" name="Rounded Rectangle 12"/>
          <p:cNvSpPr/>
          <p:nvPr/>
        </p:nvSpPr>
        <p:spPr>
          <a:xfrm>
            <a:off x="10003014" y="4688180"/>
            <a:ext cx="1486631" cy="4916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Acidification</a:t>
            </a:r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>
            <a:off x="9403859" y="5321044"/>
            <a:ext cx="1605920" cy="4916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Eutrophication</a:t>
            </a:r>
            <a:endParaRPr lang="en-US" dirty="0"/>
          </a:p>
        </p:txBody>
      </p:sp>
      <p:sp>
        <p:nvSpPr>
          <p:cNvPr id="16" name="Rounded Rectangle 15"/>
          <p:cNvSpPr/>
          <p:nvPr/>
        </p:nvSpPr>
        <p:spPr>
          <a:xfrm>
            <a:off x="7662912" y="5338732"/>
            <a:ext cx="1605920" cy="4916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Land Use</a:t>
            </a:r>
            <a:endParaRPr lang="en-US" dirty="0"/>
          </a:p>
        </p:txBody>
      </p:sp>
      <p:pic>
        <p:nvPicPr>
          <p:cNvPr id="17" name="Audio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1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/>
          <a:lstStyle/>
          <a:p>
            <a:r>
              <a:rPr lang="en-US" dirty="0" smtClean="0"/>
              <a:t>LCA Module </a:t>
            </a:r>
            <a:r>
              <a:rPr lang="el-GR" cap="none" dirty="0" smtClean="0">
                <a:latin typeface="Calibri" panose="020F0502020204030204" pitchFamily="34" charset="0"/>
              </a:rPr>
              <a:t>β</a:t>
            </a:r>
            <a:r>
              <a:rPr lang="en-US" dirty="0" smtClean="0"/>
              <a:t>9</a:t>
            </a:r>
            <a:endParaRPr lang="en-US" dirty="0"/>
          </a:p>
        </p:txBody>
      </p:sp>
      <p:sp>
        <p:nvSpPr>
          <p:cNvPr id="19" name="Date Placeholder 3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10/2015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03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158"/>
    </mc:Choice>
    <mc:Fallback xmlns="">
      <p:transition spd="slow" advTm="781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3"/>
          <a:stretch/>
        </p:blipFill>
        <p:spPr>
          <a:xfrm>
            <a:off x="2663190" y="352756"/>
            <a:ext cx="9109710" cy="57737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8489" y="275846"/>
            <a:ext cx="10058400" cy="2124454"/>
          </a:xfrm>
        </p:spPr>
        <p:txBody>
          <a:bodyPr>
            <a:normAutofit/>
          </a:bodyPr>
          <a:lstStyle/>
          <a:p>
            <a:r>
              <a:rPr lang="en-US" dirty="0" smtClean="0"/>
              <a:t>IMPACT </a:t>
            </a:r>
            <a:br>
              <a:rPr lang="en-US" dirty="0" smtClean="0"/>
            </a:br>
            <a:r>
              <a:rPr lang="en-US" dirty="0" smtClean="0"/>
              <a:t>World</a:t>
            </a:r>
            <a:r>
              <a:rPr lang="en-US" baseline="30000" dirty="0" smtClean="0"/>
              <a:t>+</a:t>
            </a:r>
            <a:br>
              <a:rPr lang="en-US" baseline="30000" dirty="0" smtClean="0"/>
            </a:br>
            <a:r>
              <a:rPr lang="en-US" baseline="30000" dirty="0" smtClean="0"/>
              <a:t>Categories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14951-337F-4C55-96DD-3945EF272A02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666973" y="2477210"/>
            <a:ext cx="1824767" cy="365689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Short term and long term for some impact categories at endpoint (e.g. global warming)</a:t>
            </a:r>
            <a:endParaRPr lang="en-US" dirty="0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/>
          <a:lstStyle/>
          <a:p>
            <a:r>
              <a:rPr lang="en-US" dirty="0" smtClean="0"/>
              <a:t>LCA Module </a:t>
            </a:r>
            <a:r>
              <a:rPr lang="el-GR" cap="none" dirty="0" smtClean="0">
                <a:latin typeface="Calibri" panose="020F0502020204030204" pitchFamily="34" charset="0"/>
              </a:rPr>
              <a:t>β</a:t>
            </a:r>
            <a:r>
              <a:rPr lang="en-US" dirty="0" smtClean="0"/>
              <a:t>9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10/2015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9137652" y="6112342"/>
            <a:ext cx="283763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/>
              <a:t>Source: </a:t>
            </a:r>
            <a:r>
              <a:rPr lang="en-US" sz="1100" dirty="0" smtClean="0">
                <a:hlinkClick r:id="rId6"/>
              </a:rPr>
              <a:t>http</a:t>
            </a:r>
            <a:r>
              <a:rPr lang="en-US" sz="1100" dirty="0">
                <a:hlinkClick r:id="rId6"/>
              </a:rPr>
              <a:t>://www.impactworldplus.org/en</a:t>
            </a:r>
            <a:r>
              <a:rPr lang="en-US" sz="1100" dirty="0" smtClean="0">
                <a:hlinkClick r:id="rId6"/>
              </a:rPr>
              <a:t>/</a:t>
            </a:r>
            <a:r>
              <a:rPr lang="en-US" sz="1100" dirty="0" smtClean="0"/>
              <a:t> 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98017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576"/>
    </mc:Choice>
    <mc:Fallback xmlns="">
      <p:transition spd="slow" advTm="535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Thank you for completing Module </a:t>
            </a:r>
            <a:r>
              <a:rPr lang="el-GR" dirty="0">
                <a:latin typeface="Calibri" panose="020F0502020204030204" pitchFamily="34" charset="0"/>
              </a:rPr>
              <a:t>β</a:t>
            </a:r>
            <a:r>
              <a:rPr lang="en-US" dirty="0">
                <a:latin typeface="Calibri" panose="020F0502020204030204" pitchFamily="34" charset="0"/>
              </a:rPr>
              <a:t>9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7761" y="1476086"/>
            <a:ext cx="10916478" cy="46834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Group </a:t>
            </a:r>
            <a:r>
              <a:rPr lang="en-US" dirty="0"/>
              <a:t>A</a:t>
            </a:r>
            <a:r>
              <a:rPr lang="en-US" dirty="0" smtClean="0"/>
              <a:t>: ISO Compliant LCA Overview Modules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dirty="0"/>
              <a:t>Group </a:t>
            </a:r>
            <a:r>
              <a:rPr lang="en-US" dirty="0">
                <a:latin typeface="Calibri" panose="020F0502020204030204" pitchFamily="34" charset="0"/>
              </a:rPr>
              <a:t>α</a:t>
            </a:r>
            <a:r>
              <a:rPr lang="en-US" dirty="0" smtClean="0"/>
              <a:t>: </a:t>
            </a:r>
            <a:r>
              <a:rPr lang="en-US" dirty="0"/>
              <a:t>ISO Compliant LCA </a:t>
            </a:r>
            <a:r>
              <a:rPr lang="en-US" dirty="0" smtClean="0"/>
              <a:t>Detailed Modules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Group B</a:t>
            </a:r>
            <a:r>
              <a:rPr lang="en-US" dirty="0" smtClean="0"/>
              <a:t>: Environmental Impact Categories </a:t>
            </a:r>
            <a:r>
              <a:rPr lang="en-US" dirty="0"/>
              <a:t>Overview Modules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dirty="0"/>
              <a:t>Group </a:t>
            </a:r>
            <a:r>
              <a:rPr lang="en-US" dirty="0">
                <a:latin typeface="Calibri" panose="020F0502020204030204" pitchFamily="34" charset="0"/>
              </a:rPr>
              <a:t>β</a:t>
            </a:r>
            <a:r>
              <a:rPr lang="en-US" dirty="0" smtClean="0"/>
              <a:t>: Environmental Impact Categories Detailed Modules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Group </a:t>
            </a:r>
            <a:r>
              <a:rPr lang="en-US" dirty="0"/>
              <a:t>G</a:t>
            </a:r>
            <a:r>
              <a:rPr lang="en-US" dirty="0" smtClean="0"/>
              <a:t>: General LCA Tools </a:t>
            </a:r>
            <a:r>
              <a:rPr lang="en-US" dirty="0"/>
              <a:t>Overview Modules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dirty="0"/>
              <a:t>Group </a:t>
            </a:r>
            <a:r>
              <a:rPr lang="en-US" dirty="0">
                <a:latin typeface="Calibri" panose="020F0502020204030204" pitchFamily="34" charset="0"/>
              </a:rPr>
              <a:t>γ</a:t>
            </a:r>
            <a:r>
              <a:rPr lang="en-US" dirty="0" smtClean="0"/>
              <a:t>: General LCA Tools </a:t>
            </a:r>
            <a:r>
              <a:rPr lang="en-US" dirty="0"/>
              <a:t>Detailed </a:t>
            </a:r>
            <a:r>
              <a:rPr lang="en-US" dirty="0" smtClean="0"/>
              <a:t>Modules</a:t>
            </a:r>
          </a:p>
          <a:p>
            <a:pPr marL="0" indent="0">
              <a:buNone/>
            </a:pPr>
            <a:r>
              <a:rPr lang="en-US" dirty="0"/>
              <a:t>Group T</a:t>
            </a:r>
            <a:r>
              <a:rPr lang="en-US" dirty="0" smtClean="0"/>
              <a:t>: Transportation-Related LCA Overview </a:t>
            </a:r>
            <a:r>
              <a:rPr lang="en-US" dirty="0"/>
              <a:t>Modules</a:t>
            </a:r>
          </a:p>
          <a:p>
            <a:pPr marL="0" indent="0">
              <a:buNone/>
            </a:pPr>
            <a:r>
              <a:rPr lang="en-US" dirty="0"/>
              <a:t>Group </a:t>
            </a:r>
            <a:r>
              <a:rPr lang="en-US" dirty="0">
                <a:latin typeface="Calibri" panose="020F0502020204030204" pitchFamily="34" charset="0"/>
              </a:rPr>
              <a:t>τ</a:t>
            </a:r>
            <a:r>
              <a:rPr lang="en-US" dirty="0" smtClean="0"/>
              <a:t>: </a:t>
            </a:r>
            <a:r>
              <a:rPr lang="en-US" dirty="0"/>
              <a:t>Transportation-Related LCA </a:t>
            </a:r>
            <a:r>
              <a:rPr lang="en-US" dirty="0" smtClean="0"/>
              <a:t>Detailed Modules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14951-337F-4C55-96DD-3945EF272A02}" type="slidenum">
              <a:rPr lang="en-US" smtClean="0"/>
              <a:t>22</a:t>
            </a:fld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10/2015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/>
          <a:lstStyle/>
          <a:p>
            <a:r>
              <a:rPr lang="en-US" dirty="0" smtClean="0"/>
              <a:t>LCA Module </a:t>
            </a:r>
            <a:r>
              <a:rPr lang="el-GR" cap="none" dirty="0" smtClean="0">
                <a:latin typeface="Calibri" panose="020F0502020204030204" pitchFamily="34" charset="0"/>
              </a:rPr>
              <a:t>β</a:t>
            </a:r>
            <a:r>
              <a:rPr lang="en-US" dirty="0" smtClean="0"/>
              <a:t>9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32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1" y="1122363"/>
            <a:ext cx="10069482" cy="2387600"/>
          </a:xfrm>
        </p:spPr>
        <p:txBody>
          <a:bodyPr>
            <a:normAutofit/>
          </a:bodyPr>
          <a:lstStyle/>
          <a:p>
            <a:r>
              <a:rPr lang="en-US" dirty="0" smtClean="0"/>
              <a:t>Impact Assessment Methodologies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Module </a:t>
            </a:r>
            <a:r>
              <a:rPr lang="el-GR" sz="3200" cap="none" dirty="0" smtClean="0">
                <a:latin typeface="Calibri" panose="020F0502020204030204" pitchFamily="34" charset="0"/>
              </a:rPr>
              <a:t>β</a:t>
            </a:r>
            <a:r>
              <a:rPr lang="en-US" sz="3200" cap="none" dirty="0" smtClean="0">
                <a:latin typeface="Calibri" panose="020F0502020204030204" pitchFamily="34" charset="0"/>
              </a:rPr>
              <a:t>9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10/2015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LCA Module </a:t>
            </a:r>
            <a:r>
              <a:rPr lang="el-GR" cap="none" dirty="0" smtClean="0">
                <a:latin typeface="Calibri" panose="020F0502020204030204" pitchFamily="34" charset="0"/>
              </a:rPr>
              <a:t>β</a:t>
            </a:r>
            <a:r>
              <a:rPr lang="en-US" dirty="0" smtClean="0"/>
              <a:t>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14951-337F-4C55-96DD-3945EF272A02}" type="slidenum">
              <a:rPr lang="en-US" smtClean="0"/>
              <a:t>3</a:t>
            </a:fld>
            <a:endParaRPr lang="en-US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310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09"/>
    </mc:Choice>
    <mc:Fallback xmlns="">
      <p:transition spd="slow" advTm="56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8489" y="275846"/>
            <a:ext cx="10900538" cy="88598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Impact Assessment Methodology is Part of LCIA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14951-337F-4C55-96DD-3945EF272A02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9" name="Oval 18"/>
          <p:cNvSpPr/>
          <p:nvPr/>
        </p:nvSpPr>
        <p:spPr>
          <a:xfrm>
            <a:off x="6611377" y="3590486"/>
            <a:ext cx="2351315" cy="10884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LCIA</a:t>
            </a:r>
          </a:p>
          <a:p>
            <a:pPr algn="ctr"/>
            <a:r>
              <a:rPr lang="en-US" sz="2000" dirty="0" smtClean="0"/>
              <a:t>Mandatory Elements</a:t>
            </a:r>
            <a:endParaRPr lang="en-US" sz="2000" dirty="0"/>
          </a:p>
        </p:txBody>
      </p:sp>
      <p:sp>
        <p:nvSpPr>
          <p:cNvPr id="20" name="Rectangle 19"/>
          <p:cNvSpPr/>
          <p:nvPr/>
        </p:nvSpPr>
        <p:spPr>
          <a:xfrm>
            <a:off x="8307460" y="2337186"/>
            <a:ext cx="1766148" cy="7075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Classification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405456" y="3780923"/>
            <a:ext cx="2608669" cy="7075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Impact category selection (Comprehensive set)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5126256" y="2325344"/>
            <a:ext cx="1997610" cy="7075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Characterization</a:t>
            </a:r>
            <a:endParaRPr lang="en-US" dirty="0"/>
          </a:p>
        </p:txBody>
      </p:sp>
      <p:cxnSp>
        <p:nvCxnSpPr>
          <p:cNvPr id="23" name="Straight Connector 22"/>
          <p:cNvCxnSpPr>
            <a:stCxn id="19" idx="2"/>
            <a:endCxn id="21" idx="3"/>
          </p:cNvCxnSpPr>
          <p:nvPr/>
        </p:nvCxnSpPr>
        <p:spPr>
          <a:xfrm flipH="1" flipV="1">
            <a:off x="6014125" y="4134710"/>
            <a:ext cx="597252" cy="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19" idx="7"/>
            <a:endCxn id="20" idx="2"/>
          </p:cNvCxnSpPr>
          <p:nvPr/>
        </p:nvCxnSpPr>
        <p:spPr>
          <a:xfrm flipV="1">
            <a:off x="8618350" y="3044759"/>
            <a:ext cx="572184" cy="7051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9" idx="1"/>
            <a:endCxn id="22" idx="2"/>
          </p:cNvCxnSpPr>
          <p:nvPr/>
        </p:nvCxnSpPr>
        <p:spPr>
          <a:xfrm flipH="1" flipV="1">
            <a:off x="6125061" y="3032917"/>
            <a:ext cx="830658" cy="7169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6049592" y="5162122"/>
            <a:ext cx="3474884" cy="707573"/>
          </a:xfrm>
          <a:prstGeom prst="rect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Characterization model selection (impact methodology)</a:t>
            </a:r>
            <a:endParaRPr lang="en-US" b="1" dirty="0"/>
          </a:p>
        </p:txBody>
      </p:sp>
      <p:cxnSp>
        <p:nvCxnSpPr>
          <p:cNvPr id="27" name="Straight Connector 26"/>
          <p:cNvCxnSpPr>
            <a:stCxn id="19" idx="4"/>
            <a:endCxn id="26" idx="0"/>
          </p:cNvCxnSpPr>
          <p:nvPr/>
        </p:nvCxnSpPr>
        <p:spPr>
          <a:xfrm flipH="1">
            <a:off x="7787034" y="4678937"/>
            <a:ext cx="1" cy="4831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9524476" y="3780924"/>
            <a:ext cx="2064551" cy="7075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Category indicator selection</a:t>
            </a:r>
          </a:p>
        </p:txBody>
      </p:sp>
      <p:cxnSp>
        <p:nvCxnSpPr>
          <p:cNvPr id="29" name="Straight Connector 28"/>
          <p:cNvCxnSpPr>
            <a:stCxn id="19" idx="6"/>
            <a:endCxn id="28" idx="1"/>
          </p:cNvCxnSpPr>
          <p:nvPr/>
        </p:nvCxnSpPr>
        <p:spPr>
          <a:xfrm flipV="1">
            <a:off x="8962692" y="4134711"/>
            <a:ext cx="561784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ircular Arrow 29"/>
          <p:cNvSpPr/>
          <p:nvPr/>
        </p:nvSpPr>
        <p:spPr>
          <a:xfrm flipH="1">
            <a:off x="6194498" y="3248558"/>
            <a:ext cx="3106192" cy="1739087"/>
          </a:xfrm>
          <a:prstGeom prst="circularArrow">
            <a:avLst>
              <a:gd name="adj1" fmla="val 4440"/>
              <a:gd name="adj2" fmla="val 517586"/>
              <a:gd name="adj3" fmla="val 18810052"/>
              <a:gd name="adj4" fmla="val 603016"/>
              <a:gd name="adj5" fmla="val 680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Content Placeholder 2"/>
          <p:cNvSpPr txBox="1">
            <a:spLocks/>
          </p:cNvSpPr>
          <p:nvPr/>
        </p:nvSpPr>
        <p:spPr>
          <a:xfrm>
            <a:off x="767381" y="1557416"/>
            <a:ext cx="3367997" cy="452533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Set of characterization factors for converting inventory flows into environmental impacts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May include normalization and weighting schemes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Some midpoint, some endpoint, some both,</a:t>
            </a:r>
            <a:br>
              <a:rPr lang="en-US" dirty="0" smtClean="0"/>
            </a:br>
            <a:r>
              <a:rPr lang="en-US" dirty="0" smtClean="0"/>
              <a:t>some distance-to-</a:t>
            </a:r>
            <a:br>
              <a:rPr lang="en-US" dirty="0" smtClean="0"/>
            </a:br>
            <a:r>
              <a:rPr lang="en-US" dirty="0" smtClean="0"/>
              <a:t>target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Various geographic 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and temporal coverage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Different science to 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inform factors</a:t>
            </a:r>
            <a:endParaRPr lang="en-US" dirty="0"/>
          </a:p>
        </p:txBody>
      </p:sp>
      <p:sp>
        <p:nvSpPr>
          <p:cNvPr id="34" name="Snip Same Side Corner Rectangle 33"/>
          <p:cNvSpPr/>
          <p:nvPr/>
        </p:nvSpPr>
        <p:spPr>
          <a:xfrm>
            <a:off x="3299790" y="2126974"/>
            <a:ext cx="8388627" cy="3955774"/>
          </a:xfrm>
          <a:prstGeom prst="snip2SameRect">
            <a:avLst>
              <a:gd name="adj1" fmla="val 40788"/>
              <a:gd name="adj2" fmla="val 0"/>
            </a:avLst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3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/>
          <a:lstStyle/>
          <a:p>
            <a:r>
              <a:rPr lang="en-US" dirty="0" smtClean="0"/>
              <a:t>LCA Module </a:t>
            </a:r>
            <a:r>
              <a:rPr lang="el-GR" cap="none" dirty="0" smtClean="0">
                <a:latin typeface="Calibri" panose="020F0502020204030204" pitchFamily="34" charset="0"/>
              </a:rPr>
              <a:t>β</a:t>
            </a:r>
            <a:r>
              <a:rPr lang="en-US" dirty="0" smtClean="0"/>
              <a:t>9</a:t>
            </a:r>
            <a:endParaRPr lang="en-US" dirty="0"/>
          </a:p>
        </p:txBody>
      </p:sp>
      <p:sp>
        <p:nvSpPr>
          <p:cNvPr id="35" name="Date Placeholder 3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10/2015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9920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291"/>
    </mc:Choice>
    <mc:Fallback xmlns="">
      <p:transition spd="slow" advTm="982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9346" y="281019"/>
            <a:ext cx="5804452" cy="1269485"/>
          </a:xfrm>
        </p:spPr>
        <p:txBody>
          <a:bodyPr>
            <a:normAutofit fontScale="90000"/>
          </a:bodyPr>
          <a:lstStyle/>
          <a:p>
            <a:r>
              <a:rPr lang="en-US" sz="5300" dirty="0" smtClean="0"/>
              <a:t>LCIA Sample Procedure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300" dirty="0" smtClean="0"/>
              <a:t>Impact Methodology Affects These!</a:t>
            </a:r>
            <a:endParaRPr lang="en-US" sz="33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14951-337F-4C55-96DD-3945EF272A02}" type="slidenum">
              <a:rPr lang="en-US" smtClean="0"/>
              <a:pPr/>
              <a:t>5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44016" y="644634"/>
                <a:ext cx="7999183" cy="5257800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Characterization model selection:</a:t>
                </a:r>
              </a:p>
              <a:p>
                <a:pPr lvl="1"/>
                <a:r>
                  <a:rPr lang="en-US" dirty="0"/>
                  <a:t>TRACI </a:t>
                </a:r>
                <a:r>
                  <a:rPr lang="en-US" dirty="0" smtClean="0"/>
                  <a:t>2.1, IMPACT </a:t>
                </a:r>
                <a:r>
                  <a:rPr lang="en-US" dirty="0"/>
                  <a:t>2002+, eco-indicator 99</a:t>
                </a:r>
                <a:r>
                  <a:rPr lang="en-US" dirty="0" smtClean="0"/>
                  <a:t>,…)</a:t>
                </a:r>
              </a:p>
              <a:p>
                <a:r>
                  <a:rPr lang="en-US" dirty="0" smtClean="0"/>
                  <a:t>Impact category selection:</a:t>
                </a:r>
              </a:p>
              <a:p>
                <a:pPr lvl="1"/>
                <a:r>
                  <a:rPr lang="en-US" dirty="0" smtClean="0"/>
                  <a:t>GWP, AP, EP, ETP, HHNCP, HHCP HHCAP, ODP, SCP</a:t>
                </a:r>
              </a:p>
              <a:p>
                <a:r>
                  <a:rPr lang="en-US" dirty="0" smtClean="0"/>
                  <a:t>Category indicator selection:</a:t>
                </a:r>
              </a:p>
              <a:p>
                <a:pPr lvl="1"/>
                <a:r>
                  <a:rPr lang="en-US" dirty="0" smtClean="0"/>
                  <a:t>kg CO</a:t>
                </a:r>
                <a:r>
                  <a:rPr lang="en-US" baseline="-25000" dirty="0" smtClean="0"/>
                  <a:t>2</a:t>
                </a:r>
                <a:r>
                  <a:rPr lang="en-US" dirty="0" smtClean="0"/>
                  <a:t>-eq for GWP, kg SO</a:t>
                </a:r>
                <a:r>
                  <a:rPr lang="en-US" baseline="-25000" dirty="0" smtClean="0"/>
                  <a:t>2</a:t>
                </a:r>
                <a:r>
                  <a:rPr lang="en-US" dirty="0" smtClean="0"/>
                  <a:t>-eq for AP, kg N-eq for EP, etc…</a:t>
                </a:r>
              </a:p>
              <a:p>
                <a:r>
                  <a:rPr lang="en-US" dirty="0" smtClean="0"/>
                  <a:t>Classification:</a:t>
                </a:r>
              </a:p>
              <a:p>
                <a:pPr lvl="1"/>
                <a:r>
                  <a:rPr lang="en-US" dirty="0" smtClean="0"/>
                  <a:t>NH</a:t>
                </a:r>
                <a:r>
                  <a:rPr lang="en-US" baseline="-25000" dirty="0" smtClean="0"/>
                  <a:t>3</a:t>
                </a:r>
                <a:r>
                  <a:rPr lang="en-US" dirty="0" smtClean="0"/>
                  <a:t> (Ammonia) </a:t>
                </a:r>
                <a:r>
                  <a:rPr lang="en-US" dirty="0" smtClean="0">
                    <a:sym typeface="Wingdings" panose="05000000000000000000" pitchFamily="2" charset="2"/>
                  </a:rPr>
                  <a:t> Acidification, HH Particulates, Eutrophication</a:t>
                </a:r>
              </a:p>
              <a:p>
                <a:r>
                  <a:rPr lang="en-US" dirty="0" smtClean="0"/>
                  <a:t>Characterization:</a:t>
                </a:r>
              </a:p>
              <a:p>
                <a:pPr lvl="1"/>
                <a:r>
                  <a:rPr lang="en-US" b="0" dirty="0" smtClean="0"/>
                  <a:t>Acidification: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𝑘𝑔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𝑟𝑒𝑙𝑒𝑎𝑠𝑒𝑑</m:t>
                        </m:r>
                      </m:e>
                    </m:d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1.88 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𝑘𝑔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𝑒𝑞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𝑘𝑔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den>
                        </m:f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=1.88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𝑘𝑔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𝑒𝑞</m:t>
                    </m:r>
                  </m:oMath>
                </a14:m>
                <a:endParaRPr lang="en-US" dirty="0" smtClean="0"/>
              </a:p>
              <a:p>
                <a:pPr lvl="1"/>
                <a:r>
                  <a:rPr lang="en-US" dirty="0" smtClean="0"/>
                  <a:t>Particulates: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𝑘𝑔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𝑟𝑒𝑙𝑒𝑎𝑠𝑒𝑑</m:t>
                        </m:r>
                      </m:e>
                    </m:d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0.067 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𝑘𝑔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2.5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𝑒𝑞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𝑘𝑔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den>
                        </m:f>
                      </m:e>
                    </m:d>
                    <m:r>
                      <a:rPr lang="en-US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0.067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𝑘𝑔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2.5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𝑒𝑞</m:t>
                    </m:r>
                  </m:oMath>
                </a14:m>
                <a:endParaRPr lang="en-US" dirty="0" smtClean="0"/>
              </a:p>
              <a:p>
                <a:pPr lvl="1"/>
                <a:r>
                  <a:rPr lang="en-US" dirty="0" smtClean="0"/>
                  <a:t>Eutrophication: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𝑘𝑔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𝑟𝑒𝑙𝑒𝑎𝑠𝑒𝑑</m:t>
                        </m:r>
                      </m:e>
                    </m:d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0.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12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𝑘𝑔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𝑒𝑞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𝑘𝑔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den>
                        </m:f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=0.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12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𝑘𝑔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𝑒𝑞</m:t>
                    </m:r>
                  </m:oMath>
                </a14:m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 smtClean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7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44016" y="644634"/>
                <a:ext cx="7999183" cy="5257800"/>
              </a:xfrm>
              <a:blipFill rotWithShape="0">
                <a:blip r:embed="rId4"/>
                <a:stretch>
                  <a:fillRect l="-762" t="-12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8987811" y="3898919"/>
            <a:ext cx="17590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Repeat for each flow, sum results in each impact category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416836" y="5826234"/>
            <a:ext cx="18491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Characterization factor</a:t>
            </a:r>
            <a:endParaRPr lang="en-US" sz="1400" dirty="0"/>
          </a:p>
        </p:txBody>
      </p:sp>
      <p:sp>
        <p:nvSpPr>
          <p:cNvPr id="10" name="Right Brace 9"/>
          <p:cNvSpPr/>
          <p:nvPr/>
        </p:nvSpPr>
        <p:spPr>
          <a:xfrm>
            <a:off x="8303932" y="3095734"/>
            <a:ext cx="656012" cy="28067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Brace 10"/>
          <p:cNvSpPr/>
          <p:nvPr/>
        </p:nvSpPr>
        <p:spPr>
          <a:xfrm rot="5400000">
            <a:off x="5122342" y="4934059"/>
            <a:ext cx="438150" cy="1346200"/>
          </a:xfrm>
          <a:prstGeom prst="rightBrace">
            <a:avLst>
              <a:gd name="adj1" fmla="val 34420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/>
          <a:lstStyle/>
          <a:p>
            <a:r>
              <a:rPr lang="en-US" dirty="0" smtClean="0"/>
              <a:t>LCA Module </a:t>
            </a:r>
            <a:r>
              <a:rPr lang="el-GR" cap="none" dirty="0" smtClean="0">
                <a:latin typeface="Calibri" panose="020F0502020204030204" pitchFamily="34" charset="0"/>
              </a:rPr>
              <a:t>β</a:t>
            </a:r>
            <a:r>
              <a:rPr lang="en-US" dirty="0" smtClean="0"/>
              <a:t>9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10/2015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88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877"/>
    </mc:Choice>
    <mc:Fallback xmlns="">
      <p:transition spd="slow" advTm="938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Impact Assessment Methodologies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6973" y="1387737"/>
            <a:ext cx="10545509" cy="4653480"/>
          </a:xfrm>
        </p:spPr>
        <p:txBody>
          <a:bodyPr/>
          <a:lstStyle/>
          <a:p>
            <a:r>
              <a:rPr lang="en-US" dirty="0" smtClean="0"/>
              <a:t>Three main schools of thought for assessing impacts</a:t>
            </a:r>
          </a:p>
          <a:p>
            <a:pPr lvl="1"/>
            <a:r>
              <a:rPr lang="en-US" dirty="0" smtClean="0"/>
              <a:t>Distance-to-Target</a:t>
            </a:r>
          </a:p>
          <a:p>
            <a:pPr lvl="1"/>
            <a:r>
              <a:rPr lang="en-US" dirty="0" smtClean="0"/>
              <a:t>Midpoint</a:t>
            </a:r>
          </a:p>
          <a:p>
            <a:pPr lvl="1"/>
            <a:r>
              <a:rPr lang="en-US" dirty="0" smtClean="0"/>
              <a:t>Damage</a:t>
            </a:r>
          </a:p>
          <a:p>
            <a:r>
              <a:rPr lang="en-US" dirty="0" smtClean="0"/>
              <a:t>Average update frequency around 5-10 years for most methodologies that have received updates</a:t>
            </a:r>
          </a:p>
          <a:p>
            <a:r>
              <a:rPr lang="en-US" dirty="0" smtClean="0"/>
              <a:t>Methodologies more than 10 years old are “no longer likely to reflect the state of the art“ (</a:t>
            </a:r>
            <a:r>
              <a:rPr lang="en-US" dirty="0" err="1" smtClean="0"/>
              <a:t>Margni</a:t>
            </a:r>
            <a:r>
              <a:rPr lang="en-US" dirty="0" smtClean="0"/>
              <a:t> and Curran 2012).</a:t>
            </a:r>
          </a:p>
          <a:p>
            <a:r>
              <a:rPr lang="en-US" dirty="0" smtClean="0"/>
              <a:t>Some newer methodologies build off of older ones, combining features and indicators with updates</a:t>
            </a:r>
            <a:endParaRPr lang="en-US" dirty="0"/>
          </a:p>
          <a:p>
            <a:pPr lvl="1"/>
            <a:r>
              <a:rPr lang="en-US" dirty="0" smtClean="0"/>
              <a:t>e.g. </a:t>
            </a:r>
            <a:r>
              <a:rPr lang="en-US" dirty="0" err="1" smtClean="0"/>
              <a:t>ReCiPe</a:t>
            </a:r>
            <a:r>
              <a:rPr lang="en-US" dirty="0" smtClean="0"/>
              <a:t>, IMPACT 2002+, and IMPACT world+</a:t>
            </a:r>
          </a:p>
          <a:p>
            <a:r>
              <a:rPr lang="en-US" dirty="0" smtClean="0"/>
              <a:t>One criticism of LCIA (and LCA by extension) is that the wide variety of impact methodologies leads to variability in results which use different methods</a:t>
            </a:r>
          </a:p>
          <a:p>
            <a:pPr lvl="1"/>
            <a:r>
              <a:rPr lang="en-US" dirty="0" smtClean="0"/>
              <a:t>Variability might make results less trustworthy for use in decisions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14951-337F-4C55-96DD-3945EF272A0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29789" y="6136322"/>
            <a:ext cx="109955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/>
              <a:t>Margni</a:t>
            </a:r>
            <a:r>
              <a:rPr lang="en-US" sz="1100" dirty="0" smtClean="0"/>
              <a:t>, M., and Curran, M. (2012). “Life cycle </a:t>
            </a:r>
            <a:r>
              <a:rPr lang="en-US" sz="1100" dirty="0"/>
              <a:t>Impact Assessment.” </a:t>
            </a:r>
            <a:r>
              <a:rPr lang="en-US" sz="1100" dirty="0" smtClean="0"/>
              <a:t>In </a:t>
            </a:r>
            <a:r>
              <a:rPr lang="en-US" sz="1100" i="1" dirty="0" smtClean="0"/>
              <a:t>Life </a:t>
            </a:r>
            <a:r>
              <a:rPr lang="en-US" sz="1100" i="1" dirty="0"/>
              <a:t>Cycle Assessment Handbook : A Guide for Environmentally Sustainable </a:t>
            </a:r>
            <a:r>
              <a:rPr lang="en-US" sz="1100" i="1" dirty="0" smtClean="0"/>
              <a:t>Products</a:t>
            </a:r>
            <a:r>
              <a:rPr lang="en-US" sz="1100" dirty="0" smtClean="0"/>
              <a:t>, John Wiley and Sons, Hoboken, NJ. </a:t>
            </a:r>
            <a:endParaRPr lang="en-US" sz="1100" dirty="0"/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/>
          <a:lstStyle/>
          <a:p>
            <a:r>
              <a:rPr lang="en-US" dirty="0" smtClean="0"/>
              <a:t>LCA Module </a:t>
            </a:r>
            <a:r>
              <a:rPr lang="el-GR" cap="none" dirty="0" smtClean="0">
                <a:latin typeface="Calibri" panose="020F0502020204030204" pitchFamily="34" charset="0"/>
              </a:rPr>
              <a:t>β</a:t>
            </a:r>
            <a:r>
              <a:rPr lang="en-US" dirty="0" smtClean="0"/>
              <a:t>9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10/2015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5600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109"/>
    </mc:Choice>
    <mc:Fallback xmlns="">
      <p:transition spd="slow" advTm="1131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8489" y="275846"/>
            <a:ext cx="10940294" cy="885981"/>
          </a:xfrm>
        </p:spPr>
        <p:txBody>
          <a:bodyPr>
            <a:normAutofit/>
          </a:bodyPr>
          <a:lstStyle/>
          <a:p>
            <a:r>
              <a:rPr lang="en-US" dirty="0" smtClean="0"/>
              <a:t>Listing of Impact Assessment Methodologies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6524" y="1549647"/>
            <a:ext cx="3367997" cy="3767359"/>
          </a:xfrm>
        </p:spPr>
        <p:txBody>
          <a:bodyPr/>
          <a:lstStyle/>
          <a:p>
            <a:r>
              <a:rPr lang="en-US" b="1" u="sng" dirty="0" smtClean="0"/>
              <a:t>Some others*</a:t>
            </a:r>
          </a:p>
          <a:p>
            <a:r>
              <a:rPr lang="en-US" b="1" dirty="0">
                <a:solidFill>
                  <a:srgbClr val="00B050"/>
                </a:solidFill>
              </a:rPr>
              <a:t>Volumes Critiques</a:t>
            </a:r>
          </a:p>
          <a:p>
            <a:r>
              <a:rPr lang="en-US" b="1" dirty="0" smtClean="0">
                <a:solidFill>
                  <a:srgbClr val="0070C0"/>
                </a:solidFill>
              </a:rPr>
              <a:t>EPS </a:t>
            </a:r>
            <a:r>
              <a:rPr lang="en-US" b="1" dirty="0">
                <a:solidFill>
                  <a:srgbClr val="0070C0"/>
                </a:solidFill>
              </a:rPr>
              <a:t>2000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EDIP 2003</a:t>
            </a:r>
          </a:p>
          <a:p>
            <a:r>
              <a:rPr lang="en-US" b="1" dirty="0">
                <a:solidFill>
                  <a:schemeClr val="accent3"/>
                </a:solidFill>
              </a:rPr>
              <a:t>Ecological Scarcity 2006</a:t>
            </a:r>
          </a:p>
          <a:p>
            <a:r>
              <a:rPr lang="en-US" b="1" dirty="0" err="1" smtClean="0">
                <a:solidFill>
                  <a:srgbClr val="FF0000"/>
                </a:solidFill>
              </a:rPr>
              <a:t>MEEuP</a:t>
            </a:r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 err="1" smtClean="0">
                <a:solidFill>
                  <a:srgbClr val="7030A0"/>
                </a:solidFill>
              </a:rPr>
              <a:t>ReCiPe</a:t>
            </a:r>
            <a:endParaRPr lang="en-US" b="1" dirty="0" smtClean="0">
              <a:solidFill>
                <a:srgbClr val="7030A0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ILCD Handbook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14951-337F-4C55-96DD-3945EF272A02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877431" y="1540137"/>
            <a:ext cx="3367997" cy="366796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u="sng" dirty="0" smtClean="0"/>
              <a:t>Covered in this module</a:t>
            </a:r>
          </a:p>
          <a:p>
            <a:r>
              <a:rPr lang="en-US" b="1" dirty="0" smtClean="0">
                <a:solidFill>
                  <a:srgbClr val="0070C0"/>
                </a:solidFill>
              </a:rPr>
              <a:t>Eco-indicator 99</a:t>
            </a:r>
          </a:p>
          <a:p>
            <a:r>
              <a:rPr lang="en-US" b="1" dirty="0" smtClean="0">
                <a:solidFill>
                  <a:srgbClr val="7030A0"/>
                </a:solidFill>
              </a:rPr>
              <a:t>Impact 2002+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LUCAS</a:t>
            </a:r>
          </a:p>
          <a:p>
            <a:r>
              <a:rPr lang="en-US" b="1" dirty="0" smtClean="0">
                <a:solidFill>
                  <a:srgbClr val="7030A0"/>
                </a:solidFill>
              </a:rPr>
              <a:t>LIME 2</a:t>
            </a:r>
            <a:endParaRPr lang="en-US" b="1" dirty="0" smtClean="0">
              <a:solidFill>
                <a:srgbClr val="0070C0"/>
              </a:solidFill>
            </a:endParaRPr>
          </a:p>
          <a:p>
            <a:r>
              <a:rPr lang="en-US" b="1" dirty="0">
                <a:solidFill>
                  <a:srgbClr val="FF0000"/>
                </a:solidFill>
              </a:rPr>
              <a:t>TRACI</a:t>
            </a:r>
          </a:p>
          <a:p>
            <a:r>
              <a:rPr lang="en-US" b="1" dirty="0" smtClean="0">
                <a:solidFill>
                  <a:srgbClr val="7030A0"/>
                </a:solidFill>
              </a:rPr>
              <a:t>IMPACT World</a:t>
            </a:r>
            <a:r>
              <a:rPr lang="en-US" b="1" baseline="30000" dirty="0" smtClean="0">
                <a:solidFill>
                  <a:srgbClr val="7030A0"/>
                </a:solidFill>
              </a:rPr>
              <a:t>+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CML-IA</a:t>
            </a:r>
            <a:endParaRPr lang="en-US" b="1" dirty="0">
              <a:solidFill>
                <a:srgbClr val="FF0000"/>
              </a:solidFill>
            </a:endParaRPr>
          </a:p>
          <a:p>
            <a:endParaRPr lang="en-US" dirty="0" smtClean="0">
              <a:solidFill>
                <a:srgbClr val="7030A0"/>
              </a:solidFill>
            </a:endParaRPr>
          </a:p>
          <a:p>
            <a:pPr marL="0" indent="0">
              <a:buFont typeface="Calibri" panose="020F0502020204030204" pitchFamily="34" charset="0"/>
              <a:buNone/>
            </a:pP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88489" y="5703729"/>
            <a:ext cx="5481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*Still more may exist that were not included in either list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25587" r="38833" b="39412"/>
          <a:stretch/>
        </p:blipFill>
        <p:spPr>
          <a:xfrm>
            <a:off x="7840771" y="2304606"/>
            <a:ext cx="3398336" cy="2182419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8032346" y="4622038"/>
            <a:ext cx="2909704" cy="546524"/>
          </a:xfrm>
          <a:prstGeom prst="roundRect">
            <a:avLst/>
          </a:prstGeom>
          <a:solidFill>
            <a:srgbClr val="5CB78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Distance-to-Target</a:t>
            </a:r>
            <a:endParaRPr lang="en-US" sz="2000" b="1" dirty="0"/>
          </a:p>
        </p:txBody>
      </p:sp>
      <p:sp>
        <p:nvSpPr>
          <p:cNvPr id="13" name="Rectangle 12"/>
          <p:cNvSpPr/>
          <p:nvPr/>
        </p:nvSpPr>
        <p:spPr>
          <a:xfrm>
            <a:off x="7840771" y="1599025"/>
            <a:ext cx="3398336" cy="371798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8057284" y="1601525"/>
            <a:ext cx="290105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Schools of Thought Key</a:t>
            </a:r>
            <a:endParaRPr lang="en-US" sz="22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7923316" y="3175191"/>
            <a:ext cx="11713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Midpoint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982819" y="3174064"/>
            <a:ext cx="11473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Endpoint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210174" y="2866288"/>
            <a:ext cx="60946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Mid</a:t>
            </a:r>
          </a:p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&amp;</a:t>
            </a:r>
          </a:p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End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24" name="Audio 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1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/>
          <a:lstStyle/>
          <a:p>
            <a:r>
              <a:rPr lang="en-US" dirty="0" smtClean="0"/>
              <a:t>LCA Module </a:t>
            </a:r>
            <a:r>
              <a:rPr lang="el-GR" cap="none" dirty="0" smtClean="0">
                <a:latin typeface="Calibri" panose="020F0502020204030204" pitchFamily="34" charset="0"/>
              </a:rPr>
              <a:t>β</a:t>
            </a:r>
            <a:r>
              <a:rPr lang="en-US" dirty="0" smtClean="0"/>
              <a:t>9</a:t>
            </a:r>
            <a:endParaRPr lang="en-US" dirty="0"/>
          </a:p>
        </p:txBody>
      </p:sp>
      <p:sp>
        <p:nvSpPr>
          <p:cNvPr id="20" name="Date Placeholder 3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10/2015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1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724"/>
    </mc:Choice>
    <mc:Fallback xmlns="">
      <p:transition spd="slow" advTm="527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CML-IA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8489" y="1161827"/>
            <a:ext cx="10802783" cy="4993569"/>
          </a:xfrm>
        </p:spPr>
        <p:txBody>
          <a:bodyPr>
            <a:normAutofit/>
          </a:bodyPr>
          <a:lstStyle/>
          <a:p>
            <a:r>
              <a:rPr lang="en-US" dirty="0" smtClean="0"/>
              <a:t>Produced by the Institute of Environmental Science (CML) </a:t>
            </a:r>
            <a:br>
              <a:rPr lang="en-US" dirty="0" smtClean="0"/>
            </a:br>
            <a:r>
              <a:rPr lang="en-US" dirty="0" smtClean="0"/>
              <a:t>at University of Leiden, Netherlands</a:t>
            </a:r>
          </a:p>
          <a:p>
            <a:r>
              <a:rPr lang="en-US" dirty="0" smtClean="0"/>
              <a:t>Last update 2015 (first released 1992)</a:t>
            </a:r>
          </a:p>
          <a:p>
            <a:r>
              <a:rPr lang="en-US" dirty="0" smtClean="0"/>
              <a:t>Global average cover, except acidification and smog (Europe)</a:t>
            </a:r>
          </a:p>
          <a:p>
            <a:r>
              <a:rPr lang="en-US" dirty="0" smtClean="0"/>
              <a:t>Midpoint indicators only</a:t>
            </a:r>
          </a:p>
          <a:p>
            <a:r>
              <a:rPr lang="en-US" dirty="0" smtClean="0"/>
              <a:t>Method includes own characterization factors as well as integrating factors from other methodologies/studies for sensitivity analysis</a:t>
            </a:r>
          </a:p>
          <a:p>
            <a:r>
              <a:rPr lang="en-US" dirty="0" smtClean="0"/>
              <a:t>All </a:t>
            </a:r>
            <a:r>
              <a:rPr lang="en-US" dirty="0"/>
              <a:t>characterization factors downloadable from: </a:t>
            </a:r>
            <a:r>
              <a:rPr lang="en-US" dirty="0" smtClean="0">
                <a:hlinkClick r:id="rId4"/>
              </a:rPr>
              <a:t>www.cml.leiden.edu/software/data-cmlia.html</a:t>
            </a:r>
            <a:endParaRPr lang="en-US" dirty="0" smtClean="0"/>
          </a:p>
          <a:p>
            <a:r>
              <a:rPr lang="en-US" dirty="0" smtClean="0"/>
              <a:t>Normalization data provided for all impact categories (inventories and category indicators) for:</a:t>
            </a:r>
          </a:p>
          <a:p>
            <a:pPr lvl="1"/>
            <a:r>
              <a:rPr lang="en-US" dirty="0" smtClean="0"/>
              <a:t>Netherlands: 1997-1998</a:t>
            </a:r>
          </a:p>
          <a:p>
            <a:pPr lvl="1"/>
            <a:r>
              <a:rPr lang="en-US" dirty="0" smtClean="0"/>
              <a:t>West Europe: 1995</a:t>
            </a:r>
          </a:p>
          <a:p>
            <a:pPr lvl="1"/>
            <a:r>
              <a:rPr lang="en-US" dirty="0" smtClean="0"/>
              <a:t>World: 1990, 1995, 2000</a:t>
            </a:r>
          </a:p>
          <a:p>
            <a:pPr lvl="1"/>
            <a:r>
              <a:rPr lang="en-US" dirty="0" smtClean="0"/>
              <a:t>European Union: 25+3 2000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14951-337F-4C55-96DD-3945EF272A02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1026" name="Picture 2" descr="https://upload.wikimedia.org/wikipedia/commons/7/73/UniversiteitLeidenLogo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16" b="17319"/>
          <a:stretch/>
        </p:blipFill>
        <p:spPr bwMode="auto">
          <a:xfrm>
            <a:off x="6795707" y="357569"/>
            <a:ext cx="4950116" cy="1782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473338" y="6119696"/>
            <a:ext cx="14782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Logo: en.wikipedia.org</a:t>
            </a:r>
            <a:endParaRPr lang="en-US" sz="1100" dirty="0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/>
          <a:lstStyle/>
          <a:p>
            <a:r>
              <a:rPr lang="en-US" dirty="0" smtClean="0"/>
              <a:t>LCA Module </a:t>
            </a:r>
            <a:r>
              <a:rPr lang="el-GR" cap="none" dirty="0" smtClean="0">
                <a:latin typeface="Calibri" panose="020F0502020204030204" pitchFamily="34" charset="0"/>
              </a:rPr>
              <a:t>β</a:t>
            </a:r>
            <a:r>
              <a:rPr lang="en-US" dirty="0" smtClean="0"/>
              <a:t>9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10/2015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631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608"/>
    </mc:Choice>
    <mc:Fallback xmlns="">
      <p:transition spd="slow" advTm="816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CML-IA Impact Categories Covered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dirty="0" smtClean="0"/>
              <a:t>Abiotic resource depletion (fossil fuels and elements, separately)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dirty="0" smtClean="0"/>
              <a:t>Land Competition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dirty="0" smtClean="0"/>
              <a:t>Global Warming (20, 100, 500 </a:t>
            </a:r>
            <a:r>
              <a:rPr lang="en-US" dirty="0" err="1" smtClean="0"/>
              <a:t>yr</a:t>
            </a:r>
            <a:r>
              <a:rPr lang="en-US" dirty="0" smtClean="0"/>
              <a:t>)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dirty="0" smtClean="0"/>
              <a:t>Ozone Layer Depletion (some time dependent factors as well as time independent)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dirty="0" smtClean="0"/>
              <a:t>Human Toxicity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dirty="0" smtClean="0"/>
              <a:t>Aquatic Ecotoxicity (freshwater and marine, separately)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dirty="0" smtClean="0"/>
              <a:t>Aquatic </a:t>
            </a:r>
            <a:r>
              <a:rPr lang="en-US" dirty="0" err="1" smtClean="0"/>
              <a:t>Sedimental</a:t>
            </a:r>
            <a:r>
              <a:rPr lang="en-US" dirty="0" smtClean="0"/>
              <a:t> Ecotoxicity </a:t>
            </a:r>
            <a:r>
              <a:rPr lang="en-US" dirty="0"/>
              <a:t>(freshwater and marine, separately)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dirty="0" smtClean="0"/>
              <a:t>Terrestrial Ecotoxicity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dirty="0" smtClean="0"/>
              <a:t>Photochemical oxidation (high and low NOx regimes, separately)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dirty="0" smtClean="0"/>
              <a:t>Acidification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dirty="0" smtClean="0"/>
              <a:t>Eutrophication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dirty="0" smtClean="0"/>
              <a:t>Radiation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dirty="0" smtClean="0"/>
              <a:t>Odor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14951-337F-4C55-96DD-3945EF272A02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/>
          <a:lstStyle/>
          <a:p>
            <a:r>
              <a:rPr lang="en-US" dirty="0" smtClean="0"/>
              <a:t>LCA Module </a:t>
            </a:r>
            <a:r>
              <a:rPr lang="el-GR" cap="none" dirty="0" smtClean="0">
                <a:latin typeface="Calibri" panose="020F0502020204030204" pitchFamily="34" charset="0"/>
              </a:rPr>
              <a:t>β</a:t>
            </a:r>
            <a:r>
              <a:rPr lang="en-US" dirty="0" smtClean="0"/>
              <a:t>9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10/2015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900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148"/>
    </mc:Choice>
    <mc:Fallback xmlns="">
      <p:transition spd="slow" advTm="351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62121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Retrospect">
  <a:themeElements>
    <a:clrScheme name="Custom 1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739A28"/>
      </a:accent1>
      <a:accent2>
        <a:srgbClr val="C1DF8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6025</TotalTime>
  <Words>1373</Words>
  <Application>Microsoft Office PowerPoint</Application>
  <PresentationFormat>Widescreen</PresentationFormat>
  <Paragraphs>292</Paragraphs>
  <Slides>22</Slides>
  <Notes>2</Notes>
  <HiddenSlides>0</HiddenSlides>
  <MMClips>22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  <vt:variant>
        <vt:lpstr>Custom Shows</vt:lpstr>
      </vt:variant>
      <vt:variant>
        <vt:i4>1</vt:i4>
      </vt:variant>
    </vt:vector>
  </HeadingPairs>
  <TitlesOfParts>
    <vt:vector size="29" baseType="lpstr">
      <vt:lpstr>Arial</vt:lpstr>
      <vt:lpstr>Calibri</vt:lpstr>
      <vt:lpstr>Calibri Light</vt:lpstr>
      <vt:lpstr>Cambria Math</vt:lpstr>
      <vt:lpstr>Wingdings</vt:lpstr>
      <vt:lpstr>Retrospect</vt:lpstr>
      <vt:lpstr>Welcome to the Life Cycle Assessment (LCA) Learning Module Series</vt:lpstr>
      <vt:lpstr>LCA Module Series Groups</vt:lpstr>
      <vt:lpstr>Impact Assessment Methodologies</vt:lpstr>
      <vt:lpstr>Impact Assessment Methodology is Part of LCIA</vt:lpstr>
      <vt:lpstr>LCIA Sample Procedure Impact Methodology Affects These!</vt:lpstr>
      <vt:lpstr>Impact Assessment Methodologies</vt:lpstr>
      <vt:lpstr>Listing of Impact Assessment Methodologies</vt:lpstr>
      <vt:lpstr>CML-IA</vt:lpstr>
      <vt:lpstr>CML-IA Impact Categories Covered</vt:lpstr>
      <vt:lpstr>Eco-Indicator 99</vt:lpstr>
      <vt:lpstr>Eco-Indicator  99</vt:lpstr>
      <vt:lpstr>TRACI</vt:lpstr>
      <vt:lpstr>TRACI Impact Categories</vt:lpstr>
      <vt:lpstr>IMPACT 2002+</vt:lpstr>
      <vt:lpstr>IMPACT 2002+ Categories</vt:lpstr>
      <vt:lpstr>LIME</vt:lpstr>
      <vt:lpstr>LIME2 Scheme</vt:lpstr>
      <vt:lpstr>LUCAS</vt:lpstr>
      <vt:lpstr>LUCAS Impact  Categories</vt:lpstr>
      <vt:lpstr>IMPACT World+</vt:lpstr>
      <vt:lpstr>IMPACT  World+ Categories</vt:lpstr>
      <vt:lpstr>Thank you for completing Module β9</vt:lpstr>
      <vt:lpstr>Wrong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Quinn Langfitt</dc:creator>
  <cp:lastModifiedBy>Quinn Langfitt</cp:lastModifiedBy>
  <cp:revision>413</cp:revision>
  <dcterms:created xsi:type="dcterms:W3CDTF">2014-11-14T22:25:32Z</dcterms:created>
  <dcterms:modified xsi:type="dcterms:W3CDTF">2015-11-17T20:08:46Z</dcterms:modified>
</cp:coreProperties>
</file>