
<file path=[Content_Types].xml><?xml version="1.0" encoding="utf-8"?>
<Types xmlns="http://schemas.openxmlformats.org/package/2006/content-types">
  <Default Extension="png" ContentType="image/png"/>
  <Default Extension="tmp" ContentType="image/png"/>
  <Default Extension="wma" ContentType="audio/x-ms-wma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302" r:id="rId2"/>
    <p:sldId id="303" r:id="rId3"/>
    <p:sldId id="374" r:id="rId4"/>
    <p:sldId id="359" r:id="rId5"/>
    <p:sldId id="364" r:id="rId6"/>
    <p:sldId id="365" r:id="rId7"/>
    <p:sldId id="366" r:id="rId8"/>
    <p:sldId id="367" r:id="rId9"/>
    <p:sldId id="368" r:id="rId10"/>
    <p:sldId id="369" r:id="rId11"/>
    <p:sldId id="370" r:id="rId12"/>
    <p:sldId id="371" r:id="rId13"/>
    <p:sldId id="361" r:id="rId14"/>
    <p:sldId id="372" r:id="rId15"/>
    <p:sldId id="373" r:id="rId16"/>
    <p:sldId id="363" r:id="rId17"/>
  </p:sldIdLst>
  <p:sldSz cx="12192000" cy="6858000"/>
  <p:notesSz cx="6858000" cy="9144000"/>
  <p:custShowLst>
    <p:custShow name="Wrong" id="0">
      <p:sldLst/>
    </p:custShow>
  </p:custShow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Quinn Langfitt" initials="QL" lastIdx="21" clrIdx="0">
    <p:extLst>
      <p:ext uri="{19B8F6BF-5375-455C-9EA6-DF929625EA0E}">
        <p15:presenceInfo xmlns:p15="http://schemas.microsoft.com/office/powerpoint/2012/main" userId="fd30b36df98d153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1DF87"/>
    <a:srgbClr val="739A28"/>
    <a:srgbClr val="DAC0A6"/>
    <a:srgbClr val="8D5E30"/>
    <a:srgbClr val="996633"/>
    <a:srgbClr val="A9B1BC"/>
    <a:srgbClr val="D2DE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20" autoAdjust="0"/>
    <p:restoredTop sz="84761" autoAdjust="0"/>
  </p:normalViewPr>
  <p:slideViewPr>
    <p:cSldViewPr snapToGrid="0">
      <p:cViewPr varScale="1">
        <p:scale>
          <a:sx n="95" d="100"/>
          <a:sy n="95" d="100"/>
        </p:scale>
        <p:origin x="114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77EB65-7773-4AE4-A4AD-FDBFD823D46F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198908-2088-48AB-8E5E-AF12DB124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834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1FBF6-6BDF-4412-9024-3793459D853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6182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198908-2088-48AB-8E5E-AF12DB1244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1831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198908-2088-48AB-8E5E-AF12DB1244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969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198908-2088-48AB-8E5E-AF12DB1244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0503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198908-2088-48AB-8E5E-AF12DB1244B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8568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198908-2088-48AB-8E5E-AF12DB1244B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280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1FBF6-6BDF-4412-9024-3793459D853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0200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198908-2088-48AB-8E5E-AF12DB1244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4025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198908-2088-48AB-8E5E-AF12DB1244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4922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198908-2088-48AB-8E5E-AF12DB1244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7889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198908-2088-48AB-8E5E-AF12DB1244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8944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198908-2088-48AB-8E5E-AF12DB1244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8209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198908-2088-48AB-8E5E-AF12DB1244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4616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198908-2088-48AB-8E5E-AF12DB1244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7809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198908-2088-48AB-8E5E-AF12DB1244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027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12/2014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LCA Module A2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A514951-337F-4C55-96DD-3945EF272A0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1967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LCA Module A1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14951-337F-4C55-96DD-3945EF272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033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LCA Module A1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14951-337F-4C55-96DD-3945EF272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056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097280" y="1624405"/>
            <a:ext cx="10115203" cy="1828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489" y="275846"/>
            <a:ext cx="10058400" cy="88598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6974" y="1387737"/>
            <a:ext cx="10058400" cy="46534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12/2014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LCA Module A2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A514951-337F-4C55-96DD-3945EF272A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90655" y="286603"/>
            <a:ext cx="11413863" cy="5877837"/>
          </a:xfrm>
          <a:prstGeom prst="rect">
            <a:avLst/>
          </a:prstGeom>
          <a:noFill/>
          <a:ln w="31750">
            <a:solidFill>
              <a:srgbClr val="739A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375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LCA Module A1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14951-337F-4C55-96DD-3945EF272A0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9382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LCA Module A1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14951-337F-4C55-96DD-3945EF272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8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12/2014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LCA Module A1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14951-337F-4C55-96DD-3945EF272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807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LCA Module A1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14951-337F-4C55-96DD-3945EF272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231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12/2014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LCA Module A1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14951-337F-4C55-96DD-3945EF272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015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7" y="0"/>
            <a:ext cx="180714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 flipH="1">
            <a:off x="1807163" y="0"/>
            <a:ext cx="10741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45" y="594359"/>
            <a:ext cx="1672814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793" y="2980510"/>
            <a:ext cx="178037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12/2014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LCA Module A2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A514951-337F-4C55-96DD-3945EF272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365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LCA Module A1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14951-337F-4C55-96DD-3945EF272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9943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12/2014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LCA Module A2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A514951-337F-4C55-96DD-3945EF272A02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6198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wma"/><Relationship Id="rId1" Type="http://schemas.openxmlformats.org/officeDocument/2006/relationships/audio" Target="NULL" TargetMode="Externa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wma"/><Relationship Id="rId1" Type="http://schemas.microsoft.com/office/2007/relationships/media" Target="../media/media10.wma"/><Relationship Id="rId6" Type="http://schemas.openxmlformats.org/officeDocument/2006/relationships/image" Target="../media/image1.png"/><Relationship Id="rId5" Type="http://schemas.openxmlformats.org/officeDocument/2006/relationships/image" Target="../media/image7.tmp"/><Relationship Id="rId4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.png"/><Relationship Id="rId2" Type="http://schemas.openxmlformats.org/officeDocument/2006/relationships/audio" Target="../media/media11.wma"/><Relationship Id="rId1" Type="http://schemas.microsoft.com/office/2007/relationships/media" Target="../media/media11.wma"/><Relationship Id="rId6" Type="http://schemas.openxmlformats.org/officeDocument/2006/relationships/image" Target="../media/image8.tmp"/><Relationship Id="rId5" Type="http://schemas.openxmlformats.org/officeDocument/2006/relationships/hyperlink" Target="http://cshub.mit.edu/" TargetMode="External"/><Relationship Id="rId4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audio" Target="../media/media12.wma"/><Relationship Id="rId1" Type="http://schemas.microsoft.com/office/2007/relationships/media" Target="../media/media12.wma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wma"/><Relationship Id="rId1" Type="http://schemas.microsoft.com/office/2007/relationships/media" Target="../media/media13.wma"/><Relationship Id="rId6" Type="http://schemas.openxmlformats.org/officeDocument/2006/relationships/image" Target="../media/image1.png"/><Relationship Id="rId5" Type="http://schemas.openxmlformats.org/officeDocument/2006/relationships/image" Target="../media/image12.tmp"/><Relationship Id="rId4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.png"/><Relationship Id="rId2" Type="http://schemas.openxmlformats.org/officeDocument/2006/relationships/audio" Target="../media/media14.wma"/><Relationship Id="rId1" Type="http://schemas.microsoft.com/office/2007/relationships/media" Target="../media/media14.wma"/><Relationship Id="rId6" Type="http://schemas.openxmlformats.org/officeDocument/2006/relationships/image" Target="../media/image14.tmp"/><Relationship Id="rId5" Type="http://schemas.openxmlformats.org/officeDocument/2006/relationships/image" Target="../media/image13.emf"/><Relationship Id="rId4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.png"/><Relationship Id="rId2" Type="http://schemas.openxmlformats.org/officeDocument/2006/relationships/audio" Target="../media/media15.wma"/><Relationship Id="rId1" Type="http://schemas.microsoft.com/office/2007/relationships/media" Target="../media/media15.wma"/><Relationship Id="rId6" Type="http://schemas.openxmlformats.org/officeDocument/2006/relationships/image" Target="../media/image16.tmp"/><Relationship Id="rId5" Type="http://schemas.openxmlformats.org/officeDocument/2006/relationships/image" Target="../media/image15.tmp"/><Relationship Id="rId4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wma"/><Relationship Id="rId1" Type="http://schemas.microsoft.com/office/2007/relationships/media" Target="../media/media16.wm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2.wma"/><Relationship Id="rId1" Type="http://schemas.openxmlformats.org/officeDocument/2006/relationships/audio" Target="NULL" TargetMode="Externa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.png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6" Type="http://schemas.openxmlformats.org/officeDocument/2006/relationships/image" Target="../media/image2.jpeg"/><Relationship Id="rId5" Type="http://schemas.openxmlformats.org/officeDocument/2006/relationships/hyperlink" Target="http://www.athenasmi.org/our-software-data/impact-estimator-for-highways/" TargetMode="External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6" Type="http://schemas.openxmlformats.org/officeDocument/2006/relationships/image" Target="../media/image1.png"/><Relationship Id="rId5" Type="http://schemas.openxmlformats.org/officeDocument/2006/relationships/image" Target="../media/image3.tmp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6" Type="http://schemas.openxmlformats.org/officeDocument/2006/relationships/image" Target="../media/image1.png"/><Relationship Id="rId5" Type="http://schemas.openxmlformats.org/officeDocument/2006/relationships/image" Target="../media/image4.tmp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.png"/><Relationship Id="rId2" Type="http://schemas.openxmlformats.org/officeDocument/2006/relationships/audio" Target="../media/media9.wma"/><Relationship Id="rId1" Type="http://schemas.microsoft.com/office/2007/relationships/media" Target="../media/media9.wma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000" y="67867"/>
            <a:ext cx="11938000" cy="2171700"/>
          </a:xfrm>
        </p:spPr>
        <p:txBody>
          <a:bodyPr>
            <a:noAutofit/>
          </a:bodyPr>
          <a:lstStyle/>
          <a:p>
            <a:pPr algn="ctr"/>
            <a:r>
              <a:rPr lang="en-US" sz="5800" dirty="0" smtClean="0"/>
              <a:t>Welcome to the Life Cycle Assessment (LCA) Learning Module Series</a:t>
            </a:r>
            <a:endParaRPr lang="en-US" sz="5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329238"/>
            <a:ext cx="12192000" cy="117316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Acknowledgements:</a:t>
            </a:r>
          </a:p>
          <a:p>
            <a:pPr algn="ctr"/>
            <a:r>
              <a:rPr lang="en-US" dirty="0" err="1" smtClean="0"/>
              <a:t>CEST</a:t>
            </a:r>
            <a:r>
              <a:rPr lang="en-US" cap="none" dirty="0" err="1" smtClean="0"/>
              <a:t>i</a:t>
            </a:r>
            <a:r>
              <a:rPr lang="en-US" dirty="0" err="1" smtClean="0"/>
              <a:t>CC</a:t>
            </a:r>
            <a:r>
              <a:rPr lang="en-US" dirty="0" smtClean="0"/>
              <a:t>	Washington State University     Fulbright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663700" y="2700338"/>
            <a:ext cx="9144000" cy="5508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/>
              <a:t>Liv Haselbach	Quinn Langfitt</a:t>
            </a:r>
          </a:p>
          <a:p>
            <a:endParaRPr lang="en-US" sz="3200" dirty="0" smtClean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3993357"/>
            <a:ext cx="12192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For current modules email </a:t>
            </a:r>
            <a:r>
              <a:rPr lang="en-US" dirty="0"/>
              <a:t>h</a:t>
            </a:r>
            <a:r>
              <a:rPr lang="en-US" dirty="0" smtClean="0"/>
              <a:t>aselbach@wsu.edu or visit cem.uaf.edu/</a:t>
            </a:r>
            <a:r>
              <a:rPr lang="en-US" dirty="0" err="1" smtClean="0"/>
              <a:t>CESTiCC</a:t>
            </a:r>
            <a:r>
              <a:rPr lang="en-US" dirty="0" smtClean="0"/>
              <a:t>   </a:t>
            </a:r>
          </a:p>
        </p:txBody>
      </p:sp>
      <p:pic>
        <p:nvPicPr>
          <p:cNvPr id="9" name="Audio 8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328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244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00"/>
    </mc:Choice>
    <mc:Fallback xmlns="">
      <p:transition spd="slow" advTm="1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Rehabilitation Schedule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14951-337F-4C55-96DD-3945EF272A02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7" name="Picture 6" descr="Athena Impact Estimator for Highways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75" t="1179" r="6043" b="48892"/>
          <a:stretch/>
        </p:blipFill>
        <p:spPr>
          <a:xfrm>
            <a:off x="485135" y="1579418"/>
            <a:ext cx="11207687" cy="4156364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</p:spPr>
        <p:txBody>
          <a:bodyPr/>
          <a:lstStyle/>
          <a:p>
            <a:r>
              <a:rPr lang="en-US" dirty="0" smtClean="0"/>
              <a:t>10/2015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en-US" dirty="0" smtClean="0"/>
              <a:t>LCA Module </a:t>
            </a:r>
            <a:r>
              <a:rPr lang="el-GR" cap="none" dirty="0">
                <a:latin typeface="Calibri" panose="020F0502020204030204" pitchFamily="34" charset="0"/>
              </a:rPr>
              <a:t>τ</a:t>
            </a:r>
            <a:r>
              <a:rPr lang="en-US" dirty="0">
                <a:latin typeface="Calibri" panose="020F0502020204030204" pitchFamily="34" charset="0"/>
              </a:rPr>
              <a:t>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043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715"/>
    </mc:Choice>
    <mc:Fallback xmlns="">
      <p:transition spd="slow" advTm="307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Pavement-Vehicle Interaction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14951-337F-4C55-96DD-3945EF272A02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89226" y="1174228"/>
            <a:ext cx="149432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Uses MIT’s </a:t>
            </a:r>
            <a:br>
              <a:rPr lang="en-US" dirty="0" smtClean="0"/>
            </a:br>
            <a:r>
              <a:rPr lang="en-US" dirty="0" smtClean="0"/>
              <a:t>“</a:t>
            </a:r>
            <a:r>
              <a:rPr lang="en-US" dirty="0" smtClean="0">
                <a:hlinkClick r:id="rId5"/>
              </a:rPr>
              <a:t>PVI </a:t>
            </a:r>
            <a:br>
              <a:rPr lang="en-US" dirty="0" smtClean="0">
                <a:hlinkClick r:id="rId5"/>
              </a:rPr>
            </a:br>
            <a:r>
              <a:rPr lang="en-US" dirty="0" smtClean="0">
                <a:hlinkClick r:id="rId5"/>
              </a:rPr>
              <a:t>Mechanistic </a:t>
            </a:r>
            <a:br>
              <a:rPr lang="en-US" dirty="0" smtClean="0">
                <a:hlinkClick r:id="rId5"/>
              </a:rPr>
            </a:br>
            <a:r>
              <a:rPr lang="en-US" dirty="0" smtClean="0">
                <a:hlinkClick r:id="rId5"/>
              </a:rPr>
              <a:t>Model </a:t>
            </a:r>
            <a:r>
              <a:rPr lang="en-US" dirty="0">
                <a:hlinkClick r:id="rId5"/>
              </a:rPr>
              <a:t>Gen </a:t>
            </a:r>
            <a:r>
              <a:rPr lang="en-US" dirty="0" smtClean="0">
                <a:hlinkClick r:id="rId5"/>
              </a:rPr>
              <a:t>II</a:t>
            </a:r>
            <a:r>
              <a:rPr lang="en-US" dirty="0" smtClean="0"/>
              <a:t>”</a:t>
            </a:r>
            <a:endParaRPr lang="en-US" dirty="0"/>
          </a:p>
        </p:txBody>
      </p:sp>
      <p:pic>
        <p:nvPicPr>
          <p:cNvPr id="8" name="Picture 7" descr="Athena Impact Estimator for Highways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77" t="5978" r="7614" b="27674"/>
          <a:stretch/>
        </p:blipFill>
        <p:spPr>
          <a:xfrm>
            <a:off x="1983546" y="1117312"/>
            <a:ext cx="9619293" cy="4879016"/>
          </a:xfrm>
          <a:prstGeom prst="rect">
            <a:avLst/>
          </a:prstGeom>
        </p:spPr>
      </p:pic>
      <p:pic>
        <p:nvPicPr>
          <p:cNvPr id="10" name="Audio 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</p:spPr>
        <p:txBody>
          <a:bodyPr/>
          <a:lstStyle/>
          <a:p>
            <a:r>
              <a:rPr lang="en-US" dirty="0" smtClean="0"/>
              <a:t>10/2015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en-US" dirty="0" smtClean="0"/>
              <a:t>LCA Module </a:t>
            </a:r>
            <a:r>
              <a:rPr lang="el-GR" cap="none" dirty="0">
                <a:latin typeface="Calibri" panose="020F0502020204030204" pitchFamily="34" charset="0"/>
              </a:rPr>
              <a:t>τ</a:t>
            </a:r>
            <a:r>
              <a:rPr lang="en-US" dirty="0">
                <a:latin typeface="Calibri" panose="020F0502020204030204" pitchFamily="34" charset="0"/>
              </a:rPr>
              <a:t>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107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937"/>
    </mc:Choice>
    <mc:Fallback xmlns="">
      <p:transition spd="slow" advTm="789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Calculating Results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14951-337F-4C55-96DD-3945EF272A02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t="3357"/>
          <a:stretch/>
        </p:blipFill>
        <p:spPr>
          <a:xfrm>
            <a:off x="688489" y="1161827"/>
            <a:ext cx="5192766" cy="48716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6461" y="628580"/>
            <a:ext cx="2612448" cy="25758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51102" y="2671158"/>
            <a:ext cx="2816283" cy="336229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Rectangle 9"/>
          <p:cNvSpPr/>
          <p:nvPr/>
        </p:nvSpPr>
        <p:spPr>
          <a:xfrm>
            <a:off x="2680855" y="2140527"/>
            <a:ext cx="1537854" cy="15794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308207" y="2140527"/>
            <a:ext cx="1386011" cy="18080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3838575" y="914400"/>
            <a:ext cx="2287886" cy="12261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9" idx="1"/>
          </p:cNvCxnSpPr>
          <p:nvPr/>
        </p:nvCxnSpPr>
        <p:spPr>
          <a:xfrm flipH="1" flipV="1">
            <a:off x="5694218" y="3451832"/>
            <a:ext cx="3256884" cy="9004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Audio 1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</p:spPr>
        <p:txBody>
          <a:bodyPr/>
          <a:lstStyle/>
          <a:p>
            <a:r>
              <a:rPr lang="en-US" dirty="0" smtClean="0"/>
              <a:t>10/2015</a:t>
            </a:r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en-US" dirty="0" smtClean="0"/>
              <a:t>LCA Module </a:t>
            </a:r>
            <a:r>
              <a:rPr lang="el-GR" cap="none" dirty="0">
                <a:latin typeface="Calibri" panose="020F0502020204030204" pitchFamily="34" charset="0"/>
              </a:rPr>
              <a:t>τ</a:t>
            </a:r>
            <a:r>
              <a:rPr lang="en-US" dirty="0">
                <a:latin typeface="Calibri" panose="020F0502020204030204" pitchFamily="34" charset="0"/>
              </a:rPr>
              <a:t>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927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345"/>
    </mc:Choice>
    <mc:Fallback xmlns="">
      <p:transition spd="slow" advTm="693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Graph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14951-337F-4C55-96DD-3945EF272A02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545" y="1107615"/>
            <a:ext cx="8008083" cy="4988385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</p:spPr>
        <p:txBody>
          <a:bodyPr/>
          <a:lstStyle/>
          <a:p>
            <a:r>
              <a:rPr lang="en-US" dirty="0" smtClean="0"/>
              <a:t>10/2015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en-US" dirty="0" smtClean="0"/>
              <a:t>LCA Module </a:t>
            </a:r>
            <a:r>
              <a:rPr lang="el-GR" cap="none" dirty="0">
                <a:latin typeface="Calibri" panose="020F0502020204030204" pitchFamily="34" charset="0"/>
              </a:rPr>
              <a:t>τ</a:t>
            </a:r>
            <a:r>
              <a:rPr lang="en-US" dirty="0">
                <a:latin typeface="Calibri" panose="020F0502020204030204" pitchFamily="34" charset="0"/>
              </a:rPr>
              <a:t>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552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356"/>
    </mc:Choice>
    <mc:Fallback xmlns="">
      <p:transition spd="slow" advTm="403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Table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14951-337F-4C55-96DD-3945EF272A02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/>
          <a:srcRect r="1474" b="4679"/>
          <a:stretch/>
        </p:blipFill>
        <p:spPr>
          <a:xfrm>
            <a:off x="456526" y="2705420"/>
            <a:ext cx="11282121" cy="2304462"/>
          </a:xfrm>
          <a:prstGeom prst="rect">
            <a:avLst/>
          </a:prstGeom>
        </p:spPr>
      </p:pic>
      <p:pic>
        <p:nvPicPr>
          <p:cNvPr id="13" name="Picture 12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26" y="1576597"/>
            <a:ext cx="7539165" cy="980352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181082" y="1576597"/>
            <a:ext cx="257578" cy="20068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</p:spPr>
        <p:txBody>
          <a:bodyPr/>
          <a:lstStyle/>
          <a:p>
            <a:r>
              <a:rPr lang="en-US" dirty="0" smtClean="0"/>
              <a:t>10/2015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en-US" dirty="0" smtClean="0"/>
              <a:t>LCA Module </a:t>
            </a:r>
            <a:r>
              <a:rPr lang="el-GR" cap="none" dirty="0">
                <a:latin typeface="Calibri" panose="020F0502020204030204" pitchFamily="34" charset="0"/>
              </a:rPr>
              <a:t>τ</a:t>
            </a:r>
            <a:r>
              <a:rPr lang="en-US" dirty="0">
                <a:latin typeface="Calibri" panose="020F0502020204030204" pitchFamily="34" charset="0"/>
              </a:rPr>
              <a:t>4</a:t>
            </a:r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14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4918"/>
    </mc:Choice>
    <mc:Fallback>
      <p:transition spd="slow" advTm="649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Comparative Results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14951-337F-4C55-96DD-3945EF272A02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649" y="1161828"/>
            <a:ext cx="7612139" cy="4932610"/>
          </a:xfrm>
          <a:prstGeom prst="rect">
            <a:avLst/>
          </a:prstGeom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63" y="1151845"/>
            <a:ext cx="3590223" cy="4942594"/>
          </a:xfrm>
          <a:prstGeom prst="rect">
            <a:avLst/>
          </a:prstGeom>
        </p:spPr>
      </p:pic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</p:spPr>
        <p:txBody>
          <a:bodyPr/>
          <a:lstStyle/>
          <a:p>
            <a:r>
              <a:rPr lang="en-US" dirty="0" smtClean="0"/>
              <a:t>10/2015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en-US" dirty="0" smtClean="0"/>
              <a:t>LCA Module </a:t>
            </a:r>
            <a:r>
              <a:rPr lang="el-GR" cap="none" dirty="0">
                <a:latin typeface="Calibri" panose="020F0502020204030204" pitchFamily="34" charset="0"/>
              </a:rPr>
              <a:t>τ</a:t>
            </a:r>
            <a:r>
              <a:rPr lang="en-US" dirty="0">
                <a:latin typeface="Calibri" panose="020F0502020204030204" pitchFamily="34" charset="0"/>
              </a:rPr>
              <a:t>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54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257"/>
    </mc:Choice>
    <mc:Fallback xmlns="">
      <p:transition spd="slow" advTm="412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 for completing Module </a:t>
            </a:r>
            <a:r>
              <a:rPr lang="el-GR" dirty="0" smtClean="0">
                <a:latin typeface="Calibri" panose="020F0502020204030204" pitchFamily="34" charset="0"/>
              </a:rPr>
              <a:t>τ</a:t>
            </a:r>
            <a:r>
              <a:rPr lang="en-US" dirty="0" smtClean="0">
                <a:latin typeface="Calibri" panose="020F0502020204030204" pitchFamily="34" charset="0"/>
              </a:rPr>
              <a:t>4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7761" y="1476086"/>
            <a:ext cx="10916478" cy="46834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Group </a:t>
            </a:r>
            <a:r>
              <a:rPr lang="en-US" dirty="0"/>
              <a:t>A</a:t>
            </a:r>
            <a:r>
              <a:rPr lang="en-US" dirty="0" smtClean="0"/>
              <a:t>: ISO Compliant LCA Overview Modules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dirty="0"/>
              <a:t>Group </a:t>
            </a:r>
            <a:r>
              <a:rPr lang="en-US" dirty="0">
                <a:latin typeface="Calibri" panose="020F0502020204030204" pitchFamily="34" charset="0"/>
              </a:rPr>
              <a:t>α</a:t>
            </a:r>
            <a:r>
              <a:rPr lang="en-US" dirty="0" smtClean="0"/>
              <a:t>: </a:t>
            </a:r>
            <a:r>
              <a:rPr lang="en-US" dirty="0"/>
              <a:t>ISO Compliant LCA </a:t>
            </a:r>
            <a:r>
              <a:rPr lang="en-US" dirty="0" smtClean="0"/>
              <a:t>Detailed Modules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Group B</a:t>
            </a:r>
            <a:r>
              <a:rPr lang="en-US" dirty="0" smtClean="0"/>
              <a:t>: Environmental Impact Categories </a:t>
            </a:r>
            <a:r>
              <a:rPr lang="en-US" dirty="0"/>
              <a:t>Overview Modules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dirty="0"/>
              <a:t>Group </a:t>
            </a:r>
            <a:r>
              <a:rPr lang="en-US" dirty="0">
                <a:latin typeface="Calibri" panose="020F0502020204030204" pitchFamily="34" charset="0"/>
              </a:rPr>
              <a:t>β</a:t>
            </a:r>
            <a:r>
              <a:rPr lang="en-US" dirty="0" smtClean="0"/>
              <a:t>: Environmental Impact Categories Detailed Modules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Group </a:t>
            </a:r>
            <a:r>
              <a:rPr lang="en-US" dirty="0"/>
              <a:t>G</a:t>
            </a:r>
            <a:r>
              <a:rPr lang="en-US" dirty="0" smtClean="0"/>
              <a:t>: General LCA Tools </a:t>
            </a:r>
            <a:r>
              <a:rPr lang="en-US" dirty="0"/>
              <a:t>Overview Modules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dirty="0"/>
              <a:t>Group </a:t>
            </a:r>
            <a:r>
              <a:rPr lang="en-US" dirty="0">
                <a:latin typeface="Calibri" panose="020F0502020204030204" pitchFamily="34" charset="0"/>
              </a:rPr>
              <a:t>γ</a:t>
            </a:r>
            <a:r>
              <a:rPr lang="en-US" dirty="0" smtClean="0"/>
              <a:t>: General LCA Tools </a:t>
            </a:r>
            <a:r>
              <a:rPr lang="en-US" dirty="0"/>
              <a:t>Detailed </a:t>
            </a:r>
            <a:r>
              <a:rPr lang="en-US" dirty="0" smtClean="0"/>
              <a:t>Modules</a:t>
            </a:r>
          </a:p>
          <a:p>
            <a:pPr marL="0" indent="0">
              <a:buNone/>
            </a:pPr>
            <a:r>
              <a:rPr lang="en-US" dirty="0"/>
              <a:t>Group T</a:t>
            </a:r>
            <a:r>
              <a:rPr lang="en-US" dirty="0" smtClean="0"/>
              <a:t>: Transportation-Related LCA Overview </a:t>
            </a:r>
            <a:r>
              <a:rPr lang="en-US" dirty="0"/>
              <a:t>Modules</a:t>
            </a:r>
          </a:p>
          <a:p>
            <a:pPr marL="0" indent="0">
              <a:buNone/>
            </a:pPr>
            <a:r>
              <a:rPr lang="en-US" dirty="0"/>
              <a:t>Group </a:t>
            </a:r>
            <a:r>
              <a:rPr lang="en-US" dirty="0">
                <a:latin typeface="Calibri" panose="020F0502020204030204" pitchFamily="34" charset="0"/>
              </a:rPr>
              <a:t>τ</a:t>
            </a:r>
            <a:r>
              <a:rPr lang="en-US" dirty="0" smtClean="0"/>
              <a:t>: </a:t>
            </a:r>
            <a:r>
              <a:rPr lang="en-US" dirty="0"/>
              <a:t>Transportation-Related LCA </a:t>
            </a:r>
            <a:r>
              <a:rPr lang="en-US" dirty="0" smtClean="0"/>
              <a:t>Detailed Modules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14951-337F-4C55-96DD-3945EF272A02}" type="slidenum">
              <a:rPr lang="en-US" smtClean="0"/>
              <a:t>16</a:t>
            </a:fld>
            <a:endParaRPr lang="en-US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</p:spPr>
        <p:txBody>
          <a:bodyPr/>
          <a:lstStyle/>
          <a:p>
            <a:r>
              <a:rPr lang="en-US" dirty="0" smtClean="0"/>
              <a:t>10/2015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en-US" dirty="0" smtClean="0"/>
              <a:t>LCA Module </a:t>
            </a:r>
            <a:r>
              <a:rPr lang="el-GR" cap="none" dirty="0">
                <a:latin typeface="Calibri" panose="020F0502020204030204" pitchFamily="34" charset="0"/>
              </a:rPr>
              <a:t>τ</a:t>
            </a:r>
            <a:r>
              <a:rPr lang="en-US" dirty="0">
                <a:latin typeface="Calibri" panose="020F0502020204030204" pitchFamily="34" charset="0"/>
              </a:rPr>
              <a:t>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2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31"/>
    </mc:Choice>
    <mc:Fallback xmlns="">
      <p:transition spd="slow" advTm="45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LCA Module Series Groups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7761" y="1476086"/>
            <a:ext cx="10916478" cy="46834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Group </a:t>
            </a:r>
            <a:r>
              <a:rPr lang="en-US" dirty="0"/>
              <a:t>A</a:t>
            </a:r>
            <a:r>
              <a:rPr lang="en-US" dirty="0" smtClean="0"/>
              <a:t>: ISO Compliant LCA Overview Modules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dirty="0"/>
              <a:t>Group </a:t>
            </a:r>
            <a:r>
              <a:rPr lang="en-US" dirty="0">
                <a:latin typeface="Calibri" panose="020F0502020204030204" pitchFamily="34" charset="0"/>
              </a:rPr>
              <a:t>α</a:t>
            </a:r>
            <a:r>
              <a:rPr lang="en-US" dirty="0" smtClean="0"/>
              <a:t>: </a:t>
            </a:r>
            <a:r>
              <a:rPr lang="en-US" dirty="0"/>
              <a:t>ISO Compliant LCA </a:t>
            </a:r>
            <a:r>
              <a:rPr lang="en-US" dirty="0" smtClean="0"/>
              <a:t>Detailed Modules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Group B</a:t>
            </a:r>
            <a:r>
              <a:rPr lang="en-US" dirty="0" smtClean="0"/>
              <a:t>: Environmental Impact Categories </a:t>
            </a:r>
            <a:r>
              <a:rPr lang="en-US" dirty="0"/>
              <a:t>Overview Modules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dirty="0"/>
              <a:t>Group </a:t>
            </a:r>
            <a:r>
              <a:rPr lang="en-US" dirty="0">
                <a:latin typeface="Calibri" panose="020F0502020204030204" pitchFamily="34" charset="0"/>
              </a:rPr>
              <a:t>β</a:t>
            </a:r>
            <a:r>
              <a:rPr lang="en-US" dirty="0" smtClean="0"/>
              <a:t>: Environmental Impact Categories Detailed Modules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Group </a:t>
            </a:r>
            <a:r>
              <a:rPr lang="en-US" dirty="0"/>
              <a:t>G</a:t>
            </a:r>
            <a:r>
              <a:rPr lang="en-US" dirty="0" smtClean="0"/>
              <a:t>: General LCA Tools </a:t>
            </a:r>
            <a:r>
              <a:rPr lang="en-US" dirty="0"/>
              <a:t>Overview Modules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dirty="0"/>
              <a:t>Group </a:t>
            </a:r>
            <a:r>
              <a:rPr lang="en-US" dirty="0">
                <a:latin typeface="Calibri" panose="020F0502020204030204" pitchFamily="34" charset="0"/>
              </a:rPr>
              <a:t>γ</a:t>
            </a:r>
            <a:r>
              <a:rPr lang="en-US" dirty="0" smtClean="0"/>
              <a:t>: General LCA Tools </a:t>
            </a:r>
            <a:r>
              <a:rPr lang="en-US" dirty="0"/>
              <a:t>Detailed </a:t>
            </a:r>
            <a:r>
              <a:rPr lang="en-US" dirty="0" smtClean="0"/>
              <a:t>Modules</a:t>
            </a:r>
          </a:p>
          <a:p>
            <a:pPr marL="0" indent="0">
              <a:buNone/>
            </a:pPr>
            <a:r>
              <a:rPr lang="en-US" dirty="0"/>
              <a:t>Group T</a:t>
            </a:r>
            <a:r>
              <a:rPr lang="en-US" dirty="0" smtClean="0"/>
              <a:t>: Transportation-Related LCA Overview </a:t>
            </a:r>
            <a:r>
              <a:rPr lang="en-US" dirty="0"/>
              <a:t>Modules</a:t>
            </a:r>
          </a:p>
          <a:p>
            <a:pPr marL="0" indent="0">
              <a:buNone/>
            </a:pPr>
            <a:r>
              <a:rPr lang="en-US" dirty="0"/>
              <a:t>Group </a:t>
            </a:r>
            <a:r>
              <a:rPr lang="en-US" dirty="0">
                <a:latin typeface="Calibri" panose="020F0502020204030204" pitchFamily="34" charset="0"/>
              </a:rPr>
              <a:t>τ</a:t>
            </a:r>
            <a:r>
              <a:rPr lang="en-US" dirty="0" smtClean="0"/>
              <a:t>: </a:t>
            </a:r>
            <a:r>
              <a:rPr lang="en-US" dirty="0"/>
              <a:t>Transportation-Related LCA </a:t>
            </a:r>
            <a:r>
              <a:rPr lang="en-US" dirty="0" smtClean="0"/>
              <a:t>Detailed Modules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14951-337F-4C55-96DD-3945EF272A02}" type="slidenum">
              <a:rPr lang="en-US" smtClean="0"/>
              <a:t>2</a:t>
            </a:fld>
            <a:endParaRPr lang="en-US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083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944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000"/>
    </mc:Choice>
    <mc:Fallback xmlns="">
      <p:transition spd="slow" advTm="2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1" y="1206857"/>
            <a:ext cx="10896599" cy="2387600"/>
          </a:xfrm>
        </p:spPr>
        <p:txBody>
          <a:bodyPr>
            <a:normAutofit/>
          </a:bodyPr>
          <a:lstStyle/>
          <a:p>
            <a:r>
              <a:rPr lang="en-US" dirty="0" smtClean="0"/>
              <a:t>Athena Impact Estimator for Highways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Module </a:t>
            </a:r>
            <a:r>
              <a:rPr lang="el-GR" sz="3200" cap="none" dirty="0" smtClean="0">
                <a:latin typeface="Calibri" panose="020F0502020204030204" pitchFamily="34" charset="0"/>
              </a:rPr>
              <a:t>τ</a:t>
            </a:r>
            <a:r>
              <a:rPr lang="en-US" sz="3200" dirty="0" smtClean="0">
                <a:latin typeface="Calibri" panose="020F0502020204030204" pitchFamily="34" charset="0"/>
              </a:rPr>
              <a:t>4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10/2015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LCA Module </a:t>
            </a:r>
            <a:r>
              <a:rPr lang="el-GR" cap="none" dirty="0">
                <a:latin typeface="Calibri" panose="020F0502020204030204" pitchFamily="34" charset="0"/>
              </a:rPr>
              <a:t>τ</a:t>
            </a:r>
            <a:r>
              <a:rPr lang="en-US" dirty="0">
                <a:latin typeface="Calibri" panose="020F0502020204030204" pitchFamily="34" charset="0"/>
              </a:rPr>
              <a:t>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14951-337F-4C55-96DD-3945EF272A02}" type="slidenum">
              <a:rPr lang="en-US" smtClean="0"/>
              <a:t>3</a:t>
            </a:fld>
            <a:endParaRPr lang="en-US"/>
          </a:p>
        </p:txBody>
      </p:sp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698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93"/>
    </mc:Choice>
    <mc:Fallback xmlns="">
      <p:transition spd="slow" advTm="53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IE for Highways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6973" y="1387737"/>
            <a:ext cx="11001565" cy="4653480"/>
          </a:xfrm>
        </p:spPr>
        <p:txBody>
          <a:bodyPr>
            <a:normAutofit/>
          </a:bodyPr>
          <a:lstStyle/>
          <a:p>
            <a:r>
              <a:rPr lang="en-US" dirty="0" smtClean="0"/>
              <a:t>Athena Impact Estimator for Highways</a:t>
            </a:r>
          </a:p>
          <a:p>
            <a:r>
              <a:rPr lang="en-US" dirty="0"/>
              <a:t>Free, download-based tool</a:t>
            </a:r>
          </a:p>
          <a:p>
            <a:r>
              <a:rPr lang="en-US" dirty="0" smtClean="0"/>
              <a:t>Analyzing </a:t>
            </a:r>
            <a:r>
              <a:rPr lang="en-US" dirty="0"/>
              <a:t>initial paving materials, highway use, maintenance, </a:t>
            </a:r>
            <a:r>
              <a:rPr lang="en-US" dirty="0" smtClean="0"/>
              <a:t>end-of-life using LCA</a:t>
            </a:r>
            <a:endParaRPr lang="en-US" dirty="0"/>
          </a:p>
          <a:p>
            <a:r>
              <a:rPr lang="en-US" dirty="0" smtClean="0"/>
              <a:t>Currently </a:t>
            </a:r>
            <a:r>
              <a:rPr lang="en-US" dirty="0"/>
              <a:t>only for Canadian </a:t>
            </a:r>
            <a:r>
              <a:rPr lang="en-US" dirty="0" smtClean="0"/>
              <a:t>Provinces</a:t>
            </a:r>
          </a:p>
          <a:p>
            <a:r>
              <a:rPr lang="en-US" dirty="0" smtClean="0"/>
              <a:t>Designed to make LCA of pavement more accessible to transportation engineers and pavement designers</a:t>
            </a:r>
          </a:p>
          <a:p>
            <a:r>
              <a:rPr lang="en-US" dirty="0" smtClean="0"/>
              <a:t>Based on fairly simple inputs on roadway parameters, materials, distance of transport, energy use, etc.</a:t>
            </a:r>
          </a:p>
          <a:p>
            <a:pPr lvl="1"/>
            <a:r>
              <a:rPr lang="en-US" dirty="0" smtClean="0"/>
              <a:t>Can alter more detailed inputs for more control or leave with the default recommended values</a:t>
            </a:r>
          </a:p>
          <a:p>
            <a:r>
              <a:rPr lang="en-US" dirty="0" smtClean="0"/>
              <a:t>Mostly based on national averages, with some regional data for distances and electrical grid</a:t>
            </a:r>
          </a:p>
          <a:p>
            <a:r>
              <a:rPr lang="en-US" dirty="0"/>
              <a:t>Download from </a:t>
            </a:r>
            <a:r>
              <a:rPr lang="en-US" dirty="0" smtClean="0"/>
              <a:t>Website </a:t>
            </a:r>
            <a:endParaRPr lang="en-US" dirty="0"/>
          </a:p>
          <a:p>
            <a:pPr marL="457200" lvl="1" indent="0">
              <a:buNone/>
            </a:pPr>
            <a:r>
              <a:rPr lang="en-US" dirty="0">
                <a:hlinkClick r:id="rId5"/>
              </a:rPr>
              <a:t>http://www.athenasmi.org/our-software-data/impact-estimator-for-highways</a:t>
            </a:r>
            <a:r>
              <a:rPr lang="en-US" dirty="0" smtClean="0">
                <a:hlinkClick r:id="rId5"/>
              </a:rPr>
              <a:t>/</a:t>
            </a:r>
            <a:r>
              <a:rPr lang="en-US" dirty="0" smtClean="0"/>
              <a:t>  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14951-337F-4C55-96DD-3945EF272A02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3074" name="Picture 2" descr="Impact Estimator for Highway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8989" y="551497"/>
            <a:ext cx="3000625" cy="83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0137538" y="6121472"/>
            <a:ext cx="176362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/>
              <a:t>Logo source: athenasmi.org</a:t>
            </a:r>
            <a:endParaRPr lang="en-US" sz="1100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</p:spPr>
        <p:txBody>
          <a:bodyPr/>
          <a:lstStyle/>
          <a:p>
            <a:r>
              <a:rPr lang="en-US" dirty="0" smtClean="0"/>
              <a:t>10/2015</a:t>
            </a:r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en-US" dirty="0" smtClean="0"/>
              <a:t>LCA Module </a:t>
            </a:r>
            <a:r>
              <a:rPr lang="el-GR" cap="none" dirty="0">
                <a:latin typeface="Calibri" panose="020F0502020204030204" pitchFamily="34" charset="0"/>
              </a:rPr>
              <a:t>τ</a:t>
            </a:r>
            <a:r>
              <a:rPr lang="en-US" dirty="0">
                <a:latin typeface="Calibri" panose="020F0502020204030204" pitchFamily="34" charset="0"/>
              </a:rPr>
              <a:t>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201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478"/>
    </mc:Choice>
    <mc:Fallback xmlns="">
      <p:transition spd="slow" advTm="614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489" y="275846"/>
            <a:ext cx="10058400" cy="1476754"/>
          </a:xfrm>
        </p:spPr>
        <p:txBody>
          <a:bodyPr>
            <a:normAutofit/>
          </a:bodyPr>
          <a:lstStyle/>
          <a:p>
            <a:r>
              <a:rPr lang="en-US" dirty="0" smtClean="0"/>
              <a:t>Starting a New</a:t>
            </a:r>
            <a:br>
              <a:rPr lang="en-US" dirty="0" smtClean="0"/>
            </a:br>
            <a:r>
              <a:rPr lang="en-US" dirty="0" smtClean="0"/>
              <a:t>Project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14951-337F-4C55-96DD-3945EF272A02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56"/>
          <a:stretch/>
        </p:blipFill>
        <p:spPr>
          <a:xfrm>
            <a:off x="4634968" y="358345"/>
            <a:ext cx="7098883" cy="574706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66973" y="1752599"/>
            <a:ext cx="3658841" cy="4288617"/>
          </a:xfrm>
        </p:spPr>
        <p:txBody>
          <a:bodyPr>
            <a:normAutofit/>
          </a:bodyPr>
          <a:lstStyle/>
          <a:p>
            <a:r>
              <a:rPr lang="en-US" dirty="0" smtClean="0"/>
              <a:t>More tabs across the top</a:t>
            </a:r>
            <a:endParaRPr lang="en-US" dirty="0"/>
          </a:p>
          <a:p>
            <a:r>
              <a:rPr lang="en-US" dirty="0" smtClean="0"/>
              <a:t>Construction equipment</a:t>
            </a:r>
          </a:p>
          <a:p>
            <a:pPr lvl="1"/>
            <a:r>
              <a:rPr lang="en-US" dirty="0" smtClean="0"/>
              <a:t>Edit the equipment used for roadway construction</a:t>
            </a:r>
          </a:p>
          <a:p>
            <a:pPr lvl="1"/>
            <a:r>
              <a:rPr lang="en-US" dirty="0" smtClean="0"/>
              <a:t>Fuel consumption</a:t>
            </a:r>
          </a:p>
          <a:p>
            <a:pPr lvl="1"/>
            <a:r>
              <a:rPr lang="en-US" dirty="0" smtClean="0"/>
              <a:t>Production rates</a:t>
            </a:r>
          </a:p>
          <a:p>
            <a:pPr lvl="1"/>
            <a:r>
              <a:rPr lang="en-US" dirty="0" smtClean="0"/>
              <a:t>Load factor</a:t>
            </a:r>
          </a:p>
          <a:p>
            <a:pPr lvl="1"/>
            <a:r>
              <a:rPr lang="en-US" dirty="0" smtClean="0"/>
              <a:t>Working time per day</a:t>
            </a:r>
          </a:p>
          <a:p>
            <a:r>
              <a:rPr lang="en-US" dirty="0" smtClean="0"/>
              <a:t>Material Transportation</a:t>
            </a:r>
          </a:p>
          <a:p>
            <a:pPr lvl="1"/>
            <a:r>
              <a:rPr lang="en-US" dirty="0" smtClean="0"/>
              <a:t>Modes of material transport</a:t>
            </a:r>
          </a:p>
          <a:p>
            <a:pPr lvl="1"/>
            <a:r>
              <a:rPr lang="en-US" dirty="0" smtClean="0"/>
              <a:t>Distances of transport</a:t>
            </a:r>
          </a:p>
        </p:txBody>
      </p:sp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</p:spPr>
        <p:txBody>
          <a:bodyPr/>
          <a:lstStyle/>
          <a:p>
            <a:r>
              <a:rPr lang="en-US" dirty="0" smtClean="0"/>
              <a:t>10/2015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en-US" dirty="0" smtClean="0"/>
              <a:t>LCA Module </a:t>
            </a:r>
            <a:r>
              <a:rPr lang="el-GR" cap="none" dirty="0">
                <a:latin typeface="Calibri" panose="020F0502020204030204" pitchFamily="34" charset="0"/>
              </a:rPr>
              <a:t>τ</a:t>
            </a:r>
            <a:r>
              <a:rPr lang="en-US" dirty="0">
                <a:latin typeface="Calibri" panose="020F0502020204030204" pitchFamily="34" charset="0"/>
              </a:rPr>
              <a:t>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320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464"/>
    </mc:Choice>
    <mc:Fallback xmlns="">
      <p:transition spd="slow" advTm="1034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489" y="275845"/>
            <a:ext cx="10058400" cy="24544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Roadway</a:t>
            </a:r>
            <a:br>
              <a:rPr lang="en-US" dirty="0" smtClean="0"/>
            </a:br>
            <a:r>
              <a:rPr lang="en-US" dirty="0" smtClean="0"/>
              <a:t>Operating</a:t>
            </a:r>
            <a:br>
              <a:rPr lang="en-US" dirty="0" smtClean="0"/>
            </a:br>
            <a:r>
              <a:rPr lang="en-US" dirty="0" smtClean="0"/>
              <a:t>Energy </a:t>
            </a:r>
            <a:br>
              <a:rPr lang="en-US" dirty="0" smtClean="0"/>
            </a:br>
            <a:r>
              <a:rPr lang="en-US" dirty="0" smtClean="0"/>
              <a:t>Consumption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14951-337F-4C55-96DD-3945EF272A02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31"/>
          <a:stretch/>
        </p:blipFill>
        <p:spPr>
          <a:xfrm>
            <a:off x="5021055" y="373487"/>
            <a:ext cx="6715997" cy="5741998"/>
          </a:xfrm>
          <a:prstGeom prst="rect">
            <a:avLst/>
          </a:prstGeom>
        </p:spPr>
      </p:pic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</p:spPr>
        <p:txBody>
          <a:bodyPr/>
          <a:lstStyle/>
          <a:p>
            <a:r>
              <a:rPr lang="en-US" dirty="0" smtClean="0"/>
              <a:t>10/2015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en-US" dirty="0" smtClean="0"/>
              <a:t>LCA Module </a:t>
            </a:r>
            <a:r>
              <a:rPr lang="el-GR" cap="none" dirty="0">
                <a:latin typeface="Calibri" panose="020F0502020204030204" pitchFamily="34" charset="0"/>
              </a:rPr>
              <a:t>τ</a:t>
            </a:r>
            <a:r>
              <a:rPr lang="en-US" dirty="0">
                <a:latin typeface="Calibri" panose="020F0502020204030204" pitchFamily="34" charset="0"/>
              </a:rPr>
              <a:t>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225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645"/>
    </mc:Choice>
    <mc:Fallback xmlns="">
      <p:transition spd="slow" advTm="676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14951-337F-4C55-96DD-3945EF272A02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7380" y="354330"/>
            <a:ext cx="9836715" cy="57887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840480" y="1234440"/>
            <a:ext cx="7783830" cy="144684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840480" y="2762250"/>
            <a:ext cx="7783830" cy="299847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1668780" y="2057400"/>
            <a:ext cx="480060" cy="2171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91309" y="-8910"/>
            <a:ext cx="10058400" cy="2454475"/>
          </a:xfrm>
        </p:spPr>
        <p:txBody>
          <a:bodyPr>
            <a:normAutofit/>
          </a:bodyPr>
          <a:lstStyle/>
          <a:p>
            <a:r>
              <a:rPr lang="en-US" dirty="0" smtClean="0"/>
              <a:t>Add </a:t>
            </a:r>
            <a:br>
              <a:rPr lang="en-US" dirty="0" smtClean="0"/>
            </a:br>
            <a:r>
              <a:rPr lang="en-US" dirty="0" smtClean="0"/>
              <a:t>Road-</a:t>
            </a:r>
            <a:br>
              <a:rPr lang="en-US" dirty="0" smtClean="0"/>
            </a:br>
            <a:r>
              <a:rPr lang="en-US" dirty="0" smtClean="0"/>
              <a:t>Way</a:t>
            </a:r>
            <a:endParaRPr lang="en-US" dirty="0"/>
          </a:p>
        </p:txBody>
      </p:sp>
      <p:sp>
        <p:nvSpPr>
          <p:cNvPr id="15" name="Right Arrow 14"/>
          <p:cNvSpPr/>
          <p:nvPr/>
        </p:nvSpPr>
        <p:spPr>
          <a:xfrm>
            <a:off x="3206125" y="5805985"/>
            <a:ext cx="480060" cy="217170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</p:spPr>
        <p:txBody>
          <a:bodyPr/>
          <a:lstStyle/>
          <a:p>
            <a:r>
              <a:rPr lang="en-US" dirty="0" smtClean="0"/>
              <a:t>10/2015</a:t>
            </a:r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en-US" dirty="0" smtClean="0"/>
              <a:t>LCA Module </a:t>
            </a:r>
            <a:r>
              <a:rPr lang="el-GR" cap="none" dirty="0">
                <a:latin typeface="Calibri" panose="020F0502020204030204" pitchFamily="34" charset="0"/>
              </a:rPr>
              <a:t>τ</a:t>
            </a:r>
            <a:r>
              <a:rPr lang="en-US" dirty="0">
                <a:latin typeface="Calibri" panose="020F0502020204030204" pitchFamily="34" charset="0"/>
              </a:rPr>
              <a:t>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640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107"/>
    </mc:Choice>
    <mc:Fallback xmlns="">
      <p:transition spd="slow" advTm="491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14951-337F-4C55-96DD-3945EF272A02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/>
          <a:srcRect l="20683" b="58535"/>
          <a:stretch/>
        </p:blipFill>
        <p:spPr>
          <a:xfrm>
            <a:off x="487452" y="1497330"/>
            <a:ext cx="11220270" cy="345186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8489" y="275845"/>
            <a:ext cx="10058400" cy="901445"/>
          </a:xfrm>
        </p:spPr>
        <p:txBody>
          <a:bodyPr>
            <a:normAutofit/>
          </a:bodyPr>
          <a:lstStyle/>
          <a:p>
            <a:r>
              <a:rPr lang="en-US" dirty="0" smtClean="0"/>
              <a:t>Overall Roadway Design and Dimensions</a:t>
            </a:r>
            <a:endParaRPr lang="en-US" dirty="0"/>
          </a:p>
        </p:txBody>
      </p:sp>
      <p:pic>
        <p:nvPicPr>
          <p:cNvPr id="9" name="Audio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</p:spPr>
        <p:txBody>
          <a:bodyPr/>
          <a:lstStyle/>
          <a:p>
            <a:r>
              <a:rPr lang="en-US" dirty="0" smtClean="0"/>
              <a:t>10/2015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en-US" dirty="0" smtClean="0"/>
              <a:t>LCA Module </a:t>
            </a:r>
            <a:r>
              <a:rPr lang="el-GR" cap="none" dirty="0">
                <a:latin typeface="Calibri" panose="020F0502020204030204" pitchFamily="34" charset="0"/>
              </a:rPr>
              <a:t>τ</a:t>
            </a:r>
            <a:r>
              <a:rPr lang="en-US" dirty="0">
                <a:latin typeface="Calibri" panose="020F0502020204030204" pitchFamily="34" charset="0"/>
              </a:rPr>
              <a:t>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244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615"/>
    </mc:Choice>
    <mc:Fallback xmlns="">
      <p:transition spd="slow" advTm="746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14951-337F-4C55-96DD-3945EF272A02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/>
          <a:srcRect l="19637" t="41267"/>
          <a:stretch/>
        </p:blipFill>
        <p:spPr>
          <a:xfrm>
            <a:off x="476830" y="1245870"/>
            <a:ext cx="11241514" cy="483489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8489" y="275845"/>
            <a:ext cx="10058400" cy="901445"/>
          </a:xfrm>
        </p:spPr>
        <p:txBody>
          <a:bodyPr>
            <a:normAutofit/>
          </a:bodyPr>
          <a:lstStyle/>
          <a:p>
            <a:r>
              <a:rPr lang="en-US" dirty="0" smtClean="0"/>
              <a:t>Roadway Materials Selection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97848" y="325755"/>
            <a:ext cx="2677646" cy="4715854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</p:spPr>
        <p:txBody>
          <a:bodyPr/>
          <a:lstStyle/>
          <a:p>
            <a:r>
              <a:rPr lang="en-US" dirty="0" smtClean="0"/>
              <a:t>10/2015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en-US" dirty="0" smtClean="0"/>
              <a:t>LCA Module </a:t>
            </a:r>
            <a:r>
              <a:rPr lang="el-GR" cap="none" dirty="0">
                <a:latin typeface="Calibri" panose="020F0502020204030204" pitchFamily="34" charset="0"/>
              </a:rPr>
              <a:t>τ</a:t>
            </a:r>
            <a:r>
              <a:rPr lang="en-US" dirty="0">
                <a:latin typeface="Calibri" panose="020F0502020204030204" pitchFamily="34" charset="0"/>
              </a:rPr>
              <a:t>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218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044"/>
    </mc:Choice>
    <mc:Fallback xmlns="">
      <p:transition spd="slow" advTm="490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Retrospect">
  <a:themeElements>
    <a:clrScheme name="Custom 1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739A28"/>
      </a:accent1>
      <a:accent2>
        <a:srgbClr val="C1DF8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8590</TotalTime>
  <Words>434</Words>
  <Application>Microsoft Office PowerPoint</Application>
  <PresentationFormat>Widescreen</PresentationFormat>
  <Paragraphs>117</Paragraphs>
  <Slides>16</Slides>
  <Notes>15</Notes>
  <HiddenSlides>0</HiddenSlides>
  <MMClips>16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  <vt:variant>
        <vt:lpstr>Custom Shows</vt:lpstr>
      </vt:variant>
      <vt:variant>
        <vt:i4>1</vt:i4>
      </vt:variant>
    </vt:vector>
  </HeadingPairs>
  <TitlesOfParts>
    <vt:vector size="21" baseType="lpstr">
      <vt:lpstr>Arial</vt:lpstr>
      <vt:lpstr>Calibri</vt:lpstr>
      <vt:lpstr>Calibri Light</vt:lpstr>
      <vt:lpstr>Retrospect</vt:lpstr>
      <vt:lpstr>Welcome to the Life Cycle Assessment (LCA) Learning Module Series</vt:lpstr>
      <vt:lpstr>LCA Module Series Groups</vt:lpstr>
      <vt:lpstr>Athena Impact Estimator for Highways</vt:lpstr>
      <vt:lpstr>IE for Highways</vt:lpstr>
      <vt:lpstr>Starting a New Project</vt:lpstr>
      <vt:lpstr>Roadway Operating Energy  Consumption</vt:lpstr>
      <vt:lpstr>Add  Road- Way</vt:lpstr>
      <vt:lpstr>Overall Roadway Design and Dimensions</vt:lpstr>
      <vt:lpstr>Roadway Materials Selection</vt:lpstr>
      <vt:lpstr>Rehabilitation Schedule</vt:lpstr>
      <vt:lpstr>Pavement-Vehicle Interaction</vt:lpstr>
      <vt:lpstr>Calculating Results</vt:lpstr>
      <vt:lpstr>Results Graph </vt:lpstr>
      <vt:lpstr>Results Table</vt:lpstr>
      <vt:lpstr>Comparative Results</vt:lpstr>
      <vt:lpstr>Thank you for completing Module τ4!</vt:lpstr>
      <vt:lpstr>Wrong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Quinn Langfitt</dc:creator>
  <cp:lastModifiedBy>Quinn Langfitt</cp:lastModifiedBy>
  <cp:revision>378</cp:revision>
  <dcterms:created xsi:type="dcterms:W3CDTF">2014-11-14T22:25:32Z</dcterms:created>
  <dcterms:modified xsi:type="dcterms:W3CDTF">2015-12-02T02:22:36Z</dcterms:modified>
</cp:coreProperties>
</file>