
<file path=[Content_Types].xml><?xml version="1.0" encoding="utf-8"?>
<Types xmlns="http://schemas.openxmlformats.org/package/2006/content-types">
  <Default Extension="png" ContentType="image/png"/>
  <Default Extension="wma" ContentType="audio/x-ms-wma"/>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35"/>
  </p:notesMasterIdLst>
  <p:sldIdLst>
    <p:sldId id="318" r:id="rId2"/>
    <p:sldId id="319" r:id="rId3"/>
    <p:sldId id="276" r:id="rId4"/>
    <p:sldId id="321" r:id="rId5"/>
    <p:sldId id="303" r:id="rId6"/>
    <p:sldId id="304" r:id="rId7"/>
    <p:sldId id="259" r:id="rId8"/>
    <p:sldId id="262" r:id="rId9"/>
    <p:sldId id="294" r:id="rId10"/>
    <p:sldId id="305" r:id="rId11"/>
    <p:sldId id="297" r:id="rId12"/>
    <p:sldId id="306" r:id="rId13"/>
    <p:sldId id="307" r:id="rId14"/>
    <p:sldId id="310" r:id="rId15"/>
    <p:sldId id="311" r:id="rId16"/>
    <p:sldId id="323" r:id="rId17"/>
    <p:sldId id="312" r:id="rId18"/>
    <p:sldId id="313" r:id="rId19"/>
    <p:sldId id="314" r:id="rId20"/>
    <p:sldId id="315" r:id="rId21"/>
    <p:sldId id="322" r:id="rId22"/>
    <p:sldId id="317" r:id="rId23"/>
    <p:sldId id="320" r:id="rId24"/>
    <p:sldId id="278" r:id="rId25"/>
    <p:sldId id="279" r:id="rId26"/>
    <p:sldId id="280" r:id="rId27"/>
    <p:sldId id="283" r:id="rId28"/>
    <p:sldId id="284" r:id="rId29"/>
    <p:sldId id="281" r:id="rId30"/>
    <p:sldId id="282" r:id="rId31"/>
    <p:sldId id="300" r:id="rId32"/>
    <p:sldId id="301" r:id="rId33"/>
    <p:sldId id="285" r:id="rId34"/>
  </p:sldIdLst>
  <p:sldSz cx="12192000" cy="6858000"/>
  <p:notesSz cx="6858000" cy="9144000"/>
  <p:custShowLst>
    <p:custShow name="Wrong" id="0">
      <p:sldLst>
        <p:sld r:id="rId34"/>
      </p:sldLst>
    </p:custShow>
  </p:custShow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1DF87"/>
    <a:srgbClr val="739A28"/>
    <a:srgbClr val="DAC0A6"/>
    <a:srgbClr val="8D5E30"/>
    <a:srgbClr val="996633"/>
    <a:srgbClr val="A9B1BC"/>
    <a:srgbClr val="D2DEE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6433" autoAdjust="0"/>
  </p:normalViewPr>
  <p:slideViewPr>
    <p:cSldViewPr snapToGrid="0">
      <p:cViewPr varScale="1">
        <p:scale>
          <a:sx n="116" d="100"/>
          <a:sy n="116" d="100"/>
        </p:scale>
        <p:origin x="390"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6C6C33E-94F2-4028-B0D1-F7786D85B7B2}" type="doc">
      <dgm:prSet loTypeId="urn:microsoft.com/office/officeart/2005/8/layout/radial4" loCatId="relationship" qsTypeId="urn:microsoft.com/office/officeart/2005/8/quickstyle/simple1" qsCatId="simple" csTypeId="urn:microsoft.com/office/officeart/2005/8/colors/accent1_2" csCatId="accent1" phldr="1"/>
      <dgm:spPr/>
      <dgm:t>
        <a:bodyPr/>
        <a:lstStyle/>
        <a:p>
          <a:endParaRPr lang="en-US"/>
        </a:p>
      </dgm:t>
    </dgm:pt>
    <dgm:pt modelId="{2DC5FE22-8C63-487B-83EC-BBF157B08850}">
      <dgm:prSet phldrT="[Text]" custT="1"/>
      <dgm:spPr/>
      <dgm:t>
        <a:bodyPr/>
        <a:lstStyle/>
        <a:p>
          <a:pPr>
            <a:lnSpc>
              <a:spcPct val="80000"/>
            </a:lnSpc>
            <a:spcAft>
              <a:spcPts val="0"/>
            </a:spcAft>
          </a:pPr>
          <a:r>
            <a:rPr lang="en-US" sz="2600" u="sng" dirty="0" smtClean="0"/>
            <a:t>ISO 14040:2006</a:t>
          </a:r>
        </a:p>
        <a:p>
          <a:pPr>
            <a:lnSpc>
              <a:spcPct val="80000"/>
            </a:lnSpc>
            <a:spcAft>
              <a:spcPts val="1200"/>
            </a:spcAft>
          </a:pPr>
          <a:r>
            <a:rPr lang="en-US" sz="2200" dirty="0" smtClean="0"/>
            <a:t>Principles and Framework</a:t>
          </a:r>
          <a:endParaRPr lang="en-US" sz="2000" dirty="0" smtClean="0"/>
        </a:p>
        <a:p>
          <a:pPr>
            <a:lnSpc>
              <a:spcPct val="80000"/>
            </a:lnSpc>
            <a:spcAft>
              <a:spcPts val="0"/>
            </a:spcAft>
          </a:pPr>
          <a:r>
            <a:rPr lang="en-US" sz="2600" u="sng" dirty="0" smtClean="0"/>
            <a:t>ISO 14044:2006</a:t>
          </a:r>
        </a:p>
        <a:p>
          <a:pPr>
            <a:lnSpc>
              <a:spcPct val="80000"/>
            </a:lnSpc>
            <a:spcAft>
              <a:spcPts val="0"/>
            </a:spcAft>
          </a:pPr>
          <a:r>
            <a:rPr lang="en-US" sz="2200" dirty="0" smtClean="0"/>
            <a:t>Requirements and guidelines</a:t>
          </a:r>
        </a:p>
      </dgm:t>
    </dgm:pt>
    <dgm:pt modelId="{0BB4C705-333F-4B1E-8205-E4FED64D47D9}" type="parTrans" cxnId="{1001D8A0-F39D-4B41-B5EA-AAECA353600F}">
      <dgm:prSet/>
      <dgm:spPr/>
      <dgm:t>
        <a:bodyPr/>
        <a:lstStyle/>
        <a:p>
          <a:endParaRPr lang="en-US"/>
        </a:p>
      </dgm:t>
    </dgm:pt>
    <dgm:pt modelId="{3E439F5C-2195-4863-B451-05E9AC236AE9}" type="sibTrans" cxnId="{1001D8A0-F39D-4B41-B5EA-AAECA353600F}">
      <dgm:prSet/>
      <dgm:spPr/>
      <dgm:t>
        <a:bodyPr/>
        <a:lstStyle/>
        <a:p>
          <a:endParaRPr lang="en-US"/>
        </a:p>
      </dgm:t>
    </dgm:pt>
    <dgm:pt modelId="{409BF3C9-BA59-45E2-978A-2B28E6D8E84B}">
      <dgm:prSet phldrT="[Text]" custT="1"/>
      <dgm:spPr/>
      <dgm:t>
        <a:bodyPr/>
        <a:lstStyle/>
        <a:p>
          <a:pPr>
            <a:lnSpc>
              <a:spcPct val="80000"/>
            </a:lnSpc>
            <a:spcAft>
              <a:spcPts val="0"/>
            </a:spcAft>
          </a:pPr>
          <a:r>
            <a:rPr lang="en-US" sz="2600" u="sng" dirty="0" smtClean="0"/>
            <a:t>ISO 14040:1997</a:t>
          </a:r>
        </a:p>
        <a:p>
          <a:pPr>
            <a:lnSpc>
              <a:spcPct val="80000"/>
            </a:lnSpc>
            <a:spcAft>
              <a:spcPts val="0"/>
            </a:spcAft>
          </a:pPr>
          <a:r>
            <a:rPr lang="en-US" sz="2200" dirty="0" smtClean="0"/>
            <a:t>Principles and framework</a:t>
          </a:r>
          <a:endParaRPr lang="en-US" sz="2200" dirty="0"/>
        </a:p>
      </dgm:t>
    </dgm:pt>
    <dgm:pt modelId="{CF52305C-6155-4944-95F7-1E2D8BCFE899}" type="parTrans" cxnId="{23551A1C-AD69-4D5A-8443-076287C17DE7}">
      <dgm:prSet/>
      <dgm:spPr/>
      <dgm:t>
        <a:bodyPr/>
        <a:lstStyle/>
        <a:p>
          <a:endParaRPr lang="en-US"/>
        </a:p>
      </dgm:t>
    </dgm:pt>
    <dgm:pt modelId="{4E549EDA-C950-4F5B-AC64-5D30DBB0CB22}" type="sibTrans" cxnId="{23551A1C-AD69-4D5A-8443-076287C17DE7}">
      <dgm:prSet/>
      <dgm:spPr/>
      <dgm:t>
        <a:bodyPr/>
        <a:lstStyle/>
        <a:p>
          <a:endParaRPr lang="en-US"/>
        </a:p>
      </dgm:t>
    </dgm:pt>
    <dgm:pt modelId="{C74E2025-515D-475F-8745-D57C0B661055}">
      <dgm:prSet phldrT="[Text]" custT="1"/>
      <dgm:spPr/>
      <dgm:t>
        <a:bodyPr/>
        <a:lstStyle/>
        <a:p>
          <a:pPr>
            <a:lnSpc>
              <a:spcPct val="80000"/>
            </a:lnSpc>
            <a:spcAft>
              <a:spcPts val="0"/>
            </a:spcAft>
          </a:pPr>
          <a:r>
            <a:rPr lang="en-US" sz="2600" u="sng" dirty="0" smtClean="0"/>
            <a:t>ISO 14041:1998</a:t>
          </a:r>
        </a:p>
        <a:p>
          <a:pPr>
            <a:lnSpc>
              <a:spcPct val="80000"/>
            </a:lnSpc>
            <a:spcAft>
              <a:spcPts val="0"/>
            </a:spcAft>
          </a:pPr>
          <a:r>
            <a:rPr lang="en-US" sz="2200" b="0" i="0" dirty="0" smtClean="0"/>
            <a:t>Goal and scope definition and inventory analysis</a:t>
          </a:r>
          <a:endParaRPr lang="en-US" sz="2200" dirty="0"/>
        </a:p>
      </dgm:t>
    </dgm:pt>
    <dgm:pt modelId="{9A1F6860-F4FF-4BD4-9DC4-AAF110199BDB}" type="parTrans" cxnId="{3F5053A6-9311-403E-8918-1EAAC606FD79}">
      <dgm:prSet/>
      <dgm:spPr/>
      <dgm:t>
        <a:bodyPr/>
        <a:lstStyle/>
        <a:p>
          <a:endParaRPr lang="en-US"/>
        </a:p>
      </dgm:t>
    </dgm:pt>
    <dgm:pt modelId="{44A08B73-B839-4AD7-8BB5-65CBB9731025}" type="sibTrans" cxnId="{3F5053A6-9311-403E-8918-1EAAC606FD79}">
      <dgm:prSet/>
      <dgm:spPr/>
      <dgm:t>
        <a:bodyPr/>
        <a:lstStyle/>
        <a:p>
          <a:endParaRPr lang="en-US"/>
        </a:p>
      </dgm:t>
    </dgm:pt>
    <dgm:pt modelId="{6138020A-98BA-43C1-88D7-4D688189C10C}">
      <dgm:prSet phldrT="[Text]" custT="1"/>
      <dgm:spPr/>
      <dgm:t>
        <a:bodyPr/>
        <a:lstStyle/>
        <a:p>
          <a:pPr>
            <a:lnSpc>
              <a:spcPct val="80000"/>
            </a:lnSpc>
            <a:spcAft>
              <a:spcPts val="0"/>
            </a:spcAft>
          </a:pPr>
          <a:r>
            <a:rPr lang="en-US" sz="2600" u="sng" dirty="0" smtClean="0"/>
            <a:t>ISO 14042:2000</a:t>
          </a:r>
        </a:p>
        <a:p>
          <a:pPr>
            <a:lnSpc>
              <a:spcPct val="80000"/>
            </a:lnSpc>
            <a:spcAft>
              <a:spcPts val="0"/>
            </a:spcAft>
          </a:pPr>
          <a:r>
            <a:rPr lang="en-US" sz="2200" b="0" i="0" dirty="0" smtClean="0"/>
            <a:t>Life cycle impact assessment</a:t>
          </a:r>
          <a:endParaRPr lang="en-US" sz="2200" dirty="0"/>
        </a:p>
      </dgm:t>
    </dgm:pt>
    <dgm:pt modelId="{7D972604-BD8D-4B6B-B4E1-BDA811869166}" type="parTrans" cxnId="{406B2321-7D8D-4355-9E22-AA0AA217F2C1}">
      <dgm:prSet/>
      <dgm:spPr/>
      <dgm:t>
        <a:bodyPr/>
        <a:lstStyle/>
        <a:p>
          <a:endParaRPr lang="en-US"/>
        </a:p>
      </dgm:t>
    </dgm:pt>
    <dgm:pt modelId="{B266DEB8-99F9-465B-8DF3-FC65455B8092}" type="sibTrans" cxnId="{406B2321-7D8D-4355-9E22-AA0AA217F2C1}">
      <dgm:prSet/>
      <dgm:spPr/>
      <dgm:t>
        <a:bodyPr/>
        <a:lstStyle/>
        <a:p>
          <a:endParaRPr lang="en-US"/>
        </a:p>
      </dgm:t>
    </dgm:pt>
    <dgm:pt modelId="{54CF0212-C212-4DF2-922D-9AA47DA9855B}">
      <dgm:prSet custT="1"/>
      <dgm:spPr/>
      <dgm:t>
        <a:bodyPr/>
        <a:lstStyle/>
        <a:p>
          <a:pPr>
            <a:lnSpc>
              <a:spcPct val="80000"/>
            </a:lnSpc>
            <a:spcAft>
              <a:spcPts val="0"/>
            </a:spcAft>
          </a:pPr>
          <a:r>
            <a:rPr lang="en-US" sz="2600" u="sng" dirty="0" smtClean="0"/>
            <a:t>ISO 14043:2000</a:t>
          </a:r>
        </a:p>
        <a:p>
          <a:pPr>
            <a:lnSpc>
              <a:spcPct val="80000"/>
            </a:lnSpc>
            <a:spcAft>
              <a:spcPts val="0"/>
            </a:spcAft>
          </a:pPr>
          <a:r>
            <a:rPr lang="en-US" sz="2200" dirty="0" smtClean="0"/>
            <a:t>Life cycle interpretation</a:t>
          </a:r>
          <a:endParaRPr lang="en-US" sz="2200" dirty="0"/>
        </a:p>
      </dgm:t>
    </dgm:pt>
    <dgm:pt modelId="{5993D749-0F1D-4BBC-87F3-C7AAE60B1D8E}" type="parTrans" cxnId="{4F720369-37C2-4629-B219-7A208D693BB3}">
      <dgm:prSet/>
      <dgm:spPr/>
      <dgm:t>
        <a:bodyPr/>
        <a:lstStyle/>
        <a:p>
          <a:endParaRPr lang="en-US"/>
        </a:p>
      </dgm:t>
    </dgm:pt>
    <dgm:pt modelId="{25C5BAF6-3797-48C5-B170-A70401CB4E22}" type="sibTrans" cxnId="{4F720369-37C2-4629-B219-7A208D693BB3}">
      <dgm:prSet/>
      <dgm:spPr/>
      <dgm:t>
        <a:bodyPr/>
        <a:lstStyle/>
        <a:p>
          <a:endParaRPr lang="en-US"/>
        </a:p>
      </dgm:t>
    </dgm:pt>
    <dgm:pt modelId="{7F7A139E-CE04-4D07-A792-771E1BF69B17}" type="pres">
      <dgm:prSet presAssocID="{06C6C33E-94F2-4028-B0D1-F7786D85B7B2}" presName="cycle" presStyleCnt="0">
        <dgm:presLayoutVars>
          <dgm:chMax val="1"/>
          <dgm:dir/>
          <dgm:animLvl val="ctr"/>
          <dgm:resizeHandles val="exact"/>
        </dgm:presLayoutVars>
      </dgm:prSet>
      <dgm:spPr/>
      <dgm:t>
        <a:bodyPr/>
        <a:lstStyle/>
        <a:p>
          <a:endParaRPr lang="en-US"/>
        </a:p>
      </dgm:t>
    </dgm:pt>
    <dgm:pt modelId="{0F30E6E0-CB58-40E3-A7BA-4DC5B41D33AE}" type="pres">
      <dgm:prSet presAssocID="{2DC5FE22-8C63-487B-83EC-BBF157B08850}" presName="centerShape" presStyleLbl="node0" presStyleIdx="0" presStyleCnt="1" custScaleX="123132" custScaleY="113813"/>
      <dgm:spPr/>
      <dgm:t>
        <a:bodyPr/>
        <a:lstStyle/>
        <a:p>
          <a:endParaRPr lang="en-US"/>
        </a:p>
      </dgm:t>
    </dgm:pt>
    <dgm:pt modelId="{61A50957-75DF-471A-915A-C5603DC3F26A}" type="pres">
      <dgm:prSet presAssocID="{CF52305C-6155-4944-95F7-1E2D8BCFE899}" presName="parTrans" presStyleLbl="bgSibTrans2D1" presStyleIdx="0" presStyleCnt="4"/>
      <dgm:spPr/>
      <dgm:t>
        <a:bodyPr/>
        <a:lstStyle/>
        <a:p>
          <a:endParaRPr lang="en-US"/>
        </a:p>
      </dgm:t>
    </dgm:pt>
    <dgm:pt modelId="{759D9161-EAE7-4C5D-8940-F6B8D128D837}" type="pres">
      <dgm:prSet presAssocID="{409BF3C9-BA59-45E2-978A-2B28E6D8E84B}" presName="node" presStyleLbl="node1" presStyleIdx="0" presStyleCnt="4" custScaleX="101821" custScaleY="72616" custRadScaleRad="114591" custRadScaleInc="-13607">
        <dgm:presLayoutVars>
          <dgm:bulletEnabled val="1"/>
        </dgm:presLayoutVars>
      </dgm:prSet>
      <dgm:spPr/>
      <dgm:t>
        <a:bodyPr/>
        <a:lstStyle/>
        <a:p>
          <a:endParaRPr lang="en-US"/>
        </a:p>
      </dgm:t>
    </dgm:pt>
    <dgm:pt modelId="{E04BF369-549E-4CE5-A1B1-CF14475E6627}" type="pres">
      <dgm:prSet presAssocID="{9A1F6860-F4FF-4BD4-9DC4-AAF110199BDB}" presName="parTrans" presStyleLbl="bgSibTrans2D1" presStyleIdx="1" presStyleCnt="4"/>
      <dgm:spPr/>
      <dgm:t>
        <a:bodyPr/>
        <a:lstStyle/>
        <a:p>
          <a:endParaRPr lang="en-US"/>
        </a:p>
      </dgm:t>
    </dgm:pt>
    <dgm:pt modelId="{0F377CD1-B5A4-457E-88F8-942E70D5C1CF}" type="pres">
      <dgm:prSet presAssocID="{C74E2025-515D-475F-8745-D57C0B661055}" presName="node" presStyleLbl="node1" presStyleIdx="1" presStyleCnt="4" custScaleX="101821" custScaleY="77275" custRadScaleRad="99931" custRadScaleInc="-34541">
        <dgm:presLayoutVars>
          <dgm:bulletEnabled val="1"/>
        </dgm:presLayoutVars>
      </dgm:prSet>
      <dgm:spPr/>
      <dgm:t>
        <a:bodyPr/>
        <a:lstStyle/>
        <a:p>
          <a:endParaRPr lang="en-US"/>
        </a:p>
      </dgm:t>
    </dgm:pt>
    <dgm:pt modelId="{94BEC601-E15F-4599-8839-CB18DB02C733}" type="pres">
      <dgm:prSet presAssocID="{7D972604-BD8D-4B6B-B4E1-BDA811869166}" presName="parTrans" presStyleLbl="bgSibTrans2D1" presStyleIdx="2" presStyleCnt="4"/>
      <dgm:spPr/>
      <dgm:t>
        <a:bodyPr/>
        <a:lstStyle/>
        <a:p>
          <a:endParaRPr lang="en-US"/>
        </a:p>
      </dgm:t>
    </dgm:pt>
    <dgm:pt modelId="{2E9EF68D-DB2C-407A-ADDE-7C3D33997F23}" type="pres">
      <dgm:prSet presAssocID="{6138020A-98BA-43C1-88D7-4D688189C10C}" presName="node" presStyleLbl="node1" presStyleIdx="2" presStyleCnt="4" custScaleX="101821" custScaleY="72730" custRadScaleRad="97916" custRadScaleInc="26812">
        <dgm:presLayoutVars>
          <dgm:bulletEnabled val="1"/>
        </dgm:presLayoutVars>
      </dgm:prSet>
      <dgm:spPr/>
      <dgm:t>
        <a:bodyPr/>
        <a:lstStyle/>
        <a:p>
          <a:endParaRPr lang="en-US"/>
        </a:p>
      </dgm:t>
    </dgm:pt>
    <dgm:pt modelId="{AAE9D2FF-BECA-4E8D-8A14-155050BADE55}" type="pres">
      <dgm:prSet presAssocID="{5993D749-0F1D-4BBC-87F3-C7AAE60B1D8E}" presName="parTrans" presStyleLbl="bgSibTrans2D1" presStyleIdx="3" presStyleCnt="4"/>
      <dgm:spPr/>
      <dgm:t>
        <a:bodyPr/>
        <a:lstStyle/>
        <a:p>
          <a:endParaRPr lang="en-US"/>
        </a:p>
      </dgm:t>
    </dgm:pt>
    <dgm:pt modelId="{CBD30BDE-3510-45A8-9AD0-7AD906BD6EFC}" type="pres">
      <dgm:prSet presAssocID="{54CF0212-C212-4DF2-922D-9AA47DA9855B}" presName="node" presStyleLbl="node1" presStyleIdx="3" presStyleCnt="4" custScaleX="101821" custScaleY="72730" custRadScaleRad="112157" custRadScaleInc="13212">
        <dgm:presLayoutVars>
          <dgm:bulletEnabled val="1"/>
        </dgm:presLayoutVars>
      </dgm:prSet>
      <dgm:spPr/>
      <dgm:t>
        <a:bodyPr/>
        <a:lstStyle/>
        <a:p>
          <a:endParaRPr lang="en-US"/>
        </a:p>
      </dgm:t>
    </dgm:pt>
  </dgm:ptLst>
  <dgm:cxnLst>
    <dgm:cxn modelId="{B3C4A5A2-3B05-470C-9383-85E9BB7510E2}" type="presOf" srcId="{06C6C33E-94F2-4028-B0D1-F7786D85B7B2}" destId="{7F7A139E-CE04-4D07-A792-771E1BF69B17}" srcOrd="0" destOrd="0" presId="urn:microsoft.com/office/officeart/2005/8/layout/radial4"/>
    <dgm:cxn modelId="{DCF26A66-6D20-4571-8929-DF6133766284}" type="presOf" srcId="{9A1F6860-F4FF-4BD4-9DC4-AAF110199BDB}" destId="{E04BF369-549E-4CE5-A1B1-CF14475E6627}" srcOrd="0" destOrd="0" presId="urn:microsoft.com/office/officeart/2005/8/layout/radial4"/>
    <dgm:cxn modelId="{DCB68E73-D685-484A-8B8C-E91A11D8C88B}" type="presOf" srcId="{54CF0212-C212-4DF2-922D-9AA47DA9855B}" destId="{CBD30BDE-3510-45A8-9AD0-7AD906BD6EFC}" srcOrd="0" destOrd="0" presId="urn:microsoft.com/office/officeart/2005/8/layout/radial4"/>
    <dgm:cxn modelId="{406B2321-7D8D-4355-9E22-AA0AA217F2C1}" srcId="{2DC5FE22-8C63-487B-83EC-BBF157B08850}" destId="{6138020A-98BA-43C1-88D7-4D688189C10C}" srcOrd="2" destOrd="0" parTransId="{7D972604-BD8D-4B6B-B4E1-BDA811869166}" sibTransId="{B266DEB8-99F9-465B-8DF3-FC65455B8092}"/>
    <dgm:cxn modelId="{4F720369-37C2-4629-B219-7A208D693BB3}" srcId="{2DC5FE22-8C63-487B-83EC-BBF157B08850}" destId="{54CF0212-C212-4DF2-922D-9AA47DA9855B}" srcOrd="3" destOrd="0" parTransId="{5993D749-0F1D-4BBC-87F3-C7AAE60B1D8E}" sibTransId="{25C5BAF6-3797-48C5-B170-A70401CB4E22}"/>
    <dgm:cxn modelId="{EDB1D423-132C-437D-8202-90A6C60D58F6}" type="presOf" srcId="{7D972604-BD8D-4B6B-B4E1-BDA811869166}" destId="{94BEC601-E15F-4599-8839-CB18DB02C733}" srcOrd="0" destOrd="0" presId="urn:microsoft.com/office/officeart/2005/8/layout/radial4"/>
    <dgm:cxn modelId="{7B23AF3A-283F-4CAC-B02A-44730695741B}" type="presOf" srcId="{C74E2025-515D-475F-8745-D57C0B661055}" destId="{0F377CD1-B5A4-457E-88F8-942E70D5C1CF}" srcOrd="0" destOrd="0" presId="urn:microsoft.com/office/officeart/2005/8/layout/radial4"/>
    <dgm:cxn modelId="{657D8454-2174-4DB3-AD5C-6AE2D030285C}" type="presOf" srcId="{CF52305C-6155-4944-95F7-1E2D8BCFE899}" destId="{61A50957-75DF-471A-915A-C5603DC3F26A}" srcOrd="0" destOrd="0" presId="urn:microsoft.com/office/officeart/2005/8/layout/radial4"/>
    <dgm:cxn modelId="{7372F21E-199E-4EA4-9ED1-FE42D55449A0}" type="presOf" srcId="{5993D749-0F1D-4BBC-87F3-C7AAE60B1D8E}" destId="{AAE9D2FF-BECA-4E8D-8A14-155050BADE55}" srcOrd="0" destOrd="0" presId="urn:microsoft.com/office/officeart/2005/8/layout/radial4"/>
    <dgm:cxn modelId="{FCA49639-44BE-4C62-89BA-73520EC36162}" type="presOf" srcId="{6138020A-98BA-43C1-88D7-4D688189C10C}" destId="{2E9EF68D-DB2C-407A-ADDE-7C3D33997F23}" srcOrd="0" destOrd="0" presId="urn:microsoft.com/office/officeart/2005/8/layout/radial4"/>
    <dgm:cxn modelId="{3F5053A6-9311-403E-8918-1EAAC606FD79}" srcId="{2DC5FE22-8C63-487B-83EC-BBF157B08850}" destId="{C74E2025-515D-475F-8745-D57C0B661055}" srcOrd="1" destOrd="0" parTransId="{9A1F6860-F4FF-4BD4-9DC4-AAF110199BDB}" sibTransId="{44A08B73-B839-4AD7-8BB5-65CBB9731025}"/>
    <dgm:cxn modelId="{9981B1EB-B572-4255-BDAB-4BCAE43AAD0A}" type="presOf" srcId="{2DC5FE22-8C63-487B-83EC-BBF157B08850}" destId="{0F30E6E0-CB58-40E3-A7BA-4DC5B41D33AE}" srcOrd="0" destOrd="0" presId="urn:microsoft.com/office/officeart/2005/8/layout/radial4"/>
    <dgm:cxn modelId="{1001D8A0-F39D-4B41-B5EA-AAECA353600F}" srcId="{06C6C33E-94F2-4028-B0D1-F7786D85B7B2}" destId="{2DC5FE22-8C63-487B-83EC-BBF157B08850}" srcOrd="0" destOrd="0" parTransId="{0BB4C705-333F-4B1E-8205-E4FED64D47D9}" sibTransId="{3E439F5C-2195-4863-B451-05E9AC236AE9}"/>
    <dgm:cxn modelId="{23551A1C-AD69-4D5A-8443-076287C17DE7}" srcId="{2DC5FE22-8C63-487B-83EC-BBF157B08850}" destId="{409BF3C9-BA59-45E2-978A-2B28E6D8E84B}" srcOrd="0" destOrd="0" parTransId="{CF52305C-6155-4944-95F7-1E2D8BCFE899}" sibTransId="{4E549EDA-C950-4F5B-AC64-5D30DBB0CB22}"/>
    <dgm:cxn modelId="{058EF3A8-2227-4A45-B9B7-8E09E4975FB4}" type="presOf" srcId="{409BF3C9-BA59-45E2-978A-2B28E6D8E84B}" destId="{759D9161-EAE7-4C5D-8940-F6B8D128D837}" srcOrd="0" destOrd="0" presId="urn:microsoft.com/office/officeart/2005/8/layout/radial4"/>
    <dgm:cxn modelId="{AB344520-FFD9-4786-81F5-05E3535649AF}" type="presParOf" srcId="{7F7A139E-CE04-4D07-A792-771E1BF69B17}" destId="{0F30E6E0-CB58-40E3-A7BA-4DC5B41D33AE}" srcOrd="0" destOrd="0" presId="urn:microsoft.com/office/officeart/2005/8/layout/radial4"/>
    <dgm:cxn modelId="{06C3A3A4-859B-4533-A0B8-7EAD2D7B999B}" type="presParOf" srcId="{7F7A139E-CE04-4D07-A792-771E1BF69B17}" destId="{61A50957-75DF-471A-915A-C5603DC3F26A}" srcOrd="1" destOrd="0" presId="urn:microsoft.com/office/officeart/2005/8/layout/radial4"/>
    <dgm:cxn modelId="{FAD74ADB-715C-4CDB-B00F-29ACBDC7F827}" type="presParOf" srcId="{7F7A139E-CE04-4D07-A792-771E1BF69B17}" destId="{759D9161-EAE7-4C5D-8940-F6B8D128D837}" srcOrd="2" destOrd="0" presId="urn:microsoft.com/office/officeart/2005/8/layout/radial4"/>
    <dgm:cxn modelId="{049036E8-0069-4ED3-AF05-9CEB25DD80A1}" type="presParOf" srcId="{7F7A139E-CE04-4D07-A792-771E1BF69B17}" destId="{E04BF369-549E-4CE5-A1B1-CF14475E6627}" srcOrd="3" destOrd="0" presId="urn:microsoft.com/office/officeart/2005/8/layout/radial4"/>
    <dgm:cxn modelId="{48EF175B-21D7-4CAA-B1B2-DB2D419B748C}" type="presParOf" srcId="{7F7A139E-CE04-4D07-A792-771E1BF69B17}" destId="{0F377CD1-B5A4-457E-88F8-942E70D5C1CF}" srcOrd="4" destOrd="0" presId="urn:microsoft.com/office/officeart/2005/8/layout/radial4"/>
    <dgm:cxn modelId="{25CE1C50-A5BF-43BA-8DF0-772FDDD805FF}" type="presParOf" srcId="{7F7A139E-CE04-4D07-A792-771E1BF69B17}" destId="{94BEC601-E15F-4599-8839-CB18DB02C733}" srcOrd="5" destOrd="0" presId="urn:microsoft.com/office/officeart/2005/8/layout/radial4"/>
    <dgm:cxn modelId="{699BEC94-9E7A-41BF-AFE3-A9D579E3E69E}" type="presParOf" srcId="{7F7A139E-CE04-4D07-A792-771E1BF69B17}" destId="{2E9EF68D-DB2C-407A-ADDE-7C3D33997F23}" srcOrd="6" destOrd="0" presId="urn:microsoft.com/office/officeart/2005/8/layout/radial4"/>
    <dgm:cxn modelId="{D781DF96-6B52-4360-8405-70F06174D02C}" type="presParOf" srcId="{7F7A139E-CE04-4D07-A792-771E1BF69B17}" destId="{AAE9D2FF-BECA-4E8D-8A14-155050BADE55}" srcOrd="7" destOrd="0" presId="urn:microsoft.com/office/officeart/2005/8/layout/radial4"/>
    <dgm:cxn modelId="{BAECA56E-322A-4BFA-8CB6-5F375805BB50}" type="presParOf" srcId="{7F7A139E-CE04-4D07-A792-771E1BF69B17}" destId="{CBD30BDE-3510-45A8-9AD0-7AD906BD6EFC}" srcOrd="8" destOrd="0" presId="urn:microsoft.com/office/officeart/2005/8/layout/radial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C9B8ABB-A5F2-4641-B0A3-698951C5FEDE}"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764CFC0D-2752-4784-BEE8-B82C436CEF8D}">
      <dgm:prSet phldrT="[Text]"/>
      <dgm:spPr/>
      <dgm:t>
        <a:bodyPr/>
        <a:lstStyle/>
        <a:p>
          <a:r>
            <a:rPr lang="en-US" dirty="0" smtClean="0"/>
            <a:t>Impact Category</a:t>
          </a:r>
          <a:endParaRPr lang="en-US" dirty="0"/>
        </a:p>
      </dgm:t>
    </dgm:pt>
    <dgm:pt modelId="{9EDC591F-ADCE-422B-AA11-CD461559A739}" type="parTrans" cxnId="{E891D104-8BA3-4688-9DEF-28CE1AF35426}">
      <dgm:prSet/>
      <dgm:spPr/>
      <dgm:t>
        <a:bodyPr/>
        <a:lstStyle/>
        <a:p>
          <a:endParaRPr lang="en-US"/>
        </a:p>
      </dgm:t>
    </dgm:pt>
    <dgm:pt modelId="{E0F3EEE0-37C3-4210-85A0-645E52A64BAC}" type="sibTrans" cxnId="{E891D104-8BA3-4688-9DEF-28CE1AF35426}">
      <dgm:prSet/>
      <dgm:spPr/>
      <dgm:t>
        <a:bodyPr/>
        <a:lstStyle/>
        <a:p>
          <a:endParaRPr lang="en-US"/>
        </a:p>
      </dgm:t>
    </dgm:pt>
    <dgm:pt modelId="{F811E5B4-A499-4A9E-ACD8-B8D96DFA11D3}">
      <dgm:prSet phldrT="[Text]" custT="1"/>
      <dgm:spPr/>
      <dgm:t>
        <a:bodyPr/>
        <a:lstStyle/>
        <a:p>
          <a:r>
            <a:rPr lang="en-US" sz="1600" dirty="0" smtClean="0"/>
            <a:t>Acidification potential</a:t>
          </a:r>
          <a:endParaRPr lang="en-US" sz="1600" dirty="0"/>
        </a:p>
      </dgm:t>
    </dgm:pt>
    <dgm:pt modelId="{50F97056-FE74-469C-87A3-E62C084D60C3}" type="parTrans" cxnId="{7824F26E-60C8-458D-98E7-A6530EC827BE}">
      <dgm:prSet/>
      <dgm:spPr/>
      <dgm:t>
        <a:bodyPr/>
        <a:lstStyle/>
        <a:p>
          <a:endParaRPr lang="en-US"/>
        </a:p>
      </dgm:t>
    </dgm:pt>
    <dgm:pt modelId="{C1A97214-8C14-4737-8F7B-7826726CF47C}" type="sibTrans" cxnId="{7824F26E-60C8-458D-98E7-A6530EC827BE}">
      <dgm:prSet/>
      <dgm:spPr/>
      <dgm:t>
        <a:bodyPr/>
        <a:lstStyle/>
        <a:p>
          <a:endParaRPr lang="en-US"/>
        </a:p>
      </dgm:t>
    </dgm:pt>
    <dgm:pt modelId="{91B03E04-4718-4C9C-AF71-9CE5EA456064}">
      <dgm:prSet phldrT="[Text]"/>
      <dgm:spPr/>
      <dgm:t>
        <a:bodyPr/>
        <a:lstStyle/>
        <a:p>
          <a:r>
            <a:rPr lang="en-US" dirty="0" smtClean="0"/>
            <a:t>LCI result</a:t>
          </a:r>
          <a:endParaRPr lang="en-US" dirty="0"/>
        </a:p>
      </dgm:t>
    </dgm:pt>
    <dgm:pt modelId="{CEDDD09A-9B57-4597-8FBD-64071F99FC3C}" type="parTrans" cxnId="{4AF2AA3A-891B-4989-AE0B-BA5BC3EFD849}">
      <dgm:prSet/>
      <dgm:spPr/>
      <dgm:t>
        <a:bodyPr/>
        <a:lstStyle/>
        <a:p>
          <a:endParaRPr lang="en-US"/>
        </a:p>
      </dgm:t>
    </dgm:pt>
    <dgm:pt modelId="{FBFBEA63-6852-4994-B004-DF0A1C7D2B18}" type="sibTrans" cxnId="{4AF2AA3A-891B-4989-AE0B-BA5BC3EFD849}">
      <dgm:prSet/>
      <dgm:spPr/>
      <dgm:t>
        <a:bodyPr/>
        <a:lstStyle/>
        <a:p>
          <a:endParaRPr lang="en-US"/>
        </a:p>
      </dgm:t>
    </dgm:pt>
    <dgm:pt modelId="{C06C81F5-1D72-4C2A-84C2-A67127B99822}">
      <dgm:prSet phldrT="[Text]" custT="1"/>
      <dgm:spPr/>
      <dgm:t>
        <a:bodyPr/>
        <a:lstStyle/>
        <a:p>
          <a:r>
            <a:rPr lang="en-US" sz="1600" dirty="0" smtClean="0"/>
            <a:t>500 kg SO</a:t>
          </a:r>
          <a:r>
            <a:rPr lang="en-US" sz="1600" baseline="-25000" dirty="0" smtClean="0"/>
            <a:t>2</a:t>
          </a:r>
          <a:r>
            <a:rPr lang="en-US" sz="1600" baseline="0" dirty="0" smtClean="0"/>
            <a:t>, 100 kg NO</a:t>
          </a:r>
          <a:r>
            <a:rPr lang="en-US" sz="1600" baseline="-25000" dirty="0" smtClean="0"/>
            <a:t>x</a:t>
          </a:r>
          <a:r>
            <a:rPr lang="en-US" sz="1600" baseline="0" dirty="0" smtClean="0"/>
            <a:t> , 10 kg HNO</a:t>
          </a:r>
          <a:r>
            <a:rPr lang="en-US" sz="1600" baseline="-25000" dirty="0" smtClean="0"/>
            <a:t>3</a:t>
          </a:r>
          <a:r>
            <a:rPr lang="en-US" sz="1600" baseline="0" dirty="0" smtClean="0"/>
            <a:t> per functional unit</a:t>
          </a:r>
          <a:endParaRPr lang="en-US" sz="1600" dirty="0"/>
        </a:p>
      </dgm:t>
    </dgm:pt>
    <dgm:pt modelId="{597FAC93-AFDA-4BBE-A524-EB637D19B55F}" type="parTrans" cxnId="{750E5CB9-72F7-4321-81B4-9A6E0FF3C85A}">
      <dgm:prSet/>
      <dgm:spPr/>
      <dgm:t>
        <a:bodyPr/>
        <a:lstStyle/>
        <a:p>
          <a:endParaRPr lang="en-US"/>
        </a:p>
      </dgm:t>
    </dgm:pt>
    <dgm:pt modelId="{41F6B3F0-C84B-4705-9A2B-645CB92EE7EB}" type="sibTrans" cxnId="{750E5CB9-72F7-4321-81B4-9A6E0FF3C85A}">
      <dgm:prSet/>
      <dgm:spPr/>
      <dgm:t>
        <a:bodyPr/>
        <a:lstStyle/>
        <a:p>
          <a:endParaRPr lang="en-US"/>
        </a:p>
      </dgm:t>
    </dgm:pt>
    <dgm:pt modelId="{CD1D4EFE-13A5-462D-8820-5AEB9752B874}">
      <dgm:prSet phldrT="[Text]"/>
      <dgm:spPr/>
      <dgm:t>
        <a:bodyPr/>
        <a:lstStyle/>
        <a:p>
          <a:r>
            <a:rPr lang="en-US" dirty="0" smtClean="0"/>
            <a:t>Characterization Model</a:t>
          </a:r>
          <a:endParaRPr lang="en-US" dirty="0"/>
        </a:p>
      </dgm:t>
    </dgm:pt>
    <dgm:pt modelId="{8C9D2A87-335D-42A0-8364-B02BA3C8725F}" type="parTrans" cxnId="{48183BBA-6D4B-419A-811D-3E1830E90CC7}">
      <dgm:prSet/>
      <dgm:spPr/>
      <dgm:t>
        <a:bodyPr/>
        <a:lstStyle/>
        <a:p>
          <a:endParaRPr lang="en-US"/>
        </a:p>
      </dgm:t>
    </dgm:pt>
    <dgm:pt modelId="{B81CFD20-D13B-45E2-B8C6-68D118211206}" type="sibTrans" cxnId="{48183BBA-6D4B-419A-811D-3E1830E90CC7}">
      <dgm:prSet/>
      <dgm:spPr/>
      <dgm:t>
        <a:bodyPr/>
        <a:lstStyle/>
        <a:p>
          <a:endParaRPr lang="en-US"/>
        </a:p>
      </dgm:t>
    </dgm:pt>
    <dgm:pt modelId="{A066BA1A-EA38-4C03-93A3-435E58DC22EC}">
      <dgm:prSet phldrT="[Text]" custT="1"/>
      <dgm:spPr/>
      <dgm:t>
        <a:bodyPr/>
        <a:lstStyle/>
        <a:p>
          <a:r>
            <a:rPr lang="en-US" sz="1600" dirty="0" smtClean="0"/>
            <a:t>TRACI 2.1*</a:t>
          </a:r>
          <a:endParaRPr lang="en-US" sz="1600" dirty="0"/>
        </a:p>
      </dgm:t>
    </dgm:pt>
    <dgm:pt modelId="{DB843C31-CBFD-441D-9014-BD9AE82BC494}" type="parTrans" cxnId="{70DA3B57-922C-4AEC-BCBE-0885DD419DA3}">
      <dgm:prSet/>
      <dgm:spPr/>
      <dgm:t>
        <a:bodyPr/>
        <a:lstStyle/>
        <a:p>
          <a:endParaRPr lang="en-US"/>
        </a:p>
      </dgm:t>
    </dgm:pt>
    <dgm:pt modelId="{9A749C0B-EB50-421C-A1A3-431AFA2824DC}" type="sibTrans" cxnId="{70DA3B57-922C-4AEC-BCBE-0885DD419DA3}">
      <dgm:prSet/>
      <dgm:spPr/>
      <dgm:t>
        <a:bodyPr/>
        <a:lstStyle/>
        <a:p>
          <a:endParaRPr lang="en-US"/>
        </a:p>
      </dgm:t>
    </dgm:pt>
    <dgm:pt modelId="{7C84D11A-BC08-45DC-8C5D-E77012F9BE8E}">
      <dgm:prSet/>
      <dgm:spPr/>
      <dgm:t>
        <a:bodyPr/>
        <a:lstStyle/>
        <a:p>
          <a:r>
            <a:rPr lang="en-US" dirty="0" smtClean="0"/>
            <a:t>Characterization Factor</a:t>
          </a:r>
          <a:endParaRPr lang="en-US" dirty="0"/>
        </a:p>
      </dgm:t>
    </dgm:pt>
    <dgm:pt modelId="{F81F0FD0-B2A4-4289-AD5C-74D7AF89C6A0}" type="parTrans" cxnId="{BCC16DAE-0783-4464-8174-3A890E933CAB}">
      <dgm:prSet/>
      <dgm:spPr/>
      <dgm:t>
        <a:bodyPr/>
        <a:lstStyle/>
        <a:p>
          <a:endParaRPr lang="en-US"/>
        </a:p>
      </dgm:t>
    </dgm:pt>
    <dgm:pt modelId="{40FAA3FA-D803-4F0C-9812-2180599AD568}" type="sibTrans" cxnId="{BCC16DAE-0783-4464-8174-3A890E933CAB}">
      <dgm:prSet/>
      <dgm:spPr/>
      <dgm:t>
        <a:bodyPr/>
        <a:lstStyle/>
        <a:p>
          <a:endParaRPr lang="en-US"/>
        </a:p>
      </dgm:t>
    </dgm:pt>
    <dgm:pt modelId="{ECBBEB29-560F-4EBB-8975-036AC02913D7}">
      <dgm:prSet/>
      <dgm:spPr/>
      <dgm:t>
        <a:bodyPr/>
        <a:lstStyle/>
        <a:p>
          <a:r>
            <a:rPr lang="en-US" dirty="0" smtClean="0"/>
            <a:t>Category Indicator Result</a:t>
          </a:r>
          <a:endParaRPr lang="en-US" dirty="0"/>
        </a:p>
      </dgm:t>
    </dgm:pt>
    <dgm:pt modelId="{353AB954-36FC-414B-926E-59213FBD5DAE}" type="parTrans" cxnId="{A7E708A7-894A-49C4-9524-4813F7DBCFDA}">
      <dgm:prSet/>
      <dgm:spPr/>
      <dgm:t>
        <a:bodyPr/>
        <a:lstStyle/>
        <a:p>
          <a:endParaRPr lang="en-US"/>
        </a:p>
      </dgm:t>
    </dgm:pt>
    <dgm:pt modelId="{CBEF67F3-EFE3-4331-89C6-C44D10C0FCAF}" type="sibTrans" cxnId="{A7E708A7-894A-49C4-9524-4813F7DBCFDA}">
      <dgm:prSet/>
      <dgm:spPr/>
      <dgm:t>
        <a:bodyPr/>
        <a:lstStyle/>
        <a:p>
          <a:endParaRPr lang="en-US"/>
        </a:p>
      </dgm:t>
    </dgm:pt>
    <dgm:pt modelId="{79DD606C-003B-4941-B10E-AB01E13FAD7F}">
      <dgm:prSet/>
      <dgm:spPr/>
      <dgm:t>
        <a:bodyPr/>
        <a:lstStyle/>
        <a:p>
          <a:r>
            <a:rPr lang="en-US" dirty="0" smtClean="0"/>
            <a:t>Category Indicator</a:t>
          </a:r>
          <a:endParaRPr lang="en-US" dirty="0"/>
        </a:p>
      </dgm:t>
    </dgm:pt>
    <dgm:pt modelId="{C566C665-3A4C-4AD0-A67A-77FD914DC267}" type="parTrans" cxnId="{78C091DA-2082-444D-9620-088BDB739AD6}">
      <dgm:prSet/>
      <dgm:spPr/>
      <dgm:t>
        <a:bodyPr/>
        <a:lstStyle/>
        <a:p>
          <a:endParaRPr lang="en-US"/>
        </a:p>
      </dgm:t>
    </dgm:pt>
    <dgm:pt modelId="{AE639754-3522-404B-AD90-B2FEE98F9866}" type="sibTrans" cxnId="{78C091DA-2082-444D-9620-088BDB739AD6}">
      <dgm:prSet/>
      <dgm:spPr/>
      <dgm:t>
        <a:bodyPr/>
        <a:lstStyle/>
        <a:p>
          <a:endParaRPr lang="en-US"/>
        </a:p>
      </dgm:t>
    </dgm:pt>
    <dgm:pt modelId="{4DA6B352-B7D0-4D47-ADA4-DECB5FA24243}">
      <dgm:prSet custT="1"/>
      <dgm:spPr/>
      <dgm:t>
        <a:bodyPr/>
        <a:lstStyle/>
        <a:p>
          <a:r>
            <a:rPr lang="en-US" sz="1600" dirty="0" smtClean="0"/>
            <a:t>Increase in acidity in the environment (moles H</a:t>
          </a:r>
          <a:r>
            <a:rPr lang="en-US" sz="1600" baseline="30000" dirty="0" smtClean="0"/>
            <a:t>+</a:t>
          </a:r>
          <a:r>
            <a:rPr lang="en-US" sz="1600" baseline="0" dirty="0" smtClean="0"/>
            <a:t>)</a:t>
          </a:r>
          <a:endParaRPr lang="en-US" sz="1600" dirty="0"/>
        </a:p>
      </dgm:t>
    </dgm:pt>
    <dgm:pt modelId="{C0B1B80D-38F1-4FD2-8338-8D4023D0DB9F}" type="parTrans" cxnId="{C8777915-E201-44A5-992A-94182741EC2F}">
      <dgm:prSet/>
      <dgm:spPr/>
      <dgm:t>
        <a:bodyPr/>
        <a:lstStyle/>
        <a:p>
          <a:endParaRPr lang="en-US"/>
        </a:p>
      </dgm:t>
    </dgm:pt>
    <dgm:pt modelId="{C0503DD4-ED0F-4EB4-938E-78911131243F}" type="sibTrans" cxnId="{C8777915-E201-44A5-992A-94182741EC2F}">
      <dgm:prSet/>
      <dgm:spPr/>
      <dgm:t>
        <a:bodyPr/>
        <a:lstStyle/>
        <a:p>
          <a:endParaRPr lang="en-US"/>
        </a:p>
      </dgm:t>
    </dgm:pt>
    <dgm:pt modelId="{BA92DE24-C03B-4DB3-B446-D68B16DBFD47}">
      <dgm:prSet custT="1"/>
      <dgm:spPr/>
      <dgm:t>
        <a:bodyPr/>
        <a:lstStyle/>
        <a:p>
          <a:r>
            <a:rPr lang="en-US" sz="1600" dirty="0" smtClean="0"/>
            <a:t>Potential of each compound to cause acid deposition (such as acid rain) in relation to that of SO</a:t>
          </a:r>
          <a:r>
            <a:rPr lang="en-US" sz="1600" baseline="-25000" dirty="0" smtClean="0"/>
            <a:t>2</a:t>
          </a:r>
          <a:endParaRPr lang="en-US" sz="1600" dirty="0"/>
        </a:p>
      </dgm:t>
    </dgm:pt>
    <dgm:pt modelId="{91650538-8691-4744-9C1C-180A1986C438}" type="parTrans" cxnId="{85D52D67-61A4-4104-B3B6-047E3B1D5213}">
      <dgm:prSet/>
      <dgm:spPr/>
      <dgm:t>
        <a:bodyPr/>
        <a:lstStyle/>
        <a:p>
          <a:endParaRPr lang="en-US"/>
        </a:p>
      </dgm:t>
    </dgm:pt>
    <dgm:pt modelId="{2FDF9EC7-ECD3-4A49-96FF-5DB948AEA152}" type="sibTrans" cxnId="{85D52D67-61A4-4104-B3B6-047E3B1D5213}">
      <dgm:prSet/>
      <dgm:spPr/>
      <dgm:t>
        <a:bodyPr/>
        <a:lstStyle/>
        <a:p>
          <a:endParaRPr lang="en-US"/>
        </a:p>
      </dgm:t>
    </dgm:pt>
    <dgm:pt modelId="{6A9EEA79-3DF3-4DA3-BCA0-D789A9894E0D}">
      <dgm:prSet custT="1"/>
      <dgm:spPr/>
      <dgm:t>
        <a:bodyPr/>
        <a:lstStyle/>
        <a:p>
          <a:r>
            <a:rPr lang="en-US" sz="1600" dirty="0" smtClean="0"/>
            <a:t>Kilograms of SO</a:t>
          </a:r>
          <a:r>
            <a:rPr lang="en-US" sz="1600" baseline="-25000" dirty="0" smtClean="0"/>
            <a:t>2</a:t>
          </a:r>
          <a:r>
            <a:rPr lang="en-US" sz="1600" baseline="0" dirty="0" smtClean="0"/>
            <a:t>-equivalent</a:t>
          </a:r>
          <a:endParaRPr lang="en-US" sz="1600" dirty="0"/>
        </a:p>
      </dgm:t>
    </dgm:pt>
    <dgm:pt modelId="{177521D3-E4E7-422F-9C71-85422A75B864}" type="parTrans" cxnId="{7C78B734-AF1B-4D53-BC7F-9FEA7DB7B063}">
      <dgm:prSet/>
      <dgm:spPr/>
      <dgm:t>
        <a:bodyPr/>
        <a:lstStyle/>
        <a:p>
          <a:endParaRPr lang="en-US"/>
        </a:p>
      </dgm:t>
    </dgm:pt>
    <dgm:pt modelId="{C9F331F3-7627-417B-8D38-E14104EB004C}" type="sibTrans" cxnId="{7C78B734-AF1B-4D53-BC7F-9FEA7DB7B063}">
      <dgm:prSet/>
      <dgm:spPr/>
      <dgm:t>
        <a:bodyPr/>
        <a:lstStyle/>
        <a:p>
          <a:endParaRPr lang="en-US"/>
        </a:p>
      </dgm:t>
    </dgm:pt>
    <dgm:pt modelId="{1C4F080B-3CD7-4E71-9362-401658D24E03}">
      <dgm:prSet/>
      <dgm:spPr/>
      <dgm:t>
        <a:bodyPr/>
        <a:lstStyle/>
        <a:p>
          <a:r>
            <a:rPr lang="en-US" dirty="0" smtClean="0"/>
            <a:t>Category Endpoints</a:t>
          </a:r>
          <a:endParaRPr lang="en-US" dirty="0"/>
        </a:p>
      </dgm:t>
    </dgm:pt>
    <dgm:pt modelId="{8EC6D7A2-6348-47EC-AAAB-DDE09259A0D9}" type="parTrans" cxnId="{889CE3A0-67B0-436F-815F-4B692813D64B}">
      <dgm:prSet/>
      <dgm:spPr/>
      <dgm:t>
        <a:bodyPr/>
        <a:lstStyle/>
        <a:p>
          <a:endParaRPr lang="en-US"/>
        </a:p>
      </dgm:t>
    </dgm:pt>
    <dgm:pt modelId="{345B8BB7-05BC-45BE-AD59-124105010343}" type="sibTrans" cxnId="{889CE3A0-67B0-436F-815F-4B692813D64B}">
      <dgm:prSet/>
      <dgm:spPr/>
      <dgm:t>
        <a:bodyPr/>
        <a:lstStyle/>
        <a:p>
          <a:endParaRPr lang="en-US"/>
        </a:p>
      </dgm:t>
    </dgm:pt>
    <dgm:pt modelId="{A8CC5927-C53D-46BA-9CA9-0EFD5594BCEF}">
      <dgm:prSet/>
      <dgm:spPr/>
      <dgm:t>
        <a:bodyPr/>
        <a:lstStyle/>
        <a:p>
          <a:r>
            <a:rPr lang="en-US" dirty="0" smtClean="0"/>
            <a:t>Environmental Relevance</a:t>
          </a:r>
          <a:endParaRPr lang="en-US" dirty="0"/>
        </a:p>
      </dgm:t>
    </dgm:pt>
    <dgm:pt modelId="{D8C4E747-5710-4E4D-9D21-2C240492018C}" type="parTrans" cxnId="{6B12A6A8-1475-4C98-9173-4F0392BD899D}">
      <dgm:prSet/>
      <dgm:spPr/>
      <dgm:t>
        <a:bodyPr/>
        <a:lstStyle/>
        <a:p>
          <a:endParaRPr lang="en-US"/>
        </a:p>
      </dgm:t>
    </dgm:pt>
    <dgm:pt modelId="{F7767E85-7EE4-496D-9144-417382A0F885}" type="sibTrans" cxnId="{6B12A6A8-1475-4C98-9173-4F0392BD899D}">
      <dgm:prSet/>
      <dgm:spPr/>
      <dgm:t>
        <a:bodyPr/>
        <a:lstStyle/>
        <a:p>
          <a:endParaRPr lang="en-US"/>
        </a:p>
      </dgm:t>
    </dgm:pt>
    <dgm:pt modelId="{C3948640-5A46-418E-96CB-18E0067826EB}">
      <dgm:prSet custT="1"/>
      <dgm:spPr/>
      <dgm:t>
        <a:bodyPr/>
        <a:lstStyle/>
        <a:p>
          <a:r>
            <a:rPr lang="en-US" sz="1600" dirty="0" smtClean="0"/>
            <a:t>Ecosystem effects such as acidic lakes, corrosion to buildings, damage to plants</a:t>
          </a:r>
          <a:endParaRPr lang="en-US" sz="1600" dirty="0"/>
        </a:p>
      </dgm:t>
    </dgm:pt>
    <dgm:pt modelId="{E6F31380-9BF9-4B12-B62A-7181B480BD88}" type="parTrans" cxnId="{34ABA33E-C26C-4406-8DEF-88846CCDD8DB}">
      <dgm:prSet/>
      <dgm:spPr/>
      <dgm:t>
        <a:bodyPr/>
        <a:lstStyle/>
        <a:p>
          <a:endParaRPr lang="en-US"/>
        </a:p>
      </dgm:t>
    </dgm:pt>
    <dgm:pt modelId="{C9033F2C-80C6-4C15-A80E-CFB56E942ACF}" type="sibTrans" cxnId="{34ABA33E-C26C-4406-8DEF-88846CCDD8DB}">
      <dgm:prSet/>
      <dgm:spPr/>
      <dgm:t>
        <a:bodyPr/>
        <a:lstStyle/>
        <a:p>
          <a:endParaRPr lang="en-US"/>
        </a:p>
      </dgm:t>
    </dgm:pt>
    <dgm:pt modelId="{E77C465A-0EB3-403F-8DC1-FAB5CD599CE5}">
      <dgm:prSet custT="1"/>
      <dgm:spPr/>
      <dgm:t>
        <a:bodyPr/>
        <a:lstStyle/>
        <a:p>
          <a:r>
            <a:rPr lang="en-US" sz="1400" dirty="0" smtClean="0"/>
            <a:t>Increased emissions of species such as nitric oxides and sulfur oxides directly contribute to increases in environmental acidity, depending on transport and chemistry models, such as in the form of acid rain.</a:t>
          </a:r>
          <a:endParaRPr lang="en-US" sz="1400" dirty="0"/>
        </a:p>
      </dgm:t>
    </dgm:pt>
    <dgm:pt modelId="{1047E4B6-E1CC-48BA-A9C7-7A4DCEDCA3B2}" type="parTrans" cxnId="{345CBF53-1708-4FF8-A164-C725DAD203D0}">
      <dgm:prSet/>
      <dgm:spPr/>
      <dgm:t>
        <a:bodyPr/>
        <a:lstStyle/>
        <a:p>
          <a:endParaRPr lang="en-US"/>
        </a:p>
      </dgm:t>
    </dgm:pt>
    <dgm:pt modelId="{931C2EF9-A6C0-4812-88B1-B2261C01E7A1}" type="sibTrans" cxnId="{345CBF53-1708-4FF8-A164-C725DAD203D0}">
      <dgm:prSet/>
      <dgm:spPr/>
      <dgm:t>
        <a:bodyPr/>
        <a:lstStyle/>
        <a:p>
          <a:endParaRPr lang="en-US"/>
        </a:p>
      </dgm:t>
    </dgm:pt>
    <dgm:pt modelId="{CFADD37F-333F-4665-AD44-6139EAA37E5E}" type="pres">
      <dgm:prSet presAssocID="{4C9B8ABB-A5F2-4641-B0A3-698951C5FEDE}" presName="Name0" presStyleCnt="0">
        <dgm:presLayoutVars>
          <dgm:dir/>
          <dgm:animLvl val="lvl"/>
          <dgm:resizeHandles val="exact"/>
        </dgm:presLayoutVars>
      </dgm:prSet>
      <dgm:spPr/>
      <dgm:t>
        <a:bodyPr/>
        <a:lstStyle/>
        <a:p>
          <a:endParaRPr lang="en-US"/>
        </a:p>
      </dgm:t>
    </dgm:pt>
    <dgm:pt modelId="{FD1DB2A3-19A2-4508-864F-123EA60A6796}" type="pres">
      <dgm:prSet presAssocID="{764CFC0D-2752-4784-BEE8-B82C436CEF8D}" presName="linNode" presStyleCnt="0"/>
      <dgm:spPr/>
    </dgm:pt>
    <dgm:pt modelId="{71ED1CAA-2A29-4D9C-B9A6-1329FD423906}" type="pres">
      <dgm:prSet presAssocID="{764CFC0D-2752-4784-BEE8-B82C436CEF8D}" presName="parentText" presStyleLbl="node1" presStyleIdx="0" presStyleCnt="8">
        <dgm:presLayoutVars>
          <dgm:chMax val="1"/>
          <dgm:bulletEnabled val="1"/>
        </dgm:presLayoutVars>
      </dgm:prSet>
      <dgm:spPr/>
      <dgm:t>
        <a:bodyPr/>
        <a:lstStyle/>
        <a:p>
          <a:endParaRPr lang="en-US"/>
        </a:p>
      </dgm:t>
    </dgm:pt>
    <dgm:pt modelId="{B5F4F81E-ED01-465C-8A2F-738CF7726DBE}" type="pres">
      <dgm:prSet presAssocID="{764CFC0D-2752-4784-BEE8-B82C436CEF8D}" presName="descendantText" presStyleLbl="alignAccFollowNode1" presStyleIdx="0" presStyleCnt="8">
        <dgm:presLayoutVars>
          <dgm:bulletEnabled val="1"/>
        </dgm:presLayoutVars>
      </dgm:prSet>
      <dgm:spPr/>
      <dgm:t>
        <a:bodyPr/>
        <a:lstStyle/>
        <a:p>
          <a:endParaRPr lang="en-US"/>
        </a:p>
      </dgm:t>
    </dgm:pt>
    <dgm:pt modelId="{FC680C29-8B21-422B-80AF-255500810362}" type="pres">
      <dgm:prSet presAssocID="{E0F3EEE0-37C3-4210-85A0-645E52A64BAC}" presName="sp" presStyleCnt="0"/>
      <dgm:spPr/>
    </dgm:pt>
    <dgm:pt modelId="{4065A0CD-20E8-4DB4-9202-D12D895B21FA}" type="pres">
      <dgm:prSet presAssocID="{91B03E04-4718-4C9C-AF71-9CE5EA456064}" presName="linNode" presStyleCnt="0"/>
      <dgm:spPr/>
    </dgm:pt>
    <dgm:pt modelId="{66F2EE34-4C44-4D38-B525-2CAF5E1740FF}" type="pres">
      <dgm:prSet presAssocID="{91B03E04-4718-4C9C-AF71-9CE5EA456064}" presName="parentText" presStyleLbl="node1" presStyleIdx="1" presStyleCnt="8">
        <dgm:presLayoutVars>
          <dgm:chMax val="1"/>
          <dgm:bulletEnabled val="1"/>
        </dgm:presLayoutVars>
      </dgm:prSet>
      <dgm:spPr/>
      <dgm:t>
        <a:bodyPr/>
        <a:lstStyle/>
        <a:p>
          <a:endParaRPr lang="en-US"/>
        </a:p>
      </dgm:t>
    </dgm:pt>
    <dgm:pt modelId="{A6BE238B-F5C5-446E-8360-E93411A5FE0C}" type="pres">
      <dgm:prSet presAssocID="{91B03E04-4718-4C9C-AF71-9CE5EA456064}" presName="descendantText" presStyleLbl="alignAccFollowNode1" presStyleIdx="1" presStyleCnt="8">
        <dgm:presLayoutVars>
          <dgm:bulletEnabled val="1"/>
        </dgm:presLayoutVars>
      </dgm:prSet>
      <dgm:spPr/>
      <dgm:t>
        <a:bodyPr/>
        <a:lstStyle/>
        <a:p>
          <a:endParaRPr lang="en-US"/>
        </a:p>
      </dgm:t>
    </dgm:pt>
    <dgm:pt modelId="{F0FDA2E3-E811-4896-BDB1-207B16A0482E}" type="pres">
      <dgm:prSet presAssocID="{FBFBEA63-6852-4994-B004-DF0A1C7D2B18}" presName="sp" presStyleCnt="0"/>
      <dgm:spPr/>
    </dgm:pt>
    <dgm:pt modelId="{557AA1C0-2CB1-47A3-8467-6D6735D6AE7F}" type="pres">
      <dgm:prSet presAssocID="{CD1D4EFE-13A5-462D-8820-5AEB9752B874}" presName="linNode" presStyleCnt="0"/>
      <dgm:spPr/>
    </dgm:pt>
    <dgm:pt modelId="{E0F27D7A-F3DD-4CB7-AC65-307D091C5367}" type="pres">
      <dgm:prSet presAssocID="{CD1D4EFE-13A5-462D-8820-5AEB9752B874}" presName="parentText" presStyleLbl="node1" presStyleIdx="2" presStyleCnt="8">
        <dgm:presLayoutVars>
          <dgm:chMax val="1"/>
          <dgm:bulletEnabled val="1"/>
        </dgm:presLayoutVars>
      </dgm:prSet>
      <dgm:spPr/>
      <dgm:t>
        <a:bodyPr/>
        <a:lstStyle/>
        <a:p>
          <a:endParaRPr lang="en-US"/>
        </a:p>
      </dgm:t>
    </dgm:pt>
    <dgm:pt modelId="{488DED1C-F731-4E49-B039-396DDA9B3E51}" type="pres">
      <dgm:prSet presAssocID="{CD1D4EFE-13A5-462D-8820-5AEB9752B874}" presName="descendantText" presStyleLbl="alignAccFollowNode1" presStyleIdx="2" presStyleCnt="8">
        <dgm:presLayoutVars>
          <dgm:bulletEnabled val="1"/>
        </dgm:presLayoutVars>
      </dgm:prSet>
      <dgm:spPr/>
      <dgm:t>
        <a:bodyPr/>
        <a:lstStyle/>
        <a:p>
          <a:endParaRPr lang="en-US"/>
        </a:p>
      </dgm:t>
    </dgm:pt>
    <dgm:pt modelId="{E7F80306-1682-4B4B-B5A0-A8D6005D0135}" type="pres">
      <dgm:prSet presAssocID="{B81CFD20-D13B-45E2-B8C6-68D118211206}" presName="sp" presStyleCnt="0"/>
      <dgm:spPr/>
    </dgm:pt>
    <dgm:pt modelId="{C34C9EA8-A513-45ED-A233-B9967E9BFCD9}" type="pres">
      <dgm:prSet presAssocID="{79DD606C-003B-4941-B10E-AB01E13FAD7F}" presName="linNode" presStyleCnt="0"/>
      <dgm:spPr/>
    </dgm:pt>
    <dgm:pt modelId="{ACCCEDF7-D0F0-4A2E-B398-6F40A8A7BDAA}" type="pres">
      <dgm:prSet presAssocID="{79DD606C-003B-4941-B10E-AB01E13FAD7F}" presName="parentText" presStyleLbl="node1" presStyleIdx="3" presStyleCnt="8">
        <dgm:presLayoutVars>
          <dgm:chMax val="1"/>
          <dgm:bulletEnabled val="1"/>
        </dgm:presLayoutVars>
      </dgm:prSet>
      <dgm:spPr/>
      <dgm:t>
        <a:bodyPr/>
        <a:lstStyle/>
        <a:p>
          <a:endParaRPr lang="en-US"/>
        </a:p>
      </dgm:t>
    </dgm:pt>
    <dgm:pt modelId="{29C7DE49-46AA-4519-BD92-5F0544DFC4E0}" type="pres">
      <dgm:prSet presAssocID="{79DD606C-003B-4941-B10E-AB01E13FAD7F}" presName="descendantText" presStyleLbl="alignAccFollowNode1" presStyleIdx="3" presStyleCnt="8">
        <dgm:presLayoutVars>
          <dgm:bulletEnabled val="1"/>
        </dgm:presLayoutVars>
      </dgm:prSet>
      <dgm:spPr/>
      <dgm:t>
        <a:bodyPr/>
        <a:lstStyle/>
        <a:p>
          <a:endParaRPr lang="en-US"/>
        </a:p>
      </dgm:t>
    </dgm:pt>
    <dgm:pt modelId="{31947B2D-5A88-464F-8DC6-20383A258A6F}" type="pres">
      <dgm:prSet presAssocID="{AE639754-3522-404B-AD90-B2FEE98F9866}" presName="sp" presStyleCnt="0"/>
      <dgm:spPr/>
    </dgm:pt>
    <dgm:pt modelId="{3C8FCD53-87C0-4C24-8D74-69C857C80EEA}" type="pres">
      <dgm:prSet presAssocID="{7C84D11A-BC08-45DC-8C5D-E77012F9BE8E}" presName="linNode" presStyleCnt="0"/>
      <dgm:spPr/>
    </dgm:pt>
    <dgm:pt modelId="{4A293544-967B-4DFF-B57C-C3C7CF97B992}" type="pres">
      <dgm:prSet presAssocID="{7C84D11A-BC08-45DC-8C5D-E77012F9BE8E}" presName="parentText" presStyleLbl="node1" presStyleIdx="4" presStyleCnt="8">
        <dgm:presLayoutVars>
          <dgm:chMax val="1"/>
          <dgm:bulletEnabled val="1"/>
        </dgm:presLayoutVars>
      </dgm:prSet>
      <dgm:spPr/>
      <dgm:t>
        <a:bodyPr/>
        <a:lstStyle/>
        <a:p>
          <a:endParaRPr lang="en-US"/>
        </a:p>
      </dgm:t>
    </dgm:pt>
    <dgm:pt modelId="{D80635D8-3BD8-480E-B275-13144B60956D}" type="pres">
      <dgm:prSet presAssocID="{7C84D11A-BC08-45DC-8C5D-E77012F9BE8E}" presName="descendantText" presStyleLbl="alignAccFollowNode1" presStyleIdx="4" presStyleCnt="8">
        <dgm:presLayoutVars>
          <dgm:bulletEnabled val="1"/>
        </dgm:presLayoutVars>
      </dgm:prSet>
      <dgm:spPr/>
      <dgm:t>
        <a:bodyPr/>
        <a:lstStyle/>
        <a:p>
          <a:endParaRPr lang="en-US"/>
        </a:p>
      </dgm:t>
    </dgm:pt>
    <dgm:pt modelId="{03FA725E-CC25-452F-B6F3-37483D3A3C97}" type="pres">
      <dgm:prSet presAssocID="{40FAA3FA-D803-4F0C-9812-2180599AD568}" presName="sp" presStyleCnt="0"/>
      <dgm:spPr/>
    </dgm:pt>
    <dgm:pt modelId="{AF4D26F9-9A93-4BC9-80AE-EB732371D886}" type="pres">
      <dgm:prSet presAssocID="{ECBBEB29-560F-4EBB-8975-036AC02913D7}" presName="linNode" presStyleCnt="0"/>
      <dgm:spPr/>
    </dgm:pt>
    <dgm:pt modelId="{9F953ED7-1F4B-4980-9B2C-991017CC1473}" type="pres">
      <dgm:prSet presAssocID="{ECBBEB29-560F-4EBB-8975-036AC02913D7}" presName="parentText" presStyleLbl="node1" presStyleIdx="5" presStyleCnt="8">
        <dgm:presLayoutVars>
          <dgm:chMax val="1"/>
          <dgm:bulletEnabled val="1"/>
        </dgm:presLayoutVars>
      </dgm:prSet>
      <dgm:spPr/>
      <dgm:t>
        <a:bodyPr/>
        <a:lstStyle/>
        <a:p>
          <a:endParaRPr lang="en-US"/>
        </a:p>
      </dgm:t>
    </dgm:pt>
    <dgm:pt modelId="{7AAAC760-0C37-4363-B80D-605DE1CC6C97}" type="pres">
      <dgm:prSet presAssocID="{ECBBEB29-560F-4EBB-8975-036AC02913D7}" presName="descendantText" presStyleLbl="alignAccFollowNode1" presStyleIdx="5" presStyleCnt="8">
        <dgm:presLayoutVars>
          <dgm:bulletEnabled val="1"/>
        </dgm:presLayoutVars>
      </dgm:prSet>
      <dgm:spPr/>
      <dgm:t>
        <a:bodyPr/>
        <a:lstStyle/>
        <a:p>
          <a:endParaRPr lang="en-US"/>
        </a:p>
      </dgm:t>
    </dgm:pt>
    <dgm:pt modelId="{DDE69A3B-198D-449F-B88A-0B1F05C4696B}" type="pres">
      <dgm:prSet presAssocID="{CBEF67F3-EFE3-4331-89C6-C44D10C0FCAF}" presName="sp" presStyleCnt="0"/>
      <dgm:spPr/>
    </dgm:pt>
    <dgm:pt modelId="{95C75C38-B14F-4B55-B976-69FB43F9178E}" type="pres">
      <dgm:prSet presAssocID="{1C4F080B-3CD7-4E71-9362-401658D24E03}" presName="linNode" presStyleCnt="0"/>
      <dgm:spPr/>
    </dgm:pt>
    <dgm:pt modelId="{88CEFA8C-34C4-40F3-B7ED-BCA0578BF53C}" type="pres">
      <dgm:prSet presAssocID="{1C4F080B-3CD7-4E71-9362-401658D24E03}" presName="parentText" presStyleLbl="node1" presStyleIdx="6" presStyleCnt="8">
        <dgm:presLayoutVars>
          <dgm:chMax val="1"/>
          <dgm:bulletEnabled val="1"/>
        </dgm:presLayoutVars>
      </dgm:prSet>
      <dgm:spPr/>
      <dgm:t>
        <a:bodyPr/>
        <a:lstStyle/>
        <a:p>
          <a:endParaRPr lang="en-US"/>
        </a:p>
      </dgm:t>
    </dgm:pt>
    <dgm:pt modelId="{FA29F717-BD3C-40F4-97BF-DF9DBEA1F74B}" type="pres">
      <dgm:prSet presAssocID="{1C4F080B-3CD7-4E71-9362-401658D24E03}" presName="descendantText" presStyleLbl="alignAccFollowNode1" presStyleIdx="6" presStyleCnt="8">
        <dgm:presLayoutVars>
          <dgm:bulletEnabled val="1"/>
        </dgm:presLayoutVars>
      </dgm:prSet>
      <dgm:spPr/>
      <dgm:t>
        <a:bodyPr/>
        <a:lstStyle/>
        <a:p>
          <a:endParaRPr lang="en-US"/>
        </a:p>
      </dgm:t>
    </dgm:pt>
    <dgm:pt modelId="{52F88C8D-A89C-4D01-BE5A-72EFF2F515A0}" type="pres">
      <dgm:prSet presAssocID="{345B8BB7-05BC-45BE-AD59-124105010343}" presName="sp" presStyleCnt="0"/>
      <dgm:spPr/>
    </dgm:pt>
    <dgm:pt modelId="{227DCDBC-4742-431D-994F-E8E20F0DD127}" type="pres">
      <dgm:prSet presAssocID="{A8CC5927-C53D-46BA-9CA9-0EFD5594BCEF}" presName="linNode" presStyleCnt="0"/>
      <dgm:spPr/>
    </dgm:pt>
    <dgm:pt modelId="{0D9F19BF-0186-4CD6-9AAB-4264ACB8665F}" type="pres">
      <dgm:prSet presAssocID="{A8CC5927-C53D-46BA-9CA9-0EFD5594BCEF}" presName="parentText" presStyleLbl="node1" presStyleIdx="7" presStyleCnt="8" custScaleY="134930">
        <dgm:presLayoutVars>
          <dgm:chMax val="1"/>
          <dgm:bulletEnabled val="1"/>
        </dgm:presLayoutVars>
      </dgm:prSet>
      <dgm:spPr/>
      <dgm:t>
        <a:bodyPr/>
        <a:lstStyle/>
        <a:p>
          <a:endParaRPr lang="en-US"/>
        </a:p>
      </dgm:t>
    </dgm:pt>
    <dgm:pt modelId="{C19E8C04-063E-4E32-9984-3FB44F4D4EAD}" type="pres">
      <dgm:prSet presAssocID="{A8CC5927-C53D-46BA-9CA9-0EFD5594BCEF}" presName="descendantText" presStyleLbl="alignAccFollowNode1" presStyleIdx="7" presStyleCnt="8" custScaleY="185009">
        <dgm:presLayoutVars>
          <dgm:bulletEnabled val="1"/>
        </dgm:presLayoutVars>
      </dgm:prSet>
      <dgm:spPr/>
      <dgm:t>
        <a:bodyPr/>
        <a:lstStyle/>
        <a:p>
          <a:endParaRPr lang="en-US"/>
        </a:p>
      </dgm:t>
    </dgm:pt>
  </dgm:ptLst>
  <dgm:cxnLst>
    <dgm:cxn modelId="{6147DADC-4D87-474C-91BA-A2D50D411E16}" type="presOf" srcId="{4DA6B352-B7D0-4D47-ADA4-DECB5FA24243}" destId="{29C7DE49-46AA-4519-BD92-5F0544DFC4E0}" srcOrd="0" destOrd="0" presId="urn:microsoft.com/office/officeart/2005/8/layout/vList5"/>
    <dgm:cxn modelId="{34ABA33E-C26C-4406-8DEF-88846CCDD8DB}" srcId="{1C4F080B-3CD7-4E71-9362-401658D24E03}" destId="{C3948640-5A46-418E-96CB-18E0067826EB}" srcOrd="0" destOrd="0" parTransId="{E6F31380-9BF9-4B12-B62A-7181B480BD88}" sibTransId="{C9033F2C-80C6-4C15-A80E-CFB56E942ACF}"/>
    <dgm:cxn modelId="{935DCA13-0B02-4FFB-AA34-3FB954FDD695}" type="presOf" srcId="{C06C81F5-1D72-4C2A-84C2-A67127B99822}" destId="{A6BE238B-F5C5-446E-8360-E93411A5FE0C}" srcOrd="0" destOrd="0" presId="urn:microsoft.com/office/officeart/2005/8/layout/vList5"/>
    <dgm:cxn modelId="{48183BBA-6D4B-419A-811D-3E1830E90CC7}" srcId="{4C9B8ABB-A5F2-4641-B0A3-698951C5FEDE}" destId="{CD1D4EFE-13A5-462D-8820-5AEB9752B874}" srcOrd="2" destOrd="0" parTransId="{8C9D2A87-335D-42A0-8364-B02BA3C8725F}" sibTransId="{B81CFD20-D13B-45E2-B8C6-68D118211206}"/>
    <dgm:cxn modelId="{11458888-9EAE-4ED3-AADA-8018CCE8BE74}" type="presOf" srcId="{A066BA1A-EA38-4C03-93A3-435E58DC22EC}" destId="{488DED1C-F731-4E49-B039-396DDA9B3E51}" srcOrd="0" destOrd="0" presId="urn:microsoft.com/office/officeart/2005/8/layout/vList5"/>
    <dgm:cxn modelId="{4AF2AA3A-891B-4989-AE0B-BA5BC3EFD849}" srcId="{4C9B8ABB-A5F2-4641-B0A3-698951C5FEDE}" destId="{91B03E04-4718-4C9C-AF71-9CE5EA456064}" srcOrd="1" destOrd="0" parTransId="{CEDDD09A-9B57-4597-8FBD-64071F99FC3C}" sibTransId="{FBFBEA63-6852-4994-B004-DF0A1C7D2B18}"/>
    <dgm:cxn modelId="{889CE3A0-67B0-436F-815F-4B692813D64B}" srcId="{4C9B8ABB-A5F2-4641-B0A3-698951C5FEDE}" destId="{1C4F080B-3CD7-4E71-9362-401658D24E03}" srcOrd="6" destOrd="0" parTransId="{8EC6D7A2-6348-47EC-AAAB-DDE09259A0D9}" sibTransId="{345B8BB7-05BC-45BE-AD59-124105010343}"/>
    <dgm:cxn modelId="{E563050B-48D4-4899-94E2-E7ACD1E7EBFC}" type="presOf" srcId="{BA92DE24-C03B-4DB3-B446-D68B16DBFD47}" destId="{D80635D8-3BD8-480E-B275-13144B60956D}" srcOrd="0" destOrd="0" presId="urn:microsoft.com/office/officeart/2005/8/layout/vList5"/>
    <dgm:cxn modelId="{13F9AC03-25FF-4397-9F33-60D7F2C16FCF}" type="presOf" srcId="{79DD606C-003B-4941-B10E-AB01E13FAD7F}" destId="{ACCCEDF7-D0F0-4A2E-B398-6F40A8A7BDAA}" srcOrd="0" destOrd="0" presId="urn:microsoft.com/office/officeart/2005/8/layout/vList5"/>
    <dgm:cxn modelId="{73B9C3AF-69C9-47A0-A741-38BCF03091B8}" type="presOf" srcId="{CD1D4EFE-13A5-462D-8820-5AEB9752B874}" destId="{E0F27D7A-F3DD-4CB7-AC65-307D091C5367}" srcOrd="0" destOrd="0" presId="urn:microsoft.com/office/officeart/2005/8/layout/vList5"/>
    <dgm:cxn modelId="{00598CE9-C635-4F4D-8FE1-4D561D8573B0}" type="presOf" srcId="{F811E5B4-A499-4A9E-ACD8-B8D96DFA11D3}" destId="{B5F4F81E-ED01-465C-8A2F-738CF7726DBE}" srcOrd="0" destOrd="0" presId="urn:microsoft.com/office/officeart/2005/8/layout/vList5"/>
    <dgm:cxn modelId="{685FEEDB-0288-435D-BE2D-58FC86E75DFA}" type="presOf" srcId="{ECBBEB29-560F-4EBB-8975-036AC02913D7}" destId="{9F953ED7-1F4B-4980-9B2C-991017CC1473}" srcOrd="0" destOrd="0" presId="urn:microsoft.com/office/officeart/2005/8/layout/vList5"/>
    <dgm:cxn modelId="{6B12A6A8-1475-4C98-9173-4F0392BD899D}" srcId="{4C9B8ABB-A5F2-4641-B0A3-698951C5FEDE}" destId="{A8CC5927-C53D-46BA-9CA9-0EFD5594BCEF}" srcOrd="7" destOrd="0" parTransId="{D8C4E747-5710-4E4D-9D21-2C240492018C}" sibTransId="{F7767E85-7EE4-496D-9144-417382A0F885}"/>
    <dgm:cxn modelId="{BCC16DAE-0783-4464-8174-3A890E933CAB}" srcId="{4C9B8ABB-A5F2-4641-B0A3-698951C5FEDE}" destId="{7C84D11A-BC08-45DC-8C5D-E77012F9BE8E}" srcOrd="4" destOrd="0" parTransId="{F81F0FD0-B2A4-4289-AD5C-74D7AF89C6A0}" sibTransId="{40FAA3FA-D803-4F0C-9812-2180599AD568}"/>
    <dgm:cxn modelId="{7ADB8D41-9D92-46F9-9FC8-A645B9B2145E}" type="presOf" srcId="{4C9B8ABB-A5F2-4641-B0A3-698951C5FEDE}" destId="{CFADD37F-333F-4665-AD44-6139EAA37E5E}" srcOrd="0" destOrd="0" presId="urn:microsoft.com/office/officeart/2005/8/layout/vList5"/>
    <dgm:cxn modelId="{FF42DC89-F646-4373-9CE3-E5828061B3B7}" type="presOf" srcId="{1C4F080B-3CD7-4E71-9362-401658D24E03}" destId="{88CEFA8C-34C4-40F3-B7ED-BCA0578BF53C}" srcOrd="0" destOrd="0" presId="urn:microsoft.com/office/officeart/2005/8/layout/vList5"/>
    <dgm:cxn modelId="{78C091DA-2082-444D-9620-088BDB739AD6}" srcId="{4C9B8ABB-A5F2-4641-B0A3-698951C5FEDE}" destId="{79DD606C-003B-4941-B10E-AB01E13FAD7F}" srcOrd="3" destOrd="0" parTransId="{C566C665-3A4C-4AD0-A67A-77FD914DC267}" sibTransId="{AE639754-3522-404B-AD90-B2FEE98F9866}"/>
    <dgm:cxn modelId="{7C78B734-AF1B-4D53-BC7F-9FEA7DB7B063}" srcId="{ECBBEB29-560F-4EBB-8975-036AC02913D7}" destId="{6A9EEA79-3DF3-4DA3-BCA0-D789A9894E0D}" srcOrd="0" destOrd="0" parTransId="{177521D3-E4E7-422F-9C71-85422A75B864}" sibTransId="{C9F331F3-7627-417B-8D38-E14104EB004C}"/>
    <dgm:cxn modelId="{A7E708A7-894A-49C4-9524-4813F7DBCFDA}" srcId="{4C9B8ABB-A5F2-4641-B0A3-698951C5FEDE}" destId="{ECBBEB29-560F-4EBB-8975-036AC02913D7}" srcOrd="5" destOrd="0" parTransId="{353AB954-36FC-414B-926E-59213FBD5DAE}" sibTransId="{CBEF67F3-EFE3-4331-89C6-C44D10C0FCAF}"/>
    <dgm:cxn modelId="{2FA55DB3-EDBA-47AA-8ACE-CA3F5F01F602}" type="presOf" srcId="{764CFC0D-2752-4784-BEE8-B82C436CEF8D}" destId="{71ED1CAA-2A29-4D9C-B9A6-1329FD423906}" srcOrd="0" destOrd="0" presId="urn:microsoft.com/office/officeart/2005/8/layout/vList5"/>
    <dgm:cxn modelId="{62F3F1BB-CD8E-495E-BC8A-61C47F0F1169}" type="presOf" srcId="{C3948640-5A46-418E-96CB-18E0067826EB}" destId="{FA29F717-BD3C-40F4-97BF-DF9DBEA1F74B}" srcOrd="0" destOrd="0" presId="urn:microsoft.com/office/officeart/2005/8/layout/vList5"/>
    <dgm:cxn modelId="{E6BFA614-82B4-4F56-B1DD-F4EE9686C35C}" type="presOf" srcId="{6A9EEA79-3DF3-4DA3-BCA0-D789A9894E0D}" destId="{7AAAC760-0C37-4363-B80D-605DE1CC6C97}" srcOrd="0" destOrd="0" presId="urn:microsoft.com/office/officeart/2005/8/layout/vList5"/>
    <dgm:cxn modelId="{750E5CB9-72F7-4321-81B4-9A6E0FF3C85A}" srcId="{91B03E04-4718-4C9C-AF71-9CE5EA456064}" destId="{C06C81F5-1D72-4C2A-84C2-A67127B99822}" srcOrd="0" destOrd="0" parTransId="{597FAC93-AFDA-4BBE-A524-EB637D19B55F}" sibTransId="{41F6B3F0-C84B-4705-9A2B-645CB92EE7EB}"/>
    <dgm:cxn modelId="{D64266B0-6ADF-444E-9D46-99D83A072820}" type="presOf" srcId="{A8CC5927-C53D-46BA-9CA9-0EFD5594BCEF}" destId="{0D9F19BF-0186-4CD6-9AAB-4264ACB8665F}" srcOrd="0" destOrd="0" presId="urn:microsoft.com/office/officeart/2005/8/layout/vList5"/>
    <dgm:cxn modelId="{9A319222-6B88-4AF2-9131-FCCADDFB96CA}" type="presOf" srcId="{7C84D11A-BC08-45DC-8C5D-E77012F9BE8E}" destId="{4A293544-967B-4DFF-B57C-C3C7CF97B992}" srcOrd="0" destOrd="0" presId="urn:microsoft.com/office/officeart/2005/8/layout/vList5"/>
    <dgm:cxn modelId="{C8777915-E201-44A5-992A-94182741EC2F}" srcId="{79DD606C-003B-4941-B10E-AB01E13FAD7F}" destId="{4DA6B352-B7D0-4D47-ADA4-DECB5FA24243}" srcOrd="0" destOrd="0" parTransId="{C0B1B80D-38F1-4FD2-8338-8D4023D0DB9F}" sibTransId="{C0503DD4-ED0F-4EB4-938E-78911131243F}"/>
    <dgm:cxn modelId="{10571A50-D978-42CD-87E4-1BA8774FE967}" type="presOf" srcId="{E77C465A-0EB3-403F-8DC1-FAB5CD599CE5}" destId="{C19E8C04-063E-4E32-9984-3FB44F4D4EAD}" srcOrd="0" destOrd="0" presId="urn:microsoft.com/office/officeart/2005/8/layout/vList5"/>
    <dgm:cxn modelId="{A9164179-091F-4831-BBB2-7D5EC921DF7B}" type="presOf" srcId="{91B03E04-4718-4C9C-AF71-9CE5EA456064}" destId="{66F2EE34-4C44-4D38-B525-2CAF5E1740FF}" srcOrd="0" destOrd="0" presId="urn:microsoft.com/office/officeart/2005/8/layout/vList5"/>
    <dgm:cxn modelId="{85D52D67-61A4-4104-B3B6-047E3B1D5213}" srcId="{7C84D11A-BC08-45DC-8C5D-E77012F9BE8E}" destId="{BA92DE24-C03B-4DB3-B446-D68B16DBFD47}" srcOrd="0" destOrd="0" parTransId="{91650538-8691-4744-9C1C-180A1986C438}" sibTransId="{2FDF9EC7-ECD3-4A49-96FF-5DB948AEA152}"/>
    <dgm:cxn modelId="{345CBF53-1708-4FF8-A164-C725DAD203D0}" srcId="{A8CC5927-C53D-46BA-9CA9-0EFD5594BCEF}" destId="{E77C465A-0EB3-403F-8DC1-FAB5CD599CE5}" srcOrd="0" destOrd="0" parTransId="{1047E4B6-E1CC-48BA-A9C7-7A4DCEDCA3B2}" sibTransId="{931C2EF9-A6C0-4812-88B1-B2261C01E7A1}"/>
    <dgm:cxn modelId="{7824F26E-60C8-458D-98E7-A6530EC827BE}" srcId="{764CFC0D-2752-4784-BEE8-B82C436CEF8D}" destId="{F811E5B4-A499-4A9E-ACD8-B8D96DFA11D3}" srcOrd="0" destOrd="0" parTransId="{50F97056-FE74-469C-87A3-E62C084D60C3}" sibTransId="{C1A97214-8C14-4737-8F7B-7826726CF47C}"/>
    <dgm:cxn modelId="{E891D104-8BA3-4688-9DEF-28CE1AF35426}" srcId="{4C9B8ABB-A5F2-4641-B0A3-698951C5FEDE}" destId="{764CFC0D-2752-4784-BEE8-B82C436CEF8D}" srcOrd="0" destOrd="0" parTransId="{9EDC591F-ADCE-422B-AA11-CD461559A739}" sibTransId="{E0F3EEE0-37C3-4210-85A0-645E52A64BAC}"/>
    <dgm:cxn modelId="{70DA3B57-922C-4AEC-BCBE-0885DD419DA3}" srcId="{CD1D4EFE-13A5-462D-8820-5AEB9752B874}" destId="{A066BA1A-EA38-4C03-93A3-435E58DC22EC}" srcOrd="0" destOrd="0" parTransId="{DB843C31-CBFD-441D-9014-BD9AE82BC494}" sibTransId="{9A749C0B-EB50-421C-A1A3-431AFA2824DC}"/>
    <dgm:cxn modelId="{8DA6E6E2-CFE5-4789-91AA-18DDF782B453}" type="presParOf" srcId="{CFADD37F-333F-4665-AD44-6139EAA37E5E}" destId="{FD1DB2A3-19A2-4508-864F-123EA60A6796}" srcOrd="0" destOrd="0" presId="urn:microsoft.com/office/officeart/2005/8/layout/vList5"/>
    <dgm:cxn modelId="{9A9B2557-A286-4469-AC36-1E746FE104B2}" type="presParOf" srcId="{FD1DB2A3-19A2-4508-864F-123EA60A6796}" destId="{71ED1CAA-2A29-4D9C-B9A6-1329FD423906}" srcOrd="0" destOrd="0" presId="urn:microsoft.com/office/officeart/2005/8/layout/vList5"/>
    <dgm:cxn modelId="{892B79EA-B3CB-4816-95C6-8F6D974F3899}" type="presParOf" srcId="{FD1DB2A3-19A2-4508-864F-123EA60A6796}" destId="{B5F4F81E-ED01-465C-8A2F-738CF7726DBE}" srcOrd="1" destOrd="0" presId="urn:microsoft.com/office/officeart/2005/8/layout/vList5"/>
    <dgm:cxn modelId="{13CBE7F0-2196-4A63-A32A-8BC01433359D}" type="presParOf" srcId="{CFADD37F-333F-4665-AD44-6139EAA37E5E}" destId="{FC680C29-8B21-422B-80AF-255500810362}" srcOrd="1" destOrd="0" presId="urn:microsoft.com/office/officeart/2005/8/layout/vList5"/>
    <dgm:cxn modelId="{B64D1238-4CD7-44B0-A75D-F96ADA17BB6D}" type="presParOf" srcId="{CFADD37F-333F-4665-AD44-6139EAA37E5E}" destId="{4065A0CD-20E8-4DB4-9202-D12D895B21FA}" srcOrd="2" destOrd="0" presId="urn:microsoft.com/office/officeart/2005/8/layout/vList5"/>
    <dgm:cxn modelId="{2349F749-73CD-4A4F-8C46-69396D8F9B3B}" type="presParOf" srcId="{4065A0CD-20E8-4DB4-9202-D12D895B21FA}" destId="{66F2EE34-4C44-4D38-B525-2CAF5E1740FF}" srcOrd="0" destOrd="0" presId="urn:microsoft.com/office/officeart/2005/8/layout/vList5"/>
    <dgm:cxn modelId="{C3CD6030-085C-49D8-A963-31B36CFDA44F}" type="presParOf" srcId="{4065A0CD-20E8-4DB4-9202-D12D895B21FA}" destId="{A6BE238B-F5C5-446E-8360-E93411A5FE0C}" srcOrd="1" destOrd="0" presId="urn:microsoft.com/office/officeart/2005/8/layout/vList5"/>
    <dgm:cxn modelId="{AE89DC63-50A1-4AEA-B7A1-84D54D94B5FE}" type="presParOf" srcId="{CFADD37F-333F-4665-AD44-6139EAA37E5E}" destId="{F0FDA2E3-E811-4896-BDB1-207B16A0482E}" srcOrd="3" destOrd="0" presId="urn:microsoft.com/office/officeart/2005/8/layout/vList5"/>
    <dgm:cxn modelId="{2EDD0C97-D5BB-486F-A403-328D0915C75C}" type="presParOf" srcId="{CFADD37F-333F-4665-AD44-6139EAA37E5E}" destId="{557AA1C0-2CB1-47A3-8467-6D6735D6AE7F}" srcOrd="4" destOrd="0" presId="urn:microsoft.com/office/officeart/2005/8/layout/vList5"/>
    <dgm:cxn modelId="{BF053FD7-84CB-4868-8AB6-861D4C4395CB}" type="presParOf" srcId="{557AA1C0-2CB1-47A3-8467-6D6735D6AE7F}" destId="{E0F27D7A-F3DD-4CB7-AC65-307D091C5367}" srcOrd="0" destOrd="0" presId="urn:microsoft.com/office/officeart/2005/8/layout/vList5"/>
    <dgm:cxn modelId="{8182332E-2693-49B0-AB60-9314DCD37035}" type="presParOf" srcId="{557AA1C0-2CB1-47A3-8467-6D6735D6AE7F}" destId="{488DED1C-F731-4E49-B039-396DDA9B3E51}" srcOrd="1" destOrd="0" presId="urn:microsoft.com/office/officeart/2005/8/layout/vList5"/>
    <dgm:cxn modelId="{2C4759BF-ABAC-4758-9C2B-97C8FFBA1002}" type="presParOf" srcId="{CFADD37F-333F-4665-AD44-6139EAA37E5E}" destId="{E7F80306-1682-4B4B-B5A0-A8D6005D0135}" srcOrd="5" destOrd="0" presId="urn:microsoft.com/office/officeart/2005/8/layout/vList5"/>
    <dgm:cxn modelId="{0D56C298-5BE9-4ED7-AAFD-AD78A621DD12}" type="presParOf" srcId="{CFADD37F-333F-4665-AD44-6139EAA37E5E}" destId="{C34C9EA8-A513-45ED-A233-B9967E9BFCD9}" srcOrd="6" destOrd="0" presId="urn:microsoft.com/office/officeart/2005/8/layout/vList5"/>
    <dgm:cxn modelId="{0DF65E23-2651-4CA4-8CF4-345216C918B6}" type="presParOf" srcId="{C34C9EA8-A513-45ED-A233-B9967E9BFCD9}" destId="{ACCCEDF7-D0F0-4A2E-B398-6F40A8A7BDAA}" srcOrd="0" destOrd="0" presId="urn:microsoft.com/office/officeart/2005/8/layout/vList5"/>
    <dgm:cxn modelId="{90FB2C8B-2625-47F7-923A-C2D01BF110A5}" type="presParOf" srcId="{C34C9EA8-A513-45ED-A233-B9967E9BFCD9}" destId="{29C7DE49-46AA-4519-BD92-5F0544DFC4E0}" srcOrd="1" destOrd="0" presId="urn:microsoft.com/office/officeart/2005/8/layout/vList5"/>
    <dgm:cxn modelId="{350D4075-EE4B-4408-B695-C61372253F85}" type="presParOf" srcId="{CFADD37F-333F-4665-AD44-6139EAA37E5E}" destId="{31947B2D-5A88-464F-8DC6-20383A258A6F}" srcOrd="7" destOrd="0" presId="urn:microsoft.com/office/officeart/2005/8/layout/vList5"/>
    <dgm:cxn modelId="{020C731D-7F1D-4B1B-9243-3FF37D6A5E33}" type="presParOf" srcId="{CFADD37F-333F-4665-AD44-6139EAA37E5E}" destId="{3C8FCD53-87C0-4C24-8D74-69C857C80EEA}" srcOrd="8" destOrd="0" presId="urn:microsoft.com/office/officeart/2005/8/layout/vList5"/>
    <dgm:cxn modelId="{5AA28AC0-3B3D-465E-B745-76F4F16181D9}" type="presParOf" srcId="{3C8FCD53-87C0-4C24-8D74-69C857C80EEA}" destId="{4A293544-967B-4DFF-B57C-C3C7CF97B992}" srcOrd="0" destOrd="0" presId="urn:microsoft.com/office/officeart/2005/8/layout/vList5"/>
    <dgm:cxn modelId="{5EE9545E-7FFB-4F9C-A2B6-3C9CA33B57CB}" type="presParOf" srcId="{3C8FCD53-87C0-4C24-8D74-69C857C80EEA}" destId="{D80635D8-3BD8-480E-B275-13144B60956D}" srcOrd="1" destOrd="0" presId="urn:microsoft.com/office/officeart/2005/8/layout/vList5"/>
    <dgm:cxn modelId="{FAE4BC49-C835-4790-975B-25A622CDA277}" type="presParOf" srcId="{CFADD37F-333F-4665-AD44-6139EAA37E5E}" destId="{03FA725E-CC25-452F-B6F3-37483D3A3C97}" srcOrd="9" destOrd="0" presId="urn:microsoft.com/office/officeart/2005/8/layout/vList5"/>
    <dgm:cxn modelId="{9680DD98-A645-456C-8D82-092188D2D3C3}" type="presParOf" srcId="{CFADD37F-333F-4665-AD44-6139EAA37E5E}" destId="{AF4D26F9-9A93-4BC9-80AE-EB732371D886}" srcOrd="10" destOrd="0" presId="urn:microsoft.com/office/officeart/2005/8/layout/vList5"/>
    <dgm:cxn modelId="{528C1485-A9C0-4367-B66C-F06E3C9C4561}" type="presParOf" srcId="{AF4D26F9-9A93-4BC9-80AE-EB732371D886}" destId="{9F953ED7-1F4B-4980-9B2C-991017CC1473}" srcOrd="0" destOrd="0" presId="urn:microsoft.com/office/officeart/2005/8/layout/vList5"/>
    <dgm:cxn modelId="{21CCCA20-0148-4FD4-BDB2-DD5EFD4EF303}" type="presParOf" srcId="{AF4D26F9-9A93-4BC9-80AE-EB732371D886}" destId="{7AAAC760-0C37-4363-B80D-605DE1CC6C97}" srcOrd="1" destOrd="0" presId="urn:microsoft.com/office/officeart/2005/8/layout/vList5"/>
    <dgm:cxn modelId="{9920DBE1-7F4C-463E-A9B1-458155CF3ADB}" type="presParOf" srcId="{CFADD37F-333F-4665-AD44-6139EAA37E5E}" destId="{DDE69A3B-198D-449F-B88A-0B1F05C4696B}" srcOrd="11" destOrd="0" presId="urn:microsoft.com/office/officeart/2005/8/layout/vList5"/>
    <dgm:cxn modelId="{091C15E1-8771-4776-884E-398E63B6DFF9}" type="presParOf" srcId="{CFADD37F-333F-4665-AD44-6139EAA37E5E}" destId="{95C75C38-B14F-4B55-B976-69FB43F9178E}" srcOrd="12" destOrd="0" presId="urn:microsoft.com/office/officeart/2005/8/layout/vList5"/>
    <dgm:cxn modelId="{A9FA3B2E-3554-4F80-A44E-5E6BECF987F3}" type="presParOf" srcId="{95C75C38-B14F-4B55-B976-69FB43F9178E}" destId="{88CEFA8C-34C4-40F3-B7ED-BCA0578BF53C}" srcOrd="0" destOrd="0" presId="urn:microsoft.com/office/officeart/2005/8/layout/vList5"/>
    <dgm:cxn modelId="{B7E9DCA2-0674-48A5-A0A4-B3329066FAE4}" type="presParOf" srcId="{95C75C38-B14F-4B55-B976-69FB43F9178E}" destId="{FA29F717-BD3C-40F4-97BF-DF9DBEA1F74B}" srcOrd="1" destOrd="0" presId="urn:microsoft.com/office/officeart/2005/8/layout/vList5"/>
    <dgm:cxn modelId="{161E8184-168C-4264-9538-CB370AB2A251}" type="presParOf" srcId="{CFADD37F-333F-4665-AD44-6139EAA37E5E}" destId="{52F88C8D-A89C-4D01-BE5A-72EFF2F515A0}" srcOrd="13" destOrd="0" presId="urn:microsoft.com/office/officeart/2005/8/layout/vList5"/>
    <dgm:cxn modelId="{F2BED16B-0C11-447B-B922-8D4CEF273E8B}" type="presParOf" srcId="{CFADD37F-333F-4665-AD44-6139EAA37E5E}" destId="{227DCDBC-4742-431D-994F-E8E20F0DD127}" srcOrd="14" destOrd="0" presId="urn:microsoft.com/office/officeart/2005/8/layout/vList5"/>
    <dgm:cxn modelId="{BD20E866-CC40-494F-9705-33014D640168}" type="presParOf" srcId="{227DCDBC-4742-431D-994F-E8E20F0DD127}" destId="{0D9F19BF-0186-4CD6-9AAB-4264ACB8665F}" srcOrd="0" destOrd="0" presId="urn:microsoft.com/office/officeart/2005/8/layout/vList5"/>
    <dgm:cxn modelId="{EE3C77A5-0F2E-475C-9602-8CEDC6C4D6A8}" type="presParOf" srcId="{227DCDBC-4742-431D-994F-E8E20F0DD127}" destId="{C19E8C04-063E-4E32-9984-3FB44F4D4EAD}" srcOrd="1" destOrd="0" presId="urn:microsoft.com/office/officeart/2005/8/layout/vList5"/>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77EB65-7773-4AE4-A4AD-FDBFD823D46F}" type="datetimeFigureOut">
              <a:rPr lang="en-US" smtClean="0"/>
              <a:t>3/12/2015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1198908-2088-48AB-8E5E-AF12DB1244BC}" type="slidenum">
              <a:rPr lang="en-US" smtClean="0"/>
              <a:t>‹#›</a:t>
            </a:fld>
            <a:endParaRPr lang="en-US"/>
          </a:p>
        </p:txBody>
      </p:sp>
    </p:spTree>
    <p:extLst>
      <p:ext uri="{BB962C8B-B14F-4D97-AF65-F5344CB8AC3E}">
        <p14:creationId xmlns:p14="http://schemas.microsoft.com/office/powerpoint/2010/main" val="42578345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B21FBF6-6BDF-4412-9024-3793459D8532}" type="slidenum">
              <a:rPr lang="en-US" smtClean="0"/>
              <a:t>2</a:t>
            </a:fld>
            <a:endParaRPr lang="en-US"/>
          </a:p>
        </p:txBody>
      </p:sp>
    </p:spTree>
    <p:extLst>
      <p:ext uri="{BB962C8B-B14F-4D97-AF65-F5344CB8AC3E}">
        <p14:creationId xmlns:p14="http://schemas.microsoft.com/office/powerpoint/2010/main" val="7265982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Data Quality Analysis includes</a:t>
            </a:r>
          </a:p>
          <a:p>
            <a:pPr lvl="1"/>
            <a:r>
              <a:rPr lang="en-US" dirty="0" smtClean="0"/>
              <a:t>Gravity analysis such as Pareto analysis identifies data with the greatest contribution</a:t>
            </a:r>
          </a:p>
          <a:p>
            <a:pPr lvl="1"/>
            <a:r>
              <a:rPr lang="en-US" dirty="0" smtClean="0"/>
              <a:t>Uncertainty analysis</a:t>
            </a:r>
          </a:p>
          <a:p>
            <a:pPr lvl="1"/>
            <a:r>
              <a:rPr lang="en-US" dirty="0" smtClean="0"/>
              <a:t>Sensitivity analysis</a:t>
            </a:r>
          </a:p>
          <a:p>
            <a:endParaRPr lang="en-US" dirty="0"/>
          </a:p>
        </p:txBody>
      </p:sp>
      <p:sp>
        <p:nvSpPr>
          <p:cNvPr id="4" name="Slide Number Placeholder 3"/>
          <p:cNvSpPr>
            <a:spLocks noGrp="1"/>
          </p:cNvSpPr>
          <p:nvPr>
            <p:ph type="sldNum" sz="quarter" idx="10"/>
          </p:nvPr>
        </p:nvSpPr>
        <p:spPr/>
        <p:txBody>
          <a:bodyPr/>
          <a:lstStyle/>
          <a:p>
            <a:fld id="{1B21FBF6-6BDF-4412-9024-3793459D8532}" type="slidenum">
              <a:rPr lang="en-US" smtClean="0"/>
              <a:t>17</a:t>
            </a:fld>
            <a:endParaRPr lang="en-US"/>
          </a:p>
        </p:txBody>
      </p:sp>
    </p:spTree>
    <p:extLst>
      <p:ext uri="{BB962C8B-B14F-4D97-AF65-F5344CB8AC3E}">
        <p14:creationId xmlns:p14="http://schemas.microsoft.com/office/powerpoint/2010/main" val="35820508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B21FBF6-6BDF-4412-9024-3793459D8532}" type="slidenum">
              <a:rPr lang="en-US" smtClean="0"/>
              <a:t>18</a:t>
            </a:fld>
            <a:endParaRPr lang="en-US"/>
          </a:p>
        </p:txBody>
      </p:sp>
    </p:spTree>
    <p:extLst>
      <p:ext uri="{BB962C8B-B14F-4D97-AF65-F5344CB8AC3E}">
        <p14:creationId xmlns:p14="http://schemas.microsoft.com/office/powerpoint/2010/main" val="26960096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B21FBF6-6BDF-4412-9024-3793459D8532}" type="slidenum">
              <a:rPr lang="en-US" smtClean="0"/>
              <a:t>19</a:t>
            </a:fld>
            <a:endParaRPr lang="en-US"/>
          </a:p>
        </p:txBody>
      </p:sp>
    </p:spTree>
    <p:extLst>
      <p:ext uri="{BB962C8B-B14F-4D97-AF65-F5344CB8AC3E}">
        <p14:creationId xmlns:p14="http://schemas.microsoft.com/office/powerpoint/2010/main" val="16896967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Completeness</a:t>
            </a:r>
            <a:r>
              <a:rPr lang="en-US" baseline="0" dirty="0" smtClean="0"/>
              <a:t> check is making sure all relevant data all data needed for a sound interpretation was included</a:t>
            </a:r>
          </a:p>
          <a:p>
            <a:r>
              <a:rPr lang="en-US" baseline="0" dirty="0" smtClean="0"/>
              <a:t>Sensitivity check is examining how much uncertainty might have affected results</a:t>
            </a:r>
          </a:p>
          <a:p>
            <a:r>
              <a:rPr lang="en-US" baseline="0" dirty="0" smtClean="0"/>
              <a:t>Consistency check is making sure that the assumptions, methods, and data were consistent with the stated goal and scope</a:t>
            </a:r>
            <a:endParaRPr lang="en-US" dirty="0"/>
          </a:p>
        </p:txBody>
      </p:sp>
      <p:sp>
        <p:nvSpPr>
          <p:cNvPr id="4" name="Slide Number Placeholder 3"/>
          <p:cNvSpPr>
            <a:spLocks noGrp="1"/>
          </p:cNvSpPr>
          <p:nvPr>
            <p:ph type="sldNum" sz="quarter" idx="10"/>
          </p:nvPr>
        </p:nvSpPr>
        <p:spPr/>
        <p:txBody>
          <a:bodyPr/>
          <a:lstStyle/>
          <a:p>
            <a:fld id="{1B21FBF6-6BDF-4412-9024-3793459D8532}" type="slidenum">
              <a:rPr lang="en-US" smtClean="0"/>
              <a:t>20</a:t>
            </a:fld>
            <a:endParaRPr lang="en-US"/>
          </a:p>
        </p:txBody>
      </p:sp>
    </p:spTree>
    <p:extLst>
      <p:ext uri="{BB962C8B-B14F-4D97-AF65-F5344CB8AC3E}">
        <p14:creationId xmlns:p14="http://schemas.microsoft.com/office/powerpoint/2010/main" val="20196787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Completeness</a:t>
            </a:r>
            <a:r>
              <a:rPr lang="en-US" baseline="0" dirty="0" smtClean="0"/>
              <a:t> check is making sure all relevant data all data needed for a sound interpretation was included</a:t>
            </a:r>
          </a:p>
          <a:p>
            <a:r>
              <a:rPr lang="en-US" baseline="0" dirty="0" smtClean="0"/>
              <a:t>Sensitivity check is examining how much uncertainty might have affected results</a:t>
            </a:r>
          </a:p>
          <a:p>
            <a:r>
              <a:rPr lang="en-US" baseline="0" dirty="0" smtClean="0"/>
              <a:t>Consistency check is making sure that the assumptions, methods, and data were consistent with the stated goal and scope</a:t>
            </a:r>
            <a:endParaRPr lang="en-US" dirty="0"/>
          </a:p>
        </p:txBody>
      </p:sp>
      <p:sp>
        <p:nvSpPr>
          <p:cNvPr id="4" name="Slide Number Placeholder 3"/>
          <p:cNvSpPr>
            <a:spLocks noGrp="1"/>
          </p:cNvSpPr>
          <p:nvPr>
            <p:ph type="sldNum" sz="quarter" idx="10"/>
          </p:nvPr>
        </p:nvSpPr>
        <p:spPr/>
        <p:txBody>
          <a:bodyPr/>
          <a:lstStyle/>
          <a:p>
            <a:fld id="{1B21FBF6-6BDF-4412-9024-3793459D8532}" type="slidenum">
              <a:rPr lang="en-US" smtClean="0"/>
              <a:t>21</a:t>
            </a:fld>
            <a:endParaRPr lang="en-US"/>
          </a:p>
        </p:txBody>
      </p:sp>
    </p:spTree>
    <p:extLst>
      <p:ext uri="{BB962C8B-B14F-4D97-AF65-F5344CB8AC3E}">
        <p14:creationId xmlns:p14="http://schemas.microsoft.com/office/powerpoint/2010/main" val="28326754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1198908-2088-48AB-8E5E-AF12DB1244BC}" type="slidenum">
              <a:rPr lang="en-US" smtClean="0"/>
              <a:t>25</a:t>
            </a:fld>
            <a:endParaRPr lang="en-US"/>
          </a:p>
        </p:txBody>
      </p:sp>
    </p:spTree>
    <p:extLst>
      <p:ext uri="{BB962C8B-B14F-4D97-AF65-F5344CB8AC3E}">
        <p14:creationId xmlns:p14="http://schemas.microsoft.com/office/powerpoint/2010/main" val="16058480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1B21FBF6-6BDF-4412-9024-3793459D8532}" type="slidenum">
              <a:rPr lang="en-US" smtClean="0"/>
              <a:t>7</a:t>
            </a:fld>
            <a:endParaRPr lang="en-US"/>
          </a:p>
        </p:txBody>
      </p:sp>
    </p:spTree>
    <p:extLst>
      <p:ext uri="{BB962C8B-B14F-4D97-AF65-F5344CB8AC3E}">
        <p14:creationId xmlns:p14="http://schemas.microsoft.com/office/powerpoint/2010/main" val="37948353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B21FBF6-6BDF-4412-9024-3793459D8532}" type="slidenum">
              <a:rPr lang="en-US" smtClean="0"/>
              <a:t>9</a:t>
            </a:fld>
            <a:endParaRPr lang="en-US"/>
          </a:p>
        </p:txBody>
      </p:sp>
    </p:spTree>
    <p:extLst>
      <p:ext uri="{BB962C8B-B14F-4D97-AF65-F5344CB8AC3E}">
        <p14:creationId xmlns:p14="http://schemas.microsoft.com/office/powerpoint/2010/main" val="24632492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B21FBF6-6BDF-4412-9024-3793459D8532}" type="slidenum">
              <a:rPr lang="en-US" smtClean="0"/>
              <a:t>10</a:t>
            </a:fld>
            <a:endParaRPr lang="en-US"/>
          </a:p>
        </p:txBody>
      </p:sp>
    </p:spTree>
    <p:extLst>
      <p:ext uri="{BB962C8B-B14F-4D97-AF65-F5344CB8AC3E}">
        <p14:creationId xmlns:p14="http://schemas.microsoft.com/office/powerpoint/2010/main" val="13964964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B21FBF6-6BDF-4412-9024-3793459D8532}" type="slidenum">
              <a:rPr lang="en-US" smtClean="0"/>
              <a:t>11</a:t>
            </a:fld>
            <a:endParaRPr lang="en-US"/>
          </a:p>
        </p:txBody>
      </p:sp>
    </p:spTree>
    <p:extLst>
      <p:ext uri="{BB962C8B-B14F-4D97-AF65-F5344CB8AC3E}">
        <p14:creationId xmlns:p14="http://schemas.microsoft.com/office/powerpoint/2010/main" val="29847842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B21FBF6-6BDF-4412-9024-3793459D8532}" type="slidenum">
              <a:rPr lang="en-US" smtClean="0"/>
              <a:t>12</a:t>
            </a:fld>
            <a:endParaRPr lang="en-US"/>
          </a:p>
        </p:txBody>
      </p:sp>
    </p:spTree>
    <p:extLst>
      <p:ext uri="{BB962C8B-B14F-4D97-AF65-F5344CB8AC3E}">
        <p14:creationId xmlns:p14="http://schemas.microsoft.com/office/powerpoint/2010/main" val="26275452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B21FBF6-6BDF-4412-9024-3793459D8532}" type="slidenum">
              <a:rPr lang="en-US" smtClean="0"/>
              <a:t>13</a:t>
            </a:fld>
            <a:endParaRPr lang="en-US"/>
          </a:p>
        </p:txBody>
      </p:sp>
    </p:spTree>
    <p:extLst>
      <p:ext uri="{BB962C8B-B14F-4D97-AF65-F5344CB8AC3E}">
        <p14:creationId xmlns:p14="http://schemas.microsoft.com/office/powerpoint/2010/main" val="23250010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B21FBF6-6BDF-4412-9024-3793459D8532}" type="slidenum">
              <a:rPr lang="en-US" smtClean="0"/>
              <a:t>14</a:t>
            </a:fld>
            <a:endParaRPr lang="en-US"/>
          </a:p>
        </p:txBody>
      </p:sp>
    </p:spTree>
    <p:extLst>
      <p:ext uri="{BB962C8B-B14F-4D97-AF65-F5344CB8AC3E}">
        <p14:creationId xmlns:p14="http://schemas.microsoft.com/office/powerpoint/2010/main" val="934537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B21FBF6-6BDF-4412-9024-3793459D8532}" type="slidenum">
              <a:rPr lang="en-US" smtClean="0"/>
              <a:t>15</a:t>
            </a:fld>
            <a:endParaRPr lang="en-US"/>
          </a:p>
        </p:txBody>
      </p:sp>
    </p:spTree>
    <p:extLst>
      <p:ext uri="{BB962C8B-B14F-4D97-AF65-F5344CB8AC3E}">
        <p14:creationId xmlns:p14="http://schemas.microsoft.com/office/powerpoint/2010/main" val="14503785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a:defRPr>
                <a:solidFill>
                  <a:schemeClr val="tx1"/>
                </a:solidFill>
              </a:defRPr>
            </a:lvl1pPr>
          </a:lstStyle>
          <a:p>
            <a:r>
              <a:rPr lang="en-US" dirty="0" smtClean="0"/>
              <a:t>12/2014</a:t>
            </a:r>
            <a:endParaRPr lang="en-US" dirty="0"/>
          </a:p>
        </p:txBody>
      </p:sp>
      <p:sp>
        <p:nvSpPr>
          <p:cNvPr id="5" name="Footer Placeholder 4"/>
          <p:cNvSpPr>
            <a:spLocks noGrp="1"/>
          </p:cNvSpPr>
          <p:nvPr>
            <p:ph type="ftr" sz="quarter" idx="11"/>
          </p:nvPr>
        </p:nvSpPr>
        <p:spPr/>
        <p:txBody>
          <a:bodyPr/>
          <a:lstStyle>
            <a:lvl1pPr>
              <a:defRPr>
                <a:solidFill>
                  <a:schemeClr val="tx1"/>
                </a:solidFill>
              </a:defRPr>
            </a:lvl1pPr>
          </a:lstStyle>
          <a:p>
            <a:r>
              <a:rPr lang="en-US" dirty="0" smtClean="0"/>
              <a:t>LCA Module A2</a:t>
            </a:r>
            <a:endParaRPr lang="en-US" dirty="0"/>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0A514951-337F-4C55-96DD-3945EF272A02}" type="slidenum">
              <a:rPr lang="en-US" smtClean="0"/>
              <a:pPr/>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41967733"/>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r>
              <a:rPr lang="en-US" smtClean="0"/>
              <a:t>12/2014</a:t>
            </a:r>
            <a:endParaRPr lang="en-US"/>
          </a:p>
        </p:txBody>
      </p:sp>
      <p:sp>
        <p:nvSpPr>
          <p:cNvPr id="5" name="Footer Placeholder 4"/>
          <p:cNvSpPr>
            <a:spLocks noGrp="1"/>
          </p:cNvSpPr>
          <p:nvPr>
            <p:ph type="ftr" sz="quarter" idx="11"/>
          </p:nvPr>
        </p:nvSpPr>
        <p:spPr/>
        <p:txBody>
          <a:bodyPr/>
          <a:lstStyle/>
          <a:p>
            <a:r>
              <a:rPr lang="en-US" smtClean="0"/>
              <a:t>LCA Module A1</a:t>
            </a:r>
            <a:endParaRPr lang="en-US"/>
          </a:p>
        </p:txBody>
      </p:sp>
      <p:sp>
        <p:nvSpPr>
          <p:cNvPr id="6" name="Slide Number Placeholder 5"/>
          <p:cNvSpPr>
            <a:spLocks noGrp="1"/>
          </p:cNvSpPr>
          <p:nvPr>
            <p:ph type="sldNum" sz="quarter" idx="12"/>
          </p:nvPr>
        </p:nvSpPr>
        <p:spPr/>
        <p:txBody>
          <a:bodyPr/>
          <a:lstStyle/>
          <a:p>
            <a:fld id="{0A514951-337F-4C55-96DD-3945EF272A02}" type="slidenum">
              <a:rPr lang="en-US" smtClean="0"/>
              <a:t>‹#›</a:t>
            </a:fld>
            <a:endParaRPr lang="en-US"/>
          </a:p>
        </p:txBody>
      </p:sp>
    </p:spTree>
    <p:extLst>
      <p:ext uri="{BB962C8B-B14F-4D97-AF65-F5344CB8AC3E}">
        <p14:creationId xmlns:p14="http://schemas.microsoft.com/office/powerpoint/2010/main" val="2823033264"/>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r>
              <a:rPr lang="en-US" smtClean="0"/>
              <a:t>12/2014</a:t>
            </a:r>
            <a:endParaRPr lang="en-US"/>
          </a:p>
        </p:txBody>
      </p:sp>
      <p:sp>
        <p:nvSpPr>
          <p:cNvPr id="5" name="Footer Placeholder 4"/>
          <p:cNvSpPr>
            <a:spLocks noGrp="1"/>
          </p:cNvSpPr>
          <p:nvPr>
            <p:ph type="ftr" sz="quarter" idx="11"/>
          </p:nvPr>
        </p:nvSpPr>
        <p:spPr/>
        <p:txBody>
          <a:bodyPr/>
          <a:lstStyle/>
          <a:p>
            <a:r>
              <a:rPr lang="en-US" smtClean="0"/>
              <a:t>LCA Module A1</a:t>
            </a:r>
            <a:endParaRPr lang="en-US"/>
          </a:p>
        </p:txBody>
      </p:sp>
      <p:sp>
        <p:nvSpPr>
          <p:cNvPr id="6" name="Slide Number Placeholder 5"/>
          <p:cNvSpPr>
            <a:spLocks noGrp="1"/>
          </p:cNvSpPr>
          <p:nvPr>
            <p:ph type="sldNum" sz="quarter" idx="12"/>
          </p:nvPr>
        </p:nvSpPr>
        <p:spPr/>
        <p:txBody>
          <a:bodyPr/>
          <a:lstStyle/>
          <a:p>
            <a:fld id="{0A514951-337F-4C55-96DD-3945EF272A02}" type="slidenum">
              <a:rPr lang="en-US" smtClean="0"/>
              <a:t>‹#›</a:t>
            </a:fld>
            <a:endParaRPr lang="en-US"/>
          </a:p>
        </p:txBody>
      </p:sp>
    </p:spTree>
    <p:extLst>
      <p:ext uri="{BB962C8B-B14F-4D97-AF65-F5344CB8AC3E}">
        <p14:creationId xmlns:p14="http://schemas.microsoft.com/office/powerpoint/2010/main" val="95705633"/>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Rectangle 7"/>
          <p:cNvSpPr/>
          <p:nvPr userDrawn="1"/>
        </p:nvSpPr>
        <p:spPr>
          <a:xfrm>
            <a:off x="1097280" y="1624405"/>
            <a:ext cx="10115203" cy="1828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88489" y="275846"/>
            <a:ext cx="10058400" cy="885981"/>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666974" y="1387737"/>
            <a:ext cx="10058400" cy="465348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solidFill>
                  <a:schemeClr val="tx1"/>
                </a:solidFill>
              </a:defRPr>
            </a:lvl1pPr>
          </a:lstStyle>
          <a:p>
            <a:r>
              <a:rPr lang="en-US" dirty="0" smtClean="0"/>
              <a:t>12/2014</a:t>
            </a:r>
            <a:endParaRPr lang="en-US" dirty="0"/>
          </a:p>
        </p:txBody>
      </p:sp>
      <p:sp>
        <p:nvSpPr>
          <p:cNvPr id="5" name="Footer Placeholder 4"/>
          <p:cNvSpPr>
            <a:spLocks noGrp="1"/>
          </p:cNvSpPr>
          <p:nvPr>
            <p:ph type="ftr" sz="quarter" idx="11"/>
          </p:nvPr>
        </p:nvSpPr>
        <p:spPr/>
        <p:txBody>
          <a:bodyPr/>
          <a:lstStyle>
            <a:lvl1pPr>
              <a:defRPr>
                <a:solidFill>
                  <a:schemeClr val="tx1"/>
                </a:solidFill>
              </a:defRPr>
            </a:lvl1pPr>
          </a:lstStyle>
          <a:p>
            <a:r>
              <a:rPr lang="en-US" dirty="0" smtClean="0"/>
              <a:t>LCA Module A2</a:t>
            </a:r>
            <a:endParaRPr lang="en-US" dirty="0"/>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0A514951-337F-4C55-96DD-3945EF272A02}" type="slidenum">
              <a:rPr lang="en-US" smtClean="0"/>
              <a:pPr/>
              <a:t>‹#›</a:t>
            </a:fld>
            <a:endParaRPr lang="en-US" dirty="0"/>
          </a:p>
        </p:txBody>
      </p:sp>
      <p:sp>
        <p:nvSpPr>
          <p:cNvPr id="7" name="Rectangle 6"/>
          <p:cNvSpPr/>
          <p:nvPr userDrawn="1"/>
        </p:nvSpPr>
        <p:spPr>
          <a:xfrm>
            <a:off x="390655" y="286603"/>
            <a:ext cx="11413863" cy="5877837"/>
          </a:xfrm>
          <a:prstGeom prst="rect">
            <a:avLst/>
          </a:prstGeom>
          <a:noFill/>
          <a:ln w="31750">
            <a:solidFill>
              <a:srgbClr val="739A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95375688"/>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US" smtClean="0"/>
              <a:t>12/2014</a:t>
            </a:r>
            <a:endParaRPr lang="en-US"/>
          </a:p>
        </p:txBody>
      </p:sp>
      <p:sp>
        <p:nvSpPr>
          <p:cNvPr id="5" name="Footer Placeholder 4"/>
          <p:cNvSpPr>
            <a:spLocks noGrp="1"/>
          </p:cNvSpPr>
          <p:nvPr>
            <p:ph type="ftr" sz="quarter" idx="11"/>
          </p:nvPr>
        </p:nvSpPr>
        <p:spPr/>
        <p:txBody>
          <a:bodyPr/>
          <a:lstStyle/>
          <a:p>
            <a:r>
              <a:rPr lang="en-US" smtClean="0"/>
              <a:t>LCA Module A1</a:t>
            </a:r>
            <a:endParaRPr lang="en-US"/>
          </a:p>
        </p:txBody>
      </p:sp>
      <p:sp>
        <p:nvSpPr>
          <p:cNvPr id="6" name="Slide Number Placeholder 5"/>
          <p:cNvSpPr>
            <a:spLocks noGrp="1"/>
          </p:cNvSpPr>
          <p:nvPr>
            <p:ph type="sldNum" sz="quarter" idx="12"/>
          </p:nvPr>
        </p:nvSpPr>
        <p:spPr/>
        <p:txBody>
          <a:bodyPr/>
          <a:lstStyle/>
          <a:p>
            <a:fld id="{0A514951-337F-4C55-96DD-3945EF272A02}"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59382951"/>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097278" y="1845734"/>
            <a:ext cx="493776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r>
              <a:rPr lang="en-US" smtClean="0"/>
              <a:t>12/2014</a:t>
            </a:r>
            <a:endParaRPr lang="en-US"/>
          </a:p>
        </p:txBody>
      </p:sp>
      <p:sp>
        <p:nvSpPr>
          <p:cNvPr id="6" name="Footer Placeholder 5"/>
          <p:cNvSpPr>
            <a:spLocks noGrp="1"/>
          </p:cNvSpPr>
          <p:nvPr>
            <p:ph type="ftr" sz="quarter" idx="11"/>
          </p:nvPr>
        </p:nvSpPr>
        <p:spPr/>
        <p:txBody>
          <a:bodyPr/>
          <a:lstStyle/>
          <a:p>
            <a:r>
              <a:rPr lang="en-US" smtClean="0"/>
              <a:t>LCA Module A1</a:t>
            </a:r>
            <a:endParaRPr lang="en-US"/>
          </a:p>
        </p:txBody>
      </p:sp>
      <p:sp>
        <p:nvSpPr>
          <p:cNvPr id="7" name="Slide Number Placeholder 6"/>
          <p:cNvSpPr>
            <a:spLocks noGrp="1"/>
          </p:cNvSpPr>
          <p:nvPr>
            <p:ph type="sldNum" sz="quarter" idx="12"/>
          </p:nvPr>
        </p:nvSpPr>
        <p:spPr/>
        <p:txBody>
          <a:bodyPr/>
          <a:lstStyle/>
          <a:p>
            <a:fld id="{0A514951-337F-4C55-96DD-3945EF272A02}" type="slidenum">
              <a:rPr lang="en-US" smtClean="0"/>
              <a:t>‹#›</a:t>
            </a:fld>
            <a:endParaRPr lang="en-US"/>
          </a:p>
        </p:txBody>
      </p:sp>
    </p:spTree>
    <p:extLst>
      <p:ext uri="{BB962C8B-B14F-4D97-AF65-F5344CB8AC3E}">
        <p14:creationId xmlns:p14="http://schemas.microsoft.com/office/powerpoint/2010/main" val="27038035"/>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r>
              <a:rPr lang="en-US" smtClean="0"/>
              <a:t>12/2014</a:t>
            </a:r>
            <a:endParaRPr lang="en-US"/>
          </a:p>
        </p:txBody>
      </p:sp>
      <p:sp>
        <p:nvSpPr>
          <p:cNvPr id="8" name="Footer Placeholder 7"/>
          <p:cNvSpPr>
            <a:spLocks noGrp="1"/>
          </p:cNvSpPr>
          <p:nvPr>
            <p:ph type="ftr" sz="quarter" idx="11"/>
          </p:nvPr>
        </p:nvSpPr>
        <p:spPr/>
        <p:txBody>
          <a:bodyPr/>
          <a:lstStyle/>
          <a:p>
            <a:r>
              <a:rPr lang="en-US" smtClean="0"/>
              <a:t>LCA Module A1</a:t>
            </a:r>
            <a:endParaRPr lang="en-US"/>
          </a:p>
        </p:txBody>
      </p:sp>
      <p:sp>
        <p:nvSpPr>
          <p:cNvPr id="9" name="Slide Number Placeholder 8"/>
          <p:cNvSpPr>
            <a:spLocks noGrp="1"/>
          </p:cNvSpPr>
          <p:nvPr>
            <p:ph type="sldNum" sz="quarter" idx="12"/>
          </p:nvPr>
        </p:nvSpPr>
        <p:spPr/>
        <p:txBody>
          <a:bodyPr/>
          <a:lstStyle/>
          <a:p>
            <a:fld id="{0A514951-337F-4C55-96DD-3945EF272A02}" type="slidenum">
              <a:rPr lang="en-US" smtClean="0"/>
              <a:t>‹#›</a:t>
            </a:fld>
            <a:endParaRPr lang="en-US"/>
          </a:p>
        </p:txBody>
      </p:sp>
    </p:spTree>
    <p:extLst>
      <p:ext uri="{BB962C8B-B14F-4D97-AF65-F5344CB8AC3E}">
        <p14:creationId xmlns:p14="http://schemas.microsoft.com/office/powerpoint/2010/main" val="3067807865"/>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r>
              <a:rPr lang="en-US" smtClean="0"/>
              <a:t>12/2014</a:t>
            </a:r>
            <a:endParaRPr lang="en-US"/>
          </a:p>
        </p:txBody>
      </p:sp>
      <p:sp>
        <p:nvSpPr>
          <p:cNvPr id="4" name="Footer Placeholder 3"/>
          <p:cNvSpPr>
            <a:spLocks noGrp="1"/>
          </p:cNvSpPr>
          <p:nvPr>
            <p:ph type="ftr" sz="quarter" idx="11"/>
          </p:nvPr>
        </p:nvSpPr>
        <p:spPr/>
        <p:txBody>
          <a:bodyPr/>
          <a:lstStyle/>
          <a:p>
            <a:r>
              <a:rPr lang="en-US" smtClean="0"/>
              <a:t>LCA Module A1</a:t>
            </a:r>
            <a:endParaRPr lang="en-US"/>
          </a:p>
        </p:txBody>
      </p:sp>
      <p:sp>
        <p:nvSpPr>
          <p:cNvPr id="5" name="Slide Number Placeholder 4"/>
          <p:cNvSpPr>
            <a:spLocks noGrp="1"/>
          </p:cNvSpPr>
          <p:nvPr>
            <p:ph type="sldNum" sz="quarter" idx="12"/>
          </p:nvPr>
        </p:nvSpPr>
        <p:spPr/>
        <p:txBody>
          <a:bodyPr/>
          <a:lstStyle/>
          <a:p>
            <a:fld id="{0A514951-337F-4C55-96DD-3945EF272A02}" type="slidenum">
              <a:rPr lang="en-US" smtClean="0"/>
              <a:t>‹#›</a:t>
            </a:fld>
            <a:endParaRPr lang="en-US"/>
          </a:p>
        </p:txBody>
      </p:sp>
    </p:spTree>
    <p:extLst>
      <p:ext uri="{BB962C8B-B14F-4D97-AF65-F5344CB8AC3E}">
        <p14:creationId xmlns:p14="http://schemas.microsoft.com/office/powerpoint/2010/main" val="3810231783"/>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r>
              <a:rPr lang="en-US" smtClean="0"/>
              <a:t>12/2014</a:t>
            </a:r>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r>
              <a:rPr lang="en-US" smtClean="0"/>
              <a:t>LCA Module A1</a:t>
            </a:r>
            <a:endParaRPr lang="en-US"/>
          </a:p>
        </p:txBody>
      </p:sp>
      <p:sp>
        <p:nvSpPr>
          <p:cNvPr id="9" name="Slide Number Placeholder 8"/>
          <p:cNvSpPr>
            <a:spLocks noGrp="1"/>
          </p:cNvSpPr>
          <p:nvPr>
            <p:ph type="sldNum" sz="quarter" idx="12"/>
          </p:nvPr>
        </p:nvSpPr>
        <p:spPr/>
        <p:txBody>
          <a:bodyPr/>
          <a:lstStyle/>
          <a:p>
            <a:fld id="{0A514951-337F-4C55-96DD-3945EF272A02}" type="slidenum">
              <a:rPr lang="en-US" smtClean="0"/>
              <a:t>‹#›</a:t>
            </a:fld>
            <a:endParaRPr lang="en-US"/>
          </a:p>
        </p:txBody>
      </p:sp>
    </p:spTree>
    <p:extLst>
      <p:ext uri="{BB962C8B-B14F-4D97-AF65-F5344CB8AC3E}">
        <p14:creationId xmlns:p14="http://schemas.microsoft.com/office/powerpoint/2010/main" val="506015587"/>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7" y="0"/>
            <a:ext cx="1807146"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flipH="1">
            <a:off x="1807163" y="0"/>
            <a:ext cx="107413"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59045" y="594359"/>
            <a:ext cx="1672814" cy="2286000"/>
          </a:xfrm>
        </p:spPr>
        <p:txBody>
          <a:bodyPr anchor="b">
            <a:normAutofit/>
          </a:bodyPr>
          <a:lstStyle>
            <a:lvl1pPr>
              <a:defRPr sz="3600" b="0">
                <a:solidFill>
                  <a:schemeClr val="tx1"/>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26793" y="2980510"/>
            <a:ext cx="1780370" cy="3379124"/>
          </a:xfrm>
        </p:spPr>
        <p:txBody>
          <a:bodyPr lIns="91440" rIns="91440">
            <a:normAutofit/>
          </a:bodyPr>
          <a:lstStyle>
            <a:lvl1pPr marL="0" indent="0">
              <a:buNone/>
              <a:defRPr sz="15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r>
              <a:rPr lang="en-US" smtClean="0"/>
              <a:t>12/2014</a:t>
            </a:r>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r>
              <a:rPr lang="en-US" dirty="0" smtClean="0"/>
              <a:t>LCA Module A2</a:t>
            </a:r>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0A514951-337F-4C55-96DD-3945EF272A02}" type="slidenum">
              <a:rPr lang="en-US" smtClean="0"/>
              <a:t>‹#›</a:t>
            </a:fld>
            <a:endParaRPr lang="en-US"/>
          </a:p>
        </p:txBody>
      </p:sp>
    </p:spTree>
    <p:extLst>
      <p:ext uri="{BB962C8B-B14F-4D97-AF65-F5344CB8AC3E}">
        <p14:creationId xmlns:p14="http://schemas.microsoft.com/office/powerpoint/2010/main" val="4085365935"/>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lIns="91440" tIns="0" rIns="91440" bIns="0" anchor="b">
            <a:noAutofit/>
          </a:bodyPr>
          <a:lstStyle>
            <a:lvl1pPr>
              <a:defRPr sz="3600" b="0">
                <a:solidFill>
                  <a:srgbClr val="FFFFFF"/>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12/2014</a:t>
            </a:r>
            <a:endParaRPr lang="en-US"/>
          </a:p>
        </p:txBody>
      </p:sp>
      <p:sp>
        <p:nvSpPr>
          <p:cNvPr id="6" name="Footer Placeholder 5"/>
          <p:cNvSpPr>
            <a:spLocks noGrp="1"/>
          </p:cNvSpPr>
          <p:nvPr>
            <p:ph type="ftr" sz="quarter" idx="11"/>
          </p:nvPr>
        </p:nvSpPr>
        <p:spPr/>
        <p:txBody>
          <a:bodyPr/>
          <a:lstStyle/>
          <a:p>
            <a:r>
              <a:rPr lang="en-US" smtClean="0"/>
              <a:t>LCA Module A1</a:t>
            </a:r>
            <a:endParaRPr lang="en-US"/>
          </a:p>
        </p:txBody>
      </p:sp>
      <p:sp>
        <p:nvSpPr>
          <p:cNvPr id="7" name="Slide Number Placeholder 6"/>
          <p:cNvSpPr>
            <a:spLocks noGrp="1"/>
          </p:cNvSpPr>
          <p:nvPr>
            <p:ph type="sldNum" sz="quarter" idx="12"/>
          </p:nvPr>
        </p:nvSpPr>
        <p:spPr/>
        <p:txBody>
          <a:bodyPr/>
          <a:lstStyle/>
          <a:p>
            <a:fld id="{0A514951-337F-4C55-96DD-3945EF272A02}" type="slidenum">
              <a:rPr lang="en-US" smtClean="0"/>
              <a:t>‹#›</a:t>
            </a:fld>
            <a:endParaRPr lang="en-US"/>
          </a:p>
        </p:txBody>
      </p:sp>
    </p:spTree>
    <p:extLst>
      <p:ext uri="{BB962C8B-B14F-4D97-AF65-F5344CB8AC3E}">
        <p14:creationId xmlns:p14="http://schemas.microsoft.com/office/powerpoint/2010/main" val="812994343"/>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r>
              <a:rPr lang="en-US" smtClean="0"/>
              <a:t>12/2014</a:t>
            </a:r>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r>
              <a:rPr lang="en-US" dirty="0" smtClean="0"/>
              <a:t>LCA Module A2</a:t>
            </a:r>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0A514951-337F-4C55-96DD-3945EF272A02}" type="slidenum">
              <a:rPr lang="en-US" smtClean="0"/>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6619831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iming>
    <p:tnLst>
      <p:par>
        <p:cTn id="1" dur="indefinite" restart="never" nodeType="tmRoot"/>
      </p:par>
    </p:tnLst>
  </p:timing>
  <p:hf hdr="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1.wma"/><Relationship Id="rId1" Type="http://schemas.openxmlformats.org/officeDocument/2006/relationships/audio" Target="NULL" TargetMode="Externa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0.wma"/><Relationship Id="rId1" Type="http://schemas.microsoft.com/office/2007/relationships/media" Target="../media/media10.wma"/><Relationship Id="rId6" Type="http://schemas.openxmlformats.org/officeDocument/2006/relationships/image" Target="../media/image1.png"/><Relationship Id="rId5" Type="http://schemas.openxmlformats.org/officeDocument/2006/relationships/image" Target="../media/image4.png"/><Relationship Id="rId4" Type="http://schemas.openxmlformats.org/officeDocument/2006/relationships/notesSlide" Target="../notesSlides/notesSlide4.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1.wma"/><Relationship Id="rId1" Type="http://schemas.microsoft.com/office/2007/relationships/media" Target="../media/media11.wma"/><Relationship Id="rId6" Type="http://schemas.openxmlformats.org/officeDocument/2006/relationships/image" Target="../media/image1.png"/><Relationship Id="rId5" Type="http://schemas.openxmlformats.org/officeDocument/2006/relationships/image" Target="../media/image5.png"/><Relationship Id="rId4" Type="http://schemas.openxmlformats.org/officeDocument/2006/relationships/notesSlide" Target="../notesSlides/notesSlide5.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2.wma"/><Relationship Id="rId1" Type="http://schemas.microsoft.com/office/2007/relationships/media" Target="../media/media12.wma"/><Relationship Id="rId6" Type="http://schemas.openxmlformats.org/officeDocument/2006/relationships/image" Target="../media/image1.png"/><Relationship Id="rId5" Type="http://schemas.openxmlformats.org/officeDocument/2006/relationships/image" Target="../media/image5.png"/><Relationship Id="rId4" Type="http://schemas.openxmlformats.org/officeDocument/2006/relationships/notesSlide" Target="../notesSlides/notesSlide6.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3.wma"/><Relationship Id="rId1" Type="http://schemas.microsoft.com/office/2007/relationships/media" Target="../media/media13.wma"/><Relationship Id="rId6" Type="http://schemas.openxmlformats.org/officeDocument/2006/relationships/image" Target="../media/image1.png"/><Relationship Id="rId5" Type="http://schemas.openxmlformats.org/officeDocument/2006/relationships/image" Target="../media/image5.png"/><Relationship Id="rId4" Type="http://schemas.openxmlformats.org/officeDocument/2006/relationships/notesSlide" Target="../notesSlides/notesSlide7.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4.wma"/><Relationship Id="rId1" Type="http://schemas.microsoft.com/office/2007/relationships/media" Target="../media/media14.wma"/><Relationship Id="rId6" Type="http://schemas.openxmlformats.org/officeDocument/2006/relationships/image" Target="../media/image1.png"/><Relationship Id="rId5" Type="http://schemas.openxmlformats.org/officeDocument/2006/relationships/image" Target="../media/image6.png"/><Relationship Id="rId4" Type="http://schemas.openxmlformats.org/officeDocument/2006/relationships/notesSlide" Target="../notesSlides/notesSlide8.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5.wma"/><Relationship Id="rId1" Type="http://schemas.microsoft.com/office/2007/relationships/media" Target="../media/media15.wma"/><Relationship Id="rId6" Type="http://schemas.openxmlformats.org/officeDocument/2006/relationships/image" Target="../media/image1.png"/><Relationship Id="rId5" Type="http://schemas.openxmlformats.org/officeDocument/2006/relationships/image" Target="../media/image6.png"/><Relationship Id="rId4" Type="http://schemas.openxmlformats.org/officeDocument/2006/relationships/notesSlide" Target="../notesSlides/notesSlide9.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6.wma"/><Relationship Id="rId1" Type="http://schemas.microsoft.com/office/2007/relationships/media" Target="../media/media16.wma"/><Relationship Id="rId5" Type="http://schemas.openxmlformats.org/officeDocument/2006/relationships/image" Target="../media/image1.png"/><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7.wma"/><Relationship Id="rId1" Type="http://schemas.microsoft.com/office/2007/relationships/media" Target="../media/media17.wma"/><Relationship Id="rId6" Type="http://schemas.openxmlformats.org/officeDocument/2006/relationships/image" Target="../media/image1.png"/><Relationship Id="rId5" Type="http://schemas.openxmlformats.org/officeDocument/2006/relationships/image" Target="../media/image6.png"/><Relationship Id="rId4" Type="http://schemas.openxmlformats.org/officeDocument/2006/relationships/notesSlide" Target="../notesSlides/notesSlide10.xml"/></Relationships>
</file>

<file path=ppt/slides/_rels/slide18.xml.rels><?xml version="1.0" encoding="UTF-8" standalone="yes"?>
<Relationships xmlns="http://schemas.openxmlformats.org/package/2006/relationships"><Relationship Id="rId8" Type="http://schemas.openxmlformats.org/officeDocument/2006/relationships/diagramQuickStyle" Target="../diagrams/quickStyle2.xml"/><Relationship Id="rId3" Type="http://schemas.openxmlformats.org/officeDocument/2006/relationships/slideLayout" Target="../slideLayouts/slideLayout8.xml"/><Relationship Id="rId7" Type="http://schemas.openxmlformats.org/officeDocument/2006/relationships/diagramLayout" Target="../diagrams/layout2.xml"/><Relationship Id="rId2" Type="http://schemas.openxmlformats.org/officeDocument/2006/relationships/audio" Target="../media/media18.wma"/><Relationship Id="rId1" Type="http://schemas.microsoft.com/office/2007/relationships/media" Target="../media/media18.wma"/><Relationship Id="rId6" Type="http://schemas.openxmlformats.org/officeDocument/2006/relationships/diagramData" Target="../diagrams/data2.xml"/><Relationship Id="rId11" Type="http://schemas.openxmlformats.org/officeDocument/2006/relationships/image" Target="../media/image1.png"/><Relationship Id="rId5" Type="http://schemas.openxmlformats.org/officeDocument/2006/relationships/image" Target="../media/image6.png"/><Relationship Id="rId10" Type="http://schemas.microsoft.com/office/2007/relationships/diagramDrawing" Target="../diagrams/drawing2.xml"/><Relationship Id="rId4" Type="http://schemas.openxmlformats.org/officeDocument/2006/relationships/notesSlide" Target="../notesSlides/notesSlide11.xml"/><Relationship Id="rId9" Type="http://schemas.openxmlformats.org/officeDocument/2006/relationships/diagramColors" Target="../diagrams/colors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9.wma"/><Relationship Id="rId1" Type="http://schemas.microsoft.com/office/2007/relationships/media" Target="../media/media19.wma"/><Relationship Id="rId6" Type="http://schemas.openxmlformats.org/officeDocument/2006/relationships/image" Target="../media/image1.png"/><Relationship Id="rId5" Type="http://schemas.openxmlformats.org/officeDocument/2006/relationships/image" Target="../media/image6.png"/><Relationship Id="rId4" Type="http://schemas.openxmlformats.org/officeDocument/2006/relationships/notesSlide" Target="../notesSlides/notesSlide1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2.wma"/><Relationship Id="rId1" Type="http://schemas.openxmlformats.org/officeDocument/2006/relationships/audio" Target="NULL" TargetMode="External"/><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20.wma"/><Relationship Id="rId1" Type="http://schemas.microsoft.com/office/2007/relationships/media" Target="../media/media20.wma"/><Relationship Id="rId6" Type="http://schemas.openxmlformats.org/officeDocument/2006/relationships/image" Target="../media/image1.png"/><Relationship Id="rId5" Type="http://schemas.openxmlformats.org/officeDocument/2006/relationships/image" Target="../media/image8.png"/><Relationship Id="rId4" Type="http://schemas.openxmlformats.org/officeDocument/2006/relationships/notesSlide" Target="../notesSlides/notesSlide13.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21.wma"/><Relationship Id="rId1" Type="http://schemas.microsoft.com/office/2007/relationships/media" Target="../media/media21.wma"/><Relationship Id="rId5" Type="http://schemas.openxmlformats.org/officeDocument/2006/relationships/image" Target="../media/image1.png"/><Relationship Id="rId4" Type="http://schemas.openxmlformats.org/officeDocument/2006/relationships/notesSlide" Target="../notesSlides/notesSlide14.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wma"/><Relationship Id="rId1" Type="http://schemas.microsoft.com/office/2007/relationships/media" Target="../media/media22.wma"/><Relationship Id="rId5" Type="http://schemas.openxmlformats.org/officeDocument/2006/relationships/image" Target="../media/image1.png"/><Relationship Id="rId4" Type="http://schemas.openxmlformats.org/officeDocument/2006/relationships/image" Target="../media/image9.jp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wma"/><Relationship Id="rId1" Type="http://schemas.microsoft.com/office/2007/relationships/media" Target="../media/media23.wm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slide" Target="slide26.xml"/><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slide" Target="slide28.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slide" Target="slide3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wma"/><Relationship Id="rId1" Type="http://schemas.microsoft.com/office/2007/relationships/media" Target="../media/media3.wm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slide" Target="slide32.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wma"/><Relationship Id="rId1" Type="http://schemas.microsoft.com/office/2007/relationships/media" Target="../media/media4.wma"/><Relationship Id="rId6" Type="http://schemas.openxmlformats.org/officeDocument/2006/relationships/image" Target="../media/image1.png"/><Relationship Id="rId5" Type="http://schemas.openxmlformats.org/officeDocument/2006/relationships/hyperlink" Target="http://webstore.ansi.org/RecordDetail.aspx?sku=ISO%2014044:2006&amp;source=google&amp;adgroup=iso6&amp;gclid=Cj0KEQiAvKunBRCfsum9z6fu_5IBEiQAu4lg4mapLvUvVUJ1uL3LIPmWV7nVdtP0fYtLLQ2ZCvUHUycaAmjU8P8HAQ" TargetMode="External"/><Relationship Id="rId4" Type="http://schemas.openxmlformats.org/officeDocument/2006/relationships/hyperlink" Target="http://www.iso.org/iso/catalogue_detail?csnumber=38498" TargetMode="Externa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wma"/><Relationship Id="rId1" Type="http://schemas.microsoft.com/office/2007/relationships/media" Target="../media/media5.wma"/><Relationship Id="rId5" Type="http://schemas.openxmlformats.org/officeDocument/2006/relationships/image" Target="../media/image1.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slideLayout" Target="../slideLayouts/slideLayout2.xml"/><Relationship Id="rId7" Type="http://schemas.openxmlformats.org/officeDocument/2006/relationships/diagramColors" Target="../diagrams/colors1.xml"/><Relationship Id="rId2" Type="http://schemas.openxmlformats.org/officeDocument/2006/relationships/audio" Target="../media/media6.wma"/><Relationship Id="rId1" Type="http://schemas.microsoft.com/office/2007/relationships/media" Target="../media/media6.wma"/><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wma"/><Relationship Id="rId1" Type="http://schemas.microsoft.com/office/2007/relationships/media" Target="../media/media7.wma"/><Relationship Id="rId6" Type="http://schemas.openxmlformats.org/officeDocument/2006/relationships/image" Target="../media/image1.png"/><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8.wma"/><Relationship Id="rId1" Type="http://schemas.microsoft.com/office/2007/relationships/media" Target="../media/media8.wma"/><Relationship Id="rId5" Type="http://schemas.openxmlformats.org/officeDocument/2006/relationships/image" Target="../media/image1.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9.wma"/><Relationship Id="rId1" Type="http://schemas.microsoft.com/office/2007/relationships/media" Target="../media/media9.wma"/><Relationship Id="rId6" Type="http://schemas.openxmlformats.org/officeDocument/2006/relationships/image" Target="../media/image1.png"/><Relationship Id="rId5" Type="http://schemas.openxmlformats.org/officeDocument/2006/relationships/image" Target="../media/image4.png"/><Relationship Id="rId4" Type="http://schemas.openxmlformats.org/officeDocument/2006/relationships/notesSlide" Target="../notesSlides/notesSlide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7000" y="67867"/>
            <a:ext cx="11938000" cy="2171700"/>
          </a:xfrm>
        </p:spPr>
        <p:txBody>
          <a:bodyPr>
            <a:noAutofit/>
          </a:bodyPr>
          <a:lstStyle/>
          <a:p>
            <a:pPr algn="ctr"/>
            <a:r>
              <a:rPr lang="en-US" sz="5800" dirty="0" smtClean="0"/>
              <a:t>Welcome to the Life Cycle Assessment (LCA) Learning Module Series</a:t>
            </a:r>
            <a:endParaRPr lang="en-US" sz="5800" dirty="0"/>
          </a:p>
        </p:txBody>
      </p:sp>
      <p:sp>
        <p:nvSpPr>
          <p:cNvPr id="3" name="Subtitle 2"/>
          <p:cNvSpPr>
            <a:spLocks noGrp="1"/>
          </p:cNvSpPr>
          <p:nvPr>
            <p:ph type="subTitle" idx="1"/>
          </p:nvPr>
        </p:nvSpPr>
        <p:spPr>
          <a:xfrm>
            <a:off x="0" y="5329238"/>
            <a:ext cx="12192000" cy="1173162"/>
          </a:xfrm>
        </p:spPr>
        <p:txBody>
          <a:bodyPr>
            <a:normAutofit/>
          </a:bodyPr>
          <a:lstStyle/>
          <a:p>
            <a:pPr algn="ctr"/>
            <a:r>
              <a:rPr lang="en-US" dirty="0" smtClean="0"/>
              <a:t>Acknowledgements:</a:t>
            </a:r>
          </a:p>
          <a:p>
            <a:pPr algn="ctr"/>
            <a:r>
              <a:rPr lang="en-US" dirty="0" err="1" smtClean="0"/>
              <a:t>CEST</a:t>
            </a:r>
            <a:r>
              <a:rPr lang="en-US" cap="none" dirty="0" err="1" smtClean="0"/>
              <a:t>i</a:t>
            </a:r>
            <a:r>
              <a:rPr lang="en-US" dirty="0" err="1" smtClean="0"/>
              <a:t>CC</a:t>
            </a:r>
            <a:r>
              <a:rPr lang="en-US" dirty="0" smtClean="0"/>
              <a:t>	Washington State University     Fulbright</a:t>
            </a:r>
          </a:p>
        </p:txBody>
      </p:sp>
      <p:sp>
        <p:nvSpPr>
          <p:cNvPr id="4" name="Subtitle 2"/>
          <p:cNvSpPr txBox="1">
            <a:spLocks/>
          </p:cNvSpPr>
          <p:nvPr/>
        </p:nvSpPr>
        <p:spPr>
          <a:xfrm>
            <a:off x="1663700" y="2700338"/>
            <a:ext cx="9144000" cy="5508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3200" dirty="0" smtClean="0"/>
              <a:t>Liv Haselbach	Quinn Langfitt</a:t>
            </a:r>
          </a:p>
          <a:p>
            <a:endParaRPr lang="en-US" sz="3200" dirty="0" smtClean="0"/>
          </a:p>
        </p:txBody>
      </p:sp>
      <p:sp>
        <p:nvSpPr>
          <p:cNvPr id="5" name="Subtitle 2"/>
          <p:cNvSpPr txBox="1">
            <a:spLocks/>
          </p:cNvSpPr>
          <p:nvPr/>
        </p:nvSpPr>
        <p:spPr>
          <a:xfrm>
            <a:off x="0" y="3993357"/>
            <a:ext cx="12192000" cy="16557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smtClean="0"/>
              <a:t>For current modules email </a:t>
            </a:r>
            <a:r>
              <a:rPr lang="en-US" dirty="0"/>
              <a:t>h</a:t>
            </a:r>
            <a:r>
              <a:rPr lang="en-US" dirty="0" smtClean="0"/>
              <a:t>aselbach@wsu.edu or visit cem.uaf.edu/</a:t>
            </a:r>
            <a:r>
              <a:rPr lang="en-US" dirty="0" err="1" smtClean="0"/>
              <a:t>CESTiCC</a:t>
            </a:r>
            <a:r>
              <a:rPr lang="en-US" dirty="0" smtClean="0"/>
              <a:t>   </a:t>
            </a:r>
          </a:p>
        </p:txBody>
      </p:sp>
      <p:pic>
        <p:nvPicPr>
          <p:cNvPr id="9" name="Audio 8">
            <a:hlinkClick r:id="" action="ppaction://media"/>
          </p:cNvPr>
          <p:cNvPicPr>
            <a:picLocks noChangeAspect="1"/>
          </p:cNvPicPr>
          <p:nvPr>
            <a:audioFile r:link="rId1"/>
            <p:extLst>
              <p:ext uri="{DAA4B4D4-6D71-4841-9C94-3DE7FCFB9230}">
                <p14:media xmlns:p14="http://schemas.microsoft.com/office/powerpoint/2010/main" r:embed="rId2">
                  <p14:trim st="2328"/>
                </p14:media>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72813792"/>
      </p:ext>
    </p:extLst>
  </p:cSld>
  <p:clrMapOvr>
    <a:masterClrMapping/>
  </p:clrMapOvr>
  <mc:AlternateContent xmlns:mc="http://schemas.openxmlformats.org/markup-compatibility/2006" xmlns:p14="http://schemas.microsoft.com/office/powerpoint/2010/main">
    <mc:Choice Requires="p14">
      <p:transition spd="slow" p14:dur="2000" advTm="12000"/>
    </mc:Choice>
    <mc:Fallback xmlns="">
      <p:transition spd="slow" advTm="1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p:cNvSpPr>
            <a:spLocks noGrp="1"/>
          </p:cNvSpPr>
          <p:nvPr>
            <p:ph idx="1"/>
          </p:nvPr>
        </p:nvSpPr>
        <p:spPr>
          <a:xfrm>
            <a:off x="2247615" y="1525359"/>
            <a:ext cx="9944385" cy="5116793"/>
          </a:xfrm>
        </p:spPr>
        <p:txBody>
          <a:bodyPr/>
          <a:lstStyle/>
          <a:p>
            <a:r>
              <a:rPr lang="en-US" u="sng" dirty="0" smtClean="0"/>
              <a:t>Data quality</a:t>
            </a:r>
          </a:p>
          <a:p>
            <a:pPr lvl="1"/>
            <a:r>
              <a:rPr lang="en-US" dirty="0" smtClean="0"/>
              <a:t>Address age, geographic coverage, technology coverage, </a:t>
            </a:r>
            <a:br>
              <a:rPr lang="en-US" dirty="0" smtClean="0"/>
            </a:br>
            <a:r>
              <a:rPr lang="en-US" dirty="0" smtClean="0"/>
              <a:t>precision, completeness, representativeness, consistency, reproducibility, sources, minimum length of time to collect, and uncertainty.</a:t>
            </a:r>
          </a:p>
          <a:p>
            <a:pPr lvl="1"/>
            <a:r>
              <a:rPr lang="en-US" dirty="0" smtClean="0"/>
              <a:t>For missing data a zero value, non-zero value, or a calculated value from similar technology should be used and explained.</a:t>
            </a:r>
          </a:p>
          <a:p>
            <a:r>
              <a:rPr lang="en-US" u="sng" dirty="0" smtClean="0"/>
              <a:t>Comparisons between systems</a:t>
            </a:r>
          </a:p>
          <a:p>
            <a:pPr lvl="1"/>
            <a:r>
              <a:rPr lang="en-US" dirty="0" smtClean="0"/>
              <a:t>Use the same functional unit, system boundaries, data quality, allocation, and impact assessment procedures (if not possible, identify differences)</a:t>
            </a:r>
          </a:p>
          <a:p>
            <a:pPr lvl="1"/>
            <a:r>
              <a:rPr lang="en-US" dirty="0" smtClean="0"/>
              <a:t>For publicly disclosed studies must include a critical review and the LCIA phase</a:t>
            </a:r>
          </a:p>
          <a:p>
            <a:r>
              <a:rPr lang="en-US" u="sng" dirty="0" smtClean="0"/>
              <a:t>Critical Review</a:t>
            </a:r>
            <a:endParaRPr lang="en-US" dirty="0" smtClean="0"/>
          </a:p>
          <a:p>
            <a:pPr lvl="1"/>
            <a:r>
              <a:rPr lang="en-US" dirty="0" smtClean="0"/>
              <a:t>State whether or not a critical review will be conducted</a:t>
            </a:r>
          </a:p>
          <a:p>
            <a:pPr lvl="1"/>
            <a:r>
              <a:rPr lang="en-US" dirty="0" smtClean="0"/>
              <a:t>Define how, and by whom, the critical review will be carried out</a:t>
            </a:r>
            <a:endParaRPr lang="en-US" u="sng" dirty="0" smtClean="0"/>
          </a:p>
          <a:p>
            <a:pPr lvl="1"/>
            <a:endParaRPr lang="en-US" dirty="0" smtClean="0"/>
          </a:p>
          <a:p>
            <a:pPr lvl="1"/>
            <a:endParaRPr lang="en-US" dirty="0" smtClean="0"/>
          </a:p>
          <a:p>
            <a:pPr lvl="1"/>
            <a:endParaRPr lang="en-US" dirty="0" smtClean="0"/>
          </a:p>
          <a:p>
            <a:pPr lvl="1"/>
            <a:endParaRPr lang="en-US" dirty="0"/>
          </a:p>
        </p:txBody>
      </p:sp>
      <p:sp>
        <p:nvSpPr>
          <p:cNvPr id="6" name="Date Placeholder 5"/>
          <p:cNvSpPr>
            <a:spLocks noGrp="1"/>
          </p:cNvSpPr>
          <p:nvPr>
            <p:ph type="dt" sz="half" idx="10"/>
          </p:nvPr>
        </p:nvSpPr>
        <p:spPr/>
        <p:txBody>
          <a:bodyPr/>
          <a:lstStyle/>
          <a:p>
            <a:r>
              <a:rPr lang="en-US" dirty="0" smtClean="0"/>
              <a:t>02/2015</a:t>
            </a:r>
            <a:endParaRPr lang="en-US" dirty="0"/>
          </a:p>
        </p:txBody>
      </p:sp>
      <p:sp>
        <p:nvSpPr>
          <p:cNvPr id="8" name="Footer Placeholder 7"/>
          <p:cNvSpPr>
            <a:spLocks noGrp="1"/>
          </p:cNvSpPr>
          <p:nvPr>
            <p:ph type="ftr" sz="quarter" idx="11"/>
          </p:nvPr>
        </p:nvSpPr>
        <p:spPr/>
        <p:txBody>
          <a:bodyPr/>
          <a:lstStyle/>
          <a:p>
            <a:r>
              <a:rPr lang="en-US" dirty="0" smtClean="0"/>
              <a:t>LCA Module A2</a:t>
            </a:r>
            <a:endParaRPr lang="en-US" dirty="0"/>
          </a:p>
        </p:txBody>
      </p:sp>
      <p:sp>
        <p:nvSpPr>
          <p:cNvPr id="7" name="Slide Number Placeholder 6"/>
          <p:cNvSpPr>
            <a:spLocks noGrp="1"/>
          </p:cNvSpPr>
          <p:nvPr>
            <p:ph type="sldNum" sz="quarter" idx="12"/>
          </p:nvPr>
        </p:nvSpPr>
        <p:spPr/>
        <p:txBody>
          <a:bodyPr/>
          <a:lstStyle/>
          <a:p>
            <a:fld id="{0A514951-337F-4C55-96DD-3945EF272A02}" type="slidenum">
              <a:rPr lang="en-US" smtClean="0"/>
              <a:pPr/>
              <a:t>10</a:t>
            </a:fld>
            <a:endParaRPr lang="en-US"/>
          </a:p>
        </p:txBody>
      </p:sp>
      <p:sp>
        <p:nvSpPr>
          <p:cNvPr id="14" name="Title 1"/>
          <p:cNvSpPr>
            <a:spLocks noGrp="1"/>
          </p:cNvSpPr>
          <p:nvPr>
            <p:ph type="title"/>
          </p:nvPr>
        </p:nvSpPr>
        <p:spPr>
          <a:xfrm>
            <a:off x="59045" y="594359"/>
            <a:ext cx="1672814" cy="2286000"/>
          </a:xfrm>
        </p:spPr>
        <p:txBody>
          <a:bodyPr/>
          <a:lstStyle/>
          <a:p>
            <a:r>
              <a:rPr lang="en-US" dirty="0"/>
              <a:t>LCA Phases</a:t>
            </a:r>
            <a:endParaRPr lang="en-US" dirty="0">
              <a:solidFill>
                <a:schemeClr val="tx1"/>
              </a:solidFill>
            </a:endParaRPr>
          </a:p>
        </p:txBody>
      </p:sp>
      <p:sp>
        <p:nvSpPr>
          <p:cNvPr id="15" name="Text Placeholder 10"/>
          <p:cNvSpPr>
            <a:spLocks noGrp="1"/>
          </p:cNvSpPr>
          <p:nvPr>
            <p:ph type="body" sz="half" idx="2"/>
          </p:nvPr>
        </p:nvSpPr>
        <p:spPr>
          <a:xfrm>
            <a:off x="26793" y="2980510"/>
            <a:ext cx="1780370" cy="3379124"/>
          </a:xfrm>
        </p:spPr>
        <p:txBody>
          <a:bodyPr/>
          <a:lstStyle/>
          <a:p>
            <a:pPr marL="169863" indent="-169863">
              <a:buClr>
                <a:schemeClr val="tx1"/>
              </a:buClr>
              <a:buFont typeface="+mj-lt"/>
              <a:buAutoNum type="arabicPeriod"/>
            </a:pPr>
            <a:r>
              <a:rPr lang="en-US" b="1" dirty="0"/>
              <a:t>Goal and Scope</a:t>
            </a:r>
          </a:p>
          <a:p>
            <a:pPr marL="169863" indent="-169863">
              <a:buClr>
                <a:schemeClr val="tx1"/>
              </a:buClr>
              <a:buFont typeface="+mj-lt"/>
              <a:buAutoNum type="arabicPeriod"/>
            </a:pPr>
            <a:r>
              <a:rPr lang="en-US" dirty="0"/>
              <a:t>Life Cycle Inventory</a:t>
            </a:r>
          </a:p>
          <a:p>
            <a:pPr marL="169863" indent="-169863">
              <a:buClr>
                <a:schemeClr val="tx1"/>
              </a:buClr>
              <a:buFont typeface="+mj-lt"/>
              <a:buAutoNum type="arabicPeriod"/>
            </a:pPr>
            <a:r>
              <a:rPr lang="en-US" dirty="0"/>
              <a:t>Life Cycle Impact Assessment </a:t>
            </a:r>
          </a:p>
          <a:p>
            <a:pPr marL="169863" indent="-169863">
              <a:buClr>
                <a:schemeClr val="tx1"/>
              </a:buClr>
              <a:buFont typeface="+mj-lt"/>
              <a:buAutoNum type="arabicPeriod"/>
            </a:pPr>
            <a:r>
              <a:rPr lang="en-US" dirty="0"/>
              <a:t>Interpretation</a:t>
            </a:r>
          </a:p>
          <a:p>
            <a:endParaRPr lang="en-US" dirty="0"/>
          </a:p>
        </p:txBody>
      </p:sp>
      <p:sp>
        <p:nvSpPr>
          <p:cNvPr id="16" name="Rectangle 15"/>
          <p:cNvSpPr/>
          <p:nvPr/>
        </p:nvSpPr>
        <p:spPr>
          <a:xfrm flipV="1">
            <a:off x="8739855" y="179891"/>
            <a:ext cx="3246120" cy="1761507"/>
          </a:xfrm>
          <a:prstGeom prst="rect">
            <a:avLst/>
          </a:prstGeom>
          <a:solidFill>
            <a:srgbClr val="DAC0A6"/>
          </a:solidFill>
          <a:ln w="222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ontent Placeholder 2"/>
          <p:cNvSpPr txBox="1">
            <a:spLocks/>
          </p:cNvSpPr>
          <p:nvPr/>
        </p:nvSpPr>
        <p:spPr>
          <a:xfrm>
            <a:off x="8739855" y="594359"/>
            <a:ext cx="3246120" cy="1113366"/>
          </a:xfrm>
          <a:prstGeom prst="rect">
            <a:avLst/>
          </a:prstGeom>
        </p:spPr>
        <p:txBody>
          <a:bodyPr vert="horz" lIns="0" tIns="45720" rIns="0" bIns="45720" rtlCol="0" anchor="t">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lvl="2" indent="0" algn="ctr">
              <a:buFont typeface="Calibri" pitchFamily="34" charset="0"/>
              <a:buNone/>
            </a:pPr>
            <a:r>
              <a:rPr lang="en-US" sz="2200" dirty="0" smtClean="0">
                <a:solidFill>
                  <a:schemeClr val="tx1"/>
                </a:solidFill>
              </a:rPr>
              <a:t>All developed to be consistent with the stated goal of the LCA </a:t>
            </a:r>
          </a:p>
          <a:p>
            <a:endParaRPr lang="en-US" b="1" dirty="0" smtClean="0"/>
          </a:p>
          <a:p>
            <a:pPr marL="0" indent="0">
              <a:buFont typeface="Calibri" panose="020F0502020204030204" pitchFamily="34" charset="0"/>
              <a:buNone/>
            </a:pPr>
            <a:endParaRPr lang="en-US" dirty="0"/>
          </a:p>
        </p:txBody>
      </p:sp>
      <p:sp>
        <p:nvSpPr>
          <p:cNvPr id="18" name="Title 1"/>
          <p:cNvSpPr txBox="1">
            <a:spLocks/>
          </p:cNvSpPr>
          <p:nvPr/>
        </p:nvSpPr>
        <p:spPr>
          <a:xfrm>
            <a:off x="2247615" y="279311"/>
            <a:ext cx="7201185" cy="630096"/>
          </a:xfrm>
          <a:prstGeom prst="rect">
            <a:avLst/>
          </a:prstGeom>
        </p:spPr>
        <p:txBody>
          <a:bodyPr vert="horz" lIns="91440" tIns="45720" rIns="91440" bIns="45720" rtlCol="0" anchor="b">
            <a:noAutofit/>
          </a:bodyPr>
          <a:lstStyle>
            <a:lvl1pPr algn="l" defTabSz="914400" rtl="0" eaLnBrk="1" latinLnBrk="0" hangingPunct="1">
              <a:lnSpc>
                <a:spcPct val="85000"/>
              </a:lnSpc>
              <a:spcBef>
                <a:spcPct val="0"/>
              </a:spcBef>
              <a:buNone/>
              <a:defRPr sz="3600" b="0" kern="1200" spc="-50" baseline="0">
                <a:solidFill>
                  <a:srgbClr val="FFFFFF"/>
                </a:solidFill>
                <a:latin typeface="+mj-lt"/>
                <a:ea typeface="+mj-ea"/>
                <a:cs typeface="+mj-cs"/>
              </a:defRPr>
            </a:lvl1pPr>
          </a:lstStyle>
          <a:p>
            <a:r>
              <a:rPr lang="en-US" sz="4800" dirty="0" smtClean="0">
                <a:solidFill>
                  <a:schemeClr val="tx1"/>
                </a:solidFill>
              </a:rPr>
              <a:t>Scope Elements (cont.)</a:t>
            </a:r>
            <a:endParaRPr lang="en-US" sz="4800" dirty="0">
              <a:solidFill>
                <a:schemeClr val="tx1"/>
              </a:solidFill>
            </a:endParaRPr>
          </a:p>
        </p:txBody>
      </p:sp>
      <p:sp>
        <p:nvSpPr>
          <p:cNvPr id="12" name="Oval 11"/>
          <p:cNvSpPr/>
          <p:nvPr/>
        </p:nvSpPr>
        <p:spPr>
          <a:xfrm>
            <a:off x="10637127" y="5028990"/>
            <a:ext cx="1203590" cy="1203338"/>
          </a:xfrm>
          <a:prstGeom prst="ellipse">
            <a:avLst/>
          </a:prstGeom>
          <a:blipFill rotWithShape="1">
            <a:blip r:embed="rId5"/>
            <a:stretch>
              <a:fillRect/>
            </a:stretch>
          </a:blipFill>
          <a:ln>
            <a:solidFill>
              <a:srgbClr val="739A28"/>
            </a:solidFill>
          </a:ln>
          <a:effectLst/>
          <a:scene3d>
            <a:camera prst="orthographicFront">
              <a:rot lat="0" lon="0" rev="0"/>
            </a:camera>
            <a:lightRig rig="contrasting" dir="t">
              <a:rot lat="0" lon="0" rev="0"/>
            </a:lightRig>
          </a:scene3d>
          <a:sp3d z="300000" contourW="19050" prstMaterial="metal"/>
        </p:spPr>
        <p:style>
          <a:lnRef idx="0">
            <a:scrgbClr r="0" g="0" b="0"/>
          </a:lnRef>
          <a:fillRef idx="1">
            <a:scrgbClr r="0" g="0" b="0"/>
          </a:fillRef>
          <a:effectRef idx="1">
            <a:scrgbClr r="0" g="0" b="0"/>
          </a:effectRef>
          <a:fontRef idx="minor">
            <a:schemeClr val="lt1">
              <a:hueOff val="0"/>
              <a:satOff val="0"/>
              <a:lumOff val="0"/>
              <a:alphaOff val="0"/>
            </a:schemeClr>
          </a:fontRef>
        </p:style>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818157661"/>
      </p:ext>
    </p:extLst>
  </p:cSld>
  <p:clrMapOvr>
    <a:masterClrMapping/>
  </p:clrMapOvr>
  <mc:AlternateContent xmlns:mc="http://schemas.openxmlformats.org/markup-compatibility/2006" xmlns:p14="http://schemas.microsoft.com/office/powerpoint/2010/main">
    <mc:Choice Requires="p14">
      <p:transition spd="slow" p14:dur="2000" advTm="71958"/>
    </mc:Choice>
    <mc:Fallback xmlns="">
      <p:transition spd="slow" advTm="719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5"/>
          <p:cNvSpPr>
            <a:spLocks noGrp="1"/>
          </p:cNvSpPr>
          <p:nvPr>
            <p:ph type="dt" sz="half" idx="10"/>
          </p:nvPr>
        </p:nvSpPr>
        <p:spPr/>
        <p:txBody>
          <a:bodyPr/>
          <a:lstStyle/>
          <a:p>
            <a:r>
              <a:rPr lang="en-US" dirty="0" smtClean="0"/>
              <a:t>02/2015</a:t>
            </a:r>
            <a:endParaRPr lang="en-US" dirty="0"/>
          </a:p>
        </p:txBody>
      </p:sp>
      <p:sp>
        <p:nvSpPr>
          <p:cNvPr id="8" name="Footer Placeholder 7"/>
          <p:cNvSpPr>
            <a:spLocks noGrp="1"/>
          </p:cNvSpPr>
          <p:nvPr>
            <p:ph type="ftr" sz="quarter" idx="11"/>
          </p:nvPr>
        </p:nvSpPr>
        <p:spPr/>
        <p:txBody>
          <a:bodyPr/>
          <a:lstStyle/>
          <a:p>
            <a:r>
              <a:rPr lang="en-US" dirty="0" smtClean="0"/>
              <a:t>LCA Module A2</a:t>
            </a:r>
            <a:endParaRPr lang="en-US" dirty="0"/>
          </a:p>
        </p:txBody>
      </p:sp>
      <p:sp>
        <p:nvSpPr>
          <p:cNvPr id="7" name="Slide Number Placeholder 6"/>
          <p:cNvSpPr>
            <a:spLocks noGrp="1"/>
          </p:cNvSpPr>
          <p:nvPr>
            <p:ph type="sldNum" sz="quarter" idx="12"/>
          </p:nvPr>
        </p:nvSpPr>
        <p:spPr/>
        <p:txBody>
          <a:bodyPr/>
          <a:lstStyle/>
          <a:p>
            <a:fld id="{0A514951-337F-4C55-96DD-3945EF272A02}" type="slidenum">
              <a:rPr lang="en-US" smtClean="0"/>
              <a:t>11</a:t>
            </a:fld>
            <a:endParaRPr lang="en-US"/>
          </a:p>
        </p:txBody>
      </p:sp>
      <p:sp>
        <p:nvSpPr>
          <p:cNvPr id="13" name="Content Placeholder 2"/>
          <p:cNvSpPr txBox="1">
            <a:spLocks/>
          </p:cNvSpPr>
          <p:nvPr/>
        </p:nvSpPr>
        <p:spPr>
          <a:xfrm>
            <a:off x="2247614" y="1493830"/>
            <a:ext cx="9382330" cy="4400027"/>
          </a:xfrm>
          <a:prstGeom prst="rect">
            <a:avLst/>
          </a:prstGeom>
        </p:spPr>
        <p:txBody>
          <a:bodyPr vert="horz" lIns="0" tIns="45720" rIns="0" bIns="45720" rtlCol="0">
            <a:normAutofit lnSpcReduction="1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sz="2200" dirty="0"/>
              <a:t>Collect for each unit process and reference sources, time </a:t>
            </a:r>
            <a:r>
              <a:rPr lang="en-US" sz="2200" dirty="0" smtClean="0"/>
              <a:t>taken, </a:t>
            </a:r>
            <a:r>
              <a:rPr lang="en-US" sz="2200" dirty="0"/>
              <a:t>quality, etc.</a:t>
            </a:r>
          </a:p>
          <a:p>
            <a:r>
              <a:rPr lang="en-US" sz="2200" dirty="0" smtClean="0"/>
              <a:t>Clearly define </a:t>
            </a:r>
            <a:r>
              <a:rPr lang="en-US" sz="2200" dirty="0"/>
              <a:t>each unit process to prevent overlap in data collection</a:t>
            </a:r>
          </a:p>
          <a:p>
            <a:r>
              <a:rPr lang="en-US" sz="2200" dirty="0" smtClean="0"/>
              <a:t>Provide the following details:</a:t>
            </a:r>
            <a:endParaRPr lang="en-US" sz="2200" dirty="0"/>
          </a:p>
          <a:p>
            <a:pPr lvl="1"/>
            <a:r>
              <a:rPr lang="en-US" sz="2000" dirty="0"/>
              <a:t>Overall process flow diagrams</a:t>
            </a:r>
          </a:p>
          <a:p>
            <a:pPr lvl="1"/>
            <a:r>
              <a:rPr lang="en-US" sz="2000" dirty="0"/>
              <a:t>Description of each unit process with </a:t>
            </a:r>
            <a:r>
              <a:rPr lang="en-US" sz="2000" dirty="0" smtClean="0"/>
              <a:t>inputs </a:t>
            </a:r>
            <a:r>
              <a:rPr lang="en-US" sz="2000" dirty="0"/>
              <a:t>and </a:t>
            </a:r>
            <a:r>
              <a:rPr lang="en-US" sz="2000" dirty="0" smtClean="0"/>
              <a:t>outputs</a:t>
            </a:r>
            <a:endParaRPr lang="en-US" sz="2000" dirty="0"/>
          </a:p>
          <a:p>
            <a:pPr lvl="1"/>
            <a:r>
              <a:rPr lang="en-US" sz="2000" dirty="0"/>
              <a:t>Flows and operating conditions of each unit process</a:t>
            </a:r>
          </a:p>
          <a:p>
            <a:pPr lvl="1"/>
            <a:r>
              <a:rPr lang="en-US" sz="2000" dirty="0"/>
              <a:t>Units used</a:t>
            </a:r>
          </a:p>
          <a:p>
            <a:pPr lvl="1"/>
            <a:r>
              <a:rPr lang="en-US" sz="2000" dirty="0"/>
              <a:t>Description of data collection techniques</a:t>
            </a:r>
          </a:p>
          <a:p>
            <a:pPr lvl="1"/>
            <a:r>
              <a:rPr lang="en-US" sz="2000" dirty="0"/>
              <a:t>Instructions to document irregularities and all details</a:t>
            </a:r>
          </a:p>
          <a:p>
            <a:r>
              <a:rPr lang="en-US" sz="2200" dirty="0"/>
              <a:t>Example data collection sheet provided in the </a:t>
            </a:r>
            <a:r>
              <a:rPr lang="en-US" sz="2200" dirty="0" smtClean="0"/>
              <a:t>standard</a:t>
            </a:r>
          </a:p>
          <a:p>
            <a:r>
              <a:rPr lang="en-US" sz="2400" dirty="0" smtClean="0"/>
              <a:t> </a:t>
            </a:r>
            <a:endParaRPr lang="en-US" sz="2400" dirty="0"/>
          </a:p>
        </p:txBody>
      </p:sp>
      <p:sp>
        <p:nvSpPr>
          <p:cNvPr id="9" name="Title 1"/>
          <p:cNvSpPr txBox="1">
            <a:spLocks/>
          </p:cNvSpPr>
          <p:nvPr/>
        </p:nvSpPr>
        <p:spPr>
          <a:xfrm>
            <a:off x="2247614" y="-184617"/>
            <a:ext cx="6321619" cy="1112519"/>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3600" b="0" kern="1200" spc="-50" baseline="0">
                <a:solidFill>
                  <a:schemeClr val="tx1"/>
                </a:solidFill>
                <a:latin typeface="+mj-lt"/>
                <a:ea typeface="+mj-ea"/>
                <a:cs typeface="+mj-cs"/>
              </a:defRPr>
            </a:lvl1pPr>
          </a:lstStyle>
          <a:p>
            <a:r>
              <a:rPr lang="en-US" sz="4800" dirty="0" smtClean="0"/>
              <a:t>Data Collection</a:t>
            </a:r>
            <a:endParaRPr lang="en-US" sz="4800" dirty="0"/>
          </a:p>
        </p:txBody>
      </p:sp>
      <p:sp>
        <p:nvSpPr>
          <p:cNvPr id="11" name="Title 1"/>
          <p:cNvSpPr>
            <a:spLocks noGrp="1"/>
          </p:cNvSpPr>
          <p:nvPr>
            <p:ph type="title"/>
          </p:nvPr>
        </p:nvSpPr>
        <p:spPr>
          <a:xfrm>
            <a:off x="59045" y="594359"/>
            <a:ext cx="1672814" cy="2286000"/>
          </a:xfrm>
        </p:spPr>
        <p:txBody>
          <a:bodyPr/>
          <a:lstStyle/>
          <a:p>
            <a:r>
              <a:rPr lang="en-US" dirty="0"/>
              <a:t>LCA Phases</a:t>
            </a:r>
            <a:endParaRPr lang="en-US" dirty="0">
              <a:solidFill>
                <a:schemeClr val="tx1"/>
              </a:solidFill>
            </a:endParaRPr>
          </a:p>
        </p:txBody>
      </p:sp>
      <p:sp>
        <p:nvSpPr>
          <p:cNvPr id="12" name="Text Placeholder 10"/>
          <p:cNvSpPr>
            <a:spLocks noGrp="1"/>
          </p:cNvSpPr>
          <p:nvPr>
            <p:ph type="body" sz="half" idx="2"/>
          </p:nvPr>
        </p:nvSpPr>
        <p:spPr>
          <a:xfrm>
            <a:off x="26793" y="2980510"/>
            <a:ext cx="1780370" cy="3379124"/>
          </a:xfrm>
        </p:spPr>
        <p:txBody>
          <a:bodyPr/>
          <a:lstStyle/>
          <a:p>
            <a:pPr marL="169863" indent="-169863">
              <a:buClr>
                <a:schemeClr val="tx1"/>
              </a:buClr>
              <a:buFont typeface="+mj-lt"/>
              <a:buAutoNum type="arabicPeriod"/>
            </a:pPr>
            <a:r>
              <a:rPr lang="en-US" dirty="0"/>
              <a:t>Goal and Scope</a:t>
            </a:r>
          </a:p>
          <a:p>
            <a:pPr marL="169863" indent="-169863">
              <a:buClr>
                <a:schemeClr val="tx1"/>
              </a:buClr>
              <a:buFont typeface="+mj-lt"/>
              <a:buAutoNum type="arabicPeriod"/>
            </a:pPr>
            <a:r>
              <a:rPr lang="en-US" b="1" dirty="0"/>
              <a:t>Life Cycle Inventory</a:t>
            </a:r>
          </a:p>
          <a:p>
            <a:pPr marL="169863" indent="-169863">
              <a:buClr>
                <a:schemeClr val="tx1"/>
              </a:buClr>
              <a:buFont typeface="+mj-lt"/>
              <a:buAutoNum type="arabicPeriod"/>
            </a:pPr>
            <a:r>
              <a:rPr lang="en-US" dirty="0"/>
              <a:t>Life Cycle Impact Assessment </a:t>
            </a:r>
          </a:p>
          <a:p>
            <a:pPr marL="169863" indent="-169863">
              <a:buClr>
                <a:schemeClr val="tx1"/>
              </a:buClr>
              <a:buFont typeface="+mj-lt"/>
              <a:buAutoNum type="arabicPeriod"/>
            </a:pPr>
            <a:r>
              <a:rPr lang="en-US" dirty="0"/>
              <a:t>Interpretation</a:t>
            </a:r>
          </a:p>
          <a:p>
            <a:endParaRPr lang="en-US" dirty="0"/>
          </a:p>
        </p:txBody>
      </p:sp>
      <p:sp>
        <p:nvSpPr>
          <p:cNvPr id="14" name="Oval 13"/>
          <p:cNvSpPr/>
          <p:nvPr/>
        </p:nvSpPr>
        <p:spPr>
          <a:xfrm>
            <a:off x="10585378" y="4953605"/>
            <a:ext cx="1203590" cy="1203338"/>
          </a:xfrm>
          <a:prstGeom prst="ellipse">
            <a:avLst/>
          </a:prstGeom>
          <a:blipFill rotWithShape="1">
            <a:blip r:embed="rId5"/>
            <a:stretch>
              <a:fillRect/>
            </a:stretch>
          </a:blipFill>
          <a:ln>
            <a:solidFill>
              <a:srgbClr val="739A28"/>
            </a:solidFill>
          </a:ln>
          <a:effectLst/>
          <a:scene3d>
            <a:camera prst="orthographicFront">
              <a:rot lat="0" lon="0" rev="0"/>
            </a:camera>
            <a:lightRig rig="contrasting" dir="t">
              <a:rot lat="0" lon="0" rev="0"/>
            </a:lightRig>
          </a:scene3d>
          <a:sp3d z="300000" contourW="19050" prstMaterial="metal"/>
        </p:spPr>
        <p:style>
          <a:lnRef idx="0">
            <a:scrgbClr r="0" g="0" b="0"/>
          </a:lnRef>
          <a:fillRef idx="1">
            <a:scrgbClr r="0" g="0" b="0"/>
          </a:fillRef>
          <a:effectRef idx="1">
            <a:scrgbClr r="0" g="0" b="0"/>
          </a:effectRef>
          <a:fontRef idx="minor">
            <a:schemeClr val="lt1">
              <a:hueOff val="0"/>
              <a:satOff val="0"/>
              <a:lumOff val="0"/>
              <a:alphaOff val="0"/>
            </a:schemeClr>
          </a:fontRef>
        </p:style>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673619430"/>
      </p:ext>
    </p:extLst>
  </p:cSld>
  <p:clrMapOvr>
    <a:masterClrMapping/>
  </p:clrMapOvr>
  <mc:AlternateContent xmlns:mc="http://schemas.openxmlformats.org/markup-compatibility/2006" xmlns:p14="http://schemas.microsoft.com/office/powerpoint/2010/main">
    <mc:Choice Requires="p14">
      <p:transition spd="slow" p14:dur="2000" advTm="56059"/>
    </mc:Choice>
    <mc:Fallback xmlns="">
      <p:transition spd="slow" advTm="560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5"/>
          <p:cNvSpPr>
            <a:spLocks noGrp="1"/>
          </p:cNvSpPr>
          <p:nvPr>
            <p:ph type="dt" sz="half" idx="10"/>
          </p:nvPr>
        </p:nvSpPr>
        <p:spPr/>
        <p:txBody>
          <a:bodyPr/>
          <a:lstStyle/>
          <a:p>
            <a:r>
              <a:rPr lang="en-US" dirty="0" smtClean="0"/>
              <a:t>02/2015</a:t>
            </a:r>
            <a:endParaRPr lang="en-US" dirty="0"/>
          </a:p>
        </p:txBody>
      </p:sp>
      <p:sp>
        <p:nvSpPr>
          <p:cNvPr id="8" name="Footer Placeholder 7"/>
          <p:cNvSpPr>
            <a:spLocks noGrp="1"/>
          </p:cNvSpPr>
          <p:nvPr>
            <p:ph type="ftr" sz="quarter" idx="11"/>
          </p:nvPr>
        </p:nvSpPr>
        <p:spPr/>
        <p:txBody>
          <a:bodyPr/>
          <a:lstStyle/>
          <a:p>
            <a:r>
              <a:rPr lang="en-US" dirty="0" smtClean="0"/>
              <a:t>LCA Module A2</a:t>
            </a:r>
            <a:endParaRPr lang="en-US" dirty="0"/>
          </a:p>
        </p:txBody>
      </p:sp>
      <p:sp>
        <p:nvSpPr>
          <p:cNvPr id="7" name="Slide Number Placeholder 6"/>
          <p:cNvSpPr>
            <a:spLocks noGrp="1"/>
          </p:cNvSpPr>
          <p:nvPr>
            <p:ph type="sldNum" sz="quarter" idx="12"/>
          </p:nvPr>
        </p:nvSpPr>
        <p:spPr/>
        <p:txBody>
          <a:bodyPr/>
          <a:lstStyle/>
          <a:p>
            <a:fld id="{0A514951-337F-4C55-96DD-3945EF272A02}" type="slidenum">
              <a:rPr lang="en-US" smtClean="0"/>
              <a:t>12</a:t>
            </a:fld>
            <a:endParaRPr lang="en-US"/>
          </a:p>
        </p:txBody>
      </p:sp>
      <p:sp>
        <p:nvSpPr>
          <p:cNvPr id="13" name="Content Placeholder 2"/>
          <p:cNvSpPr txBox="1">
            <a:spLocks/>
          </p:cNvSpPr>
          <p:nvPr/>
        </p:nvSpPr>
        <p:spPr>
          <a:xfrm>
            <a:off x="1651547" y="1549027"/>
            <a:ext cx="10691813" cy="426741"/>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gn="ctr">
              <a:buNone/>
            </a:pPr>
            <a:r>
              <a:rPr lang="en-US" sz="2400" b="1" u="sng" dirty="0" smtClean="0"/>
              <a:t>Collect data and classify under the following major headings</a:t>
            </a:r>
            <a:endParaRPr lang="en-US" sz="2400" b="1" u="sng" dirty="0"/>
          </a:p>
        </p:txBody>
      </p:sp>
      <p:sp>
        <p:nvSpPr>
          <p:cNvPr id="3" name="Rectangle 2"/>
          <p:cNvSpPr/>
          <p:nvPr/>
        </p:nvSpPr>
        <p:spPr>
          <a:xfrm>
            <a:off x="3224591" y="2108230"/>
            <a:ext cx="3657600" cy="1828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smtClean="0"/>
              <a:t>Energy inputs, raw material inputs, ancillary inputs, and other physical inputs</a:t>
            </a:r>
            <a:endParaRPr lang="en-US" sz="2200" b="1" dirty="0"/>
          </a:p>
        </p:txBody>
      </p:sp>
      <p:sp>
        <p:nvSpPr>
          <p:cNvPr id="9" name="Rectangle 8"/>
          <p:cNvSpPr/>
          <p:nvPr/>
        </p:nvSpPr>
        <p:spPr>
          <a:xfrm>
            <a:off x="7235633" y="2108230"/>
            <a:ext cx="3657600" cy="1828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t>Releases to air, water, and </a:t>
            </a:r>
            <a:r>
              <a:rPr lang="en-US" sz="2200" b="1" dirty="0" smtClean="0"/>
              <a:t>soil</a:t>
            </a:r>
            <a:endParaRPr lang="en-US" sz="2200" b="1" dirty="0"/>
          </a:p>
        </p:txBody>
      </p:sp>
      <p:sp>
        <p:nvSpPr>
          <p:cNvPr id="10" name="Rectangle 9"/>
          <p:cNvSpPr/>
          <p:nvPr/>
        </p:nvSpPr>
        <p:spPr>
          <a:xfrm>
            <a:off x="3224591" y="4264468"/>
            <a:ext cx="3657600" cy="1828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t>Products, co-products and waste</a:t>
            </a:r>
          </a:p>
        </p:txBody>
      </p:sp>
      <p:sp>
        <p:nvSpPr>
          <p:cNvPr id="11" name="Rectangle 10"/>
          <p:cNvSpPr/>
          <p:nvPr/>
        </p:nvSpPr>
        <p:spPr>
          <a:xfrm>
            <a:off x="7235633" y="4264468"/>
            <a:ext cx="3657600" cy="1828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smtClean="0"/>
              <a:t>Other environmental aspects</a:t>
            </a:r>
            <a:endParaRPr lang="en-US" sz="2200" b="1" dirty="0"/>
          </a:p>
        </p:txBody>
      </p:sp>
      <p:cxnSp>
        <p:nvCxnSpPr>
          <p:cNvPr id="5" name="Straight Connector 4"/>
          <p:cNvCxnSpPr/>
          <p:nvPr/>
        </p:nvCxnSpPr>
        <p:spPr>
          <a:xfrm>
            <a:off x="7059748" y="2093716"/>
            <a:ext cx="0" cy="398503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3224591" y="4103199"/>
            <a:ext cx="766864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itle 1"/>
          <p:cNvSpPr txBox="1">
            <a:spLocks/>
          </p:cNvSpPr>
          <p:nvPr/>
        </p:nvSpPr>
        <p:spPr>
          <a:xfrm>
            <a:off x="2247614" y="-184617"/>
            <a:ext cx="6321619" cy="1112519"/>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3600" b="0" kern="1200" spc="-50" baseline="0">
                <a:solidFill>
                  <a:schemeClr val="tx1"/>
                </a:solidFill>
                <a:latin typeface="+mj-lt"/>
                <a:ea typeface="+mj-ea"/>
                <a:cs typeface="+mj-cs"/>
              </a:defRPr>
            </a:lvl1pPr>
          </a:lstStyle>
          <a:p>
            <a:r>
              <a:rPr lang="en-US" sz="4800" dirty="0" smtClean="0"/>
              <a:t>Data Classifications</a:t>
            </a:r>
            <a:endParaRPr lang="en-US" sz="4800" dirty="0"/>
          </a:p>
        </p:txBody>
      </p:sp>
      <p:sp>
        <p:nvSpPr>
          <p:cNvPr id="19" name="Title 1"/>
          <p:cNvSpPr>
            <a:spLocks noGrp="1"/>
          </p:cNvSpPr>
          <p:nvPr>
            <p:ph type="title"/>
          </p:nvPr>
        </p:nvSpPr>
        <p:spPr>
          <a:xfrm>
            <a:off x="59045" y="594359"/>
            <a:ext cx="1672814" cy="2286000"/>
          </a:xfrm>
        </p:spPr>
        <p:txBody>
          <a:bodyPr/>
          <a:lstStyle/>
          <a:p>
            <a:r>
              <a:rPr lang="en-US" dirty="0"/>
              <a:t>LCA Phases</a:t>
            </a:r>
            <a:endParaRPr lang="en-US" dirty="0">
              <a:solidFill>
                <a:schemeClr val="tx1"/>
              </a:solidFill>
            </a:endParaRPr>
          </a:p>
        </p:txBody>
      </p:sp>
      <p:sp>
        <p:nvSpPr>
          <p:cNvPr id="20" name="Text Placeholder 10"/>
          <p:cNvSpPr>
            <a:spLocks noGrp="1"/>
          </p:cNvSpPr>
          <p:nvPr>
            <p:ph type="body" sz="half" idx="2"/>
          </p:nvPr>
        </p:nvSpPr>
        <p:spPr>
          <a:xfrm>
            <a:off x="26793" y="2980510"/>
            <a:ext cx="1780370" cy="3379124"/>
          </a:xfrm>
        </p:spPr>
        <p:txBody>
          <a:bodyPr/>
          <a:lstStyle/>
          <a:p>
            <a:pPr marL="169863" indent="-169863">
              <a:buClr>
                <a:schemeClr val="tx1"/>
              </a:buClr>
              <a:buFont typeface="+mj-lt"/>
              <a:buAutoNum type="arabicPeriod"/>
            </a:pPr>
            <a:r>
              <a:rPr lang="en-US" dirty="0"/>
              <a:t>Goal and Scope</a:t>
            </a:r>
          </a:p>
          <a:p>
            <a:pPr marL="169863" indent="-169863">
              <a:buClr>
                <a:schemeClr val="tx1"/>
              </a:buClr>
              <a:buFont typeface="+mj-lt"/>
              <a:buAutoNum type="arabicPeriod"/>
            </a:pPr>
            <a:r>
              <a:rPr lang="en-US" b="1" dirty="0"/>
              <a:t>Life Cycle Inventory</a:t>
            </a:r>
          </a:p>
          <a:p>
            <a:pPr marL="169863" indent="-169863">
              <a:buClr>
                <a:schemeClr val="tx1"/>
              </a:buClr>
              <a:buFont typeface="+mj-lt"/>
              <a:buAutoNum type="arabicPeriod"/>
            </a:pPr>
            <a:r>
              <a:rPr lang="en-US" dirty="0"/>
              <a:t>Life Cycle Impact Assessment </a:t>
            </a:r>
          </a:p>
          <a:p>
            <a:pPr marL="169863" indent="-169863">
              <a:buClr>
                <a:schemeClr val="tx1"/>
              </a:buClr>
              <a:buFont typeface="+mj-lt"/>
              <a:buAutoNum type="arabicPeriod"/>
            </a:pPr>
            <a:r>
              <a:rPr lang="en-US" dirty="0"/>
              <a:t>Interpretation</a:t>
            </a:r>
          </a:p>
          <a:p>
            <a:endParaRPr lang="en-US" dirty="0"/>
          </a:p>
        </p:txBody>
      </p:sp>
      <p:sp>
        <p:nvSpPr>
          <p:cNvPr id="15" name="Oval 14"/>
          <p:cNvSpPr/>
          <p:nvPr/>
        </p:nvSpPr>
        <p:spPr>
          <a:xfrm>
            <a:off x="10610688" y="179520"/>
            <a:ext cx="1203590" cy="1203338"/>
          </a:xfrm>
          <a:prstGeom prst="ellipse">
            <a:avLst/>
          </a:prstGeom>
          <a:blipFill rotWithShape="1">
            <a:blip r:embed="rId5"/>
            <a:stretch>
              <a:fillRect/>
            </a:stretch>
          </a:blipFill>
          <a:ln>
            <a:solidFill>
              <a:srgbClr val="739A28"/>
            </a:solidFill>
          </a:ln>
          <a:effectLst/>
          <a:scene3d>
            <a:camera prst="orthographicFront">
              <a:rot lat="0" lon="0" rev="0"/>
            </a:camera>
            <a:lightRig rig="contrasting" dir="t">
              <a:rot lat="0" lon="0" rev="0"/>
            </a:lightRig>
          </a:scene3d>
          <a:sp3d z="300000" contourW="19050" prstMaterial="metal"/>
        </p:spPr>
        <p:style>
          <a:lnRef idx="0">
            <a:scrgbClr r="0" g="0" b="0"/>
          </a:lnRef>
          <a:fillRef idx="1">
            <a:scrgbClr r="0" g="0" b="0"/>
          </a:fillRef>
          <a:effectRef idx="1">
            <a:scrgbClr r="0" g="0" b="0"/>
          </a:effectRef>
          <a:fontRef idx="minor">
            <a:schemeClr val="lt1">
              <a:hueOff val="0"/>
              <a:satOff val="0"/>
              <a:lumOff val="0"/>
              <a:alphaOff val="0"/>
            </a:schemeClr>
          </a:fontRef>
        </p:style>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417486820"/>
      </p:ext>
    </p:extLst>
  </p:cSld>
  <p:clrMapOvr>
    <a:masterClrMapping/>
  </p:clrMapOvr>
  <mc:AlternateContent xmlns:mc="http://schemas.openxmlformats.org/markup-compatibility/2006" xmlns:p14="http://schemas.microsoft.com/office/powerpoint/2010/main">
    <mc:Choice Requires="p14">
      <p:transition spd="slow" p14:dur="2000" advTm="27308"/>
    </mc:Choice>
    <mc:Fallback xmlns="">
      <p:transition spd="slow" advTm="273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5"/>
          <p:cNvSpPr>
            <a:spLocks noGrp="1"/>
          </p:cNvSpPr>
          <p:nvPr>
            <p:ph type="dt" sz="half" idx="10"/>
          </p:nvPr>
        </p:nvSpPr>
        <p:spPr/>
        <p:txBody>
          <a:bodyPr/>
          <a:lstStyle/>
          <a:p>
            <a:r>
              <a:rPr lang="en-US" dirty="0" smtClean="0"/>
              <a:t>02/2015</a:t>
            </a:r>
            <a:endParaRPr lang="en-US" dirty="0"/>
          </a:p>
        </p:txBody>
      </p:sp>
      <p:sp>
        <p:nvSpPr>
          <p:cNvPr id="8" name="Footer Placeholder 7"/>
          <p:cNvSpPr>
            <a:spLocks noGrp="1"/>
          </p:cNvSpPr>
          <p:nvPr>
            <p:ph type="ftr" sz="quarter" idx="11"/>
          </p:nvPr>
        </p:nvSpPr>
        <p:spPr/>
        <p:txBody>
          <a:bodyPr/>
          <a:lstStyle/>
          <a:p>
            <a:r>
              <a:rPr lang="en-US" dirty="0" smtClean="0"/>
              <a:t>LCA Module A2</a:t>
            </a:r>
            <a:endParaRPr lang="en-US" dirty="0"/>
          </a:p>
        </p:txBody>
      </p:sp>
      <p:sp>
        <p:nvSpPr>
          <p:cNvPr id="7" name="Slide Number Placeholder 6"/>
          <p:cNvSpPr>
            <a:spLocks noGrp="1"/>
          </p:cNvSpPr>
          <p:nvPr>
            <p:ph type="sldNum" sz="quarter" idx="12"/>
          </p:nvPr>
        </p:nvSpPr>
        <p:spPr/>
        <p:txBody>
          <a:bodyPr/>
          <a:lstStyle/>
          <a:p>
            <a:fld id="{0A514951-337F-4C55-96DD-3945EF272A02}" type="slidenum">
              <a:rPr lang="en-US" smtClean="0"/>
              <a:t>13</a:t>
            </a:fld>
            <a:endParaRPr lang="en-US"/>
          </a:p>
        </p:txBody>
      </p:sp>
      <p:sp>
        <p:nvSpPr>
          <p:cNvPr id="13" name="Content Placeholder 2"/>
          <p:cNvSpPr txBox="1">
            <a:spLocks/>
          </p:cNvSpPr>
          <p:nvPr/>
        </p:nvSpPr>
        <p:spPr>
          <a:xfrm>
            <a:off x="3933372" y="1189811"/>
            <a:ext cx="8965671" cy="4999013"/>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457200" indent="-457200">
              <a:buFont typeface="+mj-lt"/>
              <a:buAutoNum type="arabicPeriod"/>
            </a:pPr>
            <a:r>
              <a:rPr lang="en-US" sz="2400" dirty="0" smtClean="0"/>
              <a:t>Consider goal </a:t>
            </a:r>
            <a:r>
              <a:rPr lang="en-US" sz="2400" dirty="0"/>
              <a:t>and scope</a:t>
            </a:r>
          </a:p>
          <a:p>
            <a:pPr marL="457200" indent="-457200">
              <a:buFont typeface="+mj-lt"/>
              <a:buAutoNum type="arabicPeriod"/>
            </a:pPr>
            <a:r>
              <a:rPr lang="en-US" sz="2400" dirty="0"/>
              <a:t>Prepare for data collection</a:t>
            </a:r>
          </a:p>
          <a:p>
            <a:pPr marL="457200" indent="-457200">
              <a:buFont typeface="+mj-lt"/>
              <a:buAutoNum type="arabicPeriod"/>
            </a:pPr>
            <a:r>
              <a:rPr lang="en-US" sz="2400" dirty="0" smtClean="0"/>
              <a:t>Collect data</a:t>
            </a:r>
            <a:endParaRPr lang="en-US" sz="2400" dirty="0"/>
          </a:p>
          <a:p>
            <a:pPr marL="457200" indent="-457200">
              <a:buFont typeface="+mj-lt"/>
              <a:buAutoNum type="arabicPeriod"/>
            </a:pPr>
            <a:r>
              <a:rPr lang="en-US" sz="2400" dirty="0" smtClean="0"/>
              <a:t>Validate </a:t>
            </a:r>
            <a:r>
              <a:rPr lang="en-US" sz="2400" dirty="0"/>
              <a:t>data</a:t>
            </a:r>
          </a:p>
          <a:p>
            <a:pPr marL="457200" indent="-457200">
              <a:buFont typeface="+mj-lt"/>
              <a:buAutoNum type="arabicPeriod"/>
            </a:pPr>
            <a:r>
              <a:rPr lang="en-US" sz="2400" dirty="0"/>
              <a:t>Relate data to unit </a:t>
            </a:r>
            <a:r>
              <a:rPr lang="en-US" sz="2400" dirty="0" smtClean="0"/>
              <a:t>process </a:t>
            </a:r>
            <a:r>
              <a:rPr lang="en-US" sz="2400" dirty="0"/>
              <a:t>and allocations (reuse, etc.)</a:t>
            </a:r>
          </a:p>
          <a:p>
            <a:pPr marL="457200" indent="-457200">
              <a:buFont typeface="+mj-lt"/>
              <a:buAutoNum type="arabicPeriod"/>
            </a:pPr>
            <a:r>
              <a:rPr lang="en-US" sz="2400" dirty="0"/>
              <a:t>Relate data to functional unit</a:t>
            </a:r>
          </a:p>
          <a:p>
            <a:pPr marL="457200" indent="-457200">
              <a:buFont typeface="+mj-lt"/>
              <a:buAutoNum type="arabicPeriod"/>
            </a:pPr>
            <a:r>
              <a:rPr lang="en-US" sz="2400" dirty="0" smtClean="0"/>
              <a:t>Aggregate data</a:t>
            </a:r>
            <a:endParaRPr lang="en-US" sz="2400" dirty="0"/>
          </a:p>
          <a:p>
            <a:pPr marL="457200" indent="-457200">
              <a:buFont typeface="+mj-lt"/>
              <a:buAutoNum type="arabicPeriod"/>
            </a:pPr>
            <a:r>
              <a:rPr lang="en-US" sz="2400" dirty="0"/>
              <a:t>Refine system boundary</a:t>
            </a:r>
          </a:p>
          <a:p>
            <a:pPr marL="457200" indent="-457200">
              <a:buFont typeface="+mj-lt"/>
              <a:buAutoNum type="arabicPeriod"/>
            </a:pPr>
            <a:r>
              <a:rPr lang="en-US" sz="2400" dirty="0"/>
              <a:t>Revise, repeat as needed</a:t>
            </a:r>
          </a:p>
          <a:p>
            <a:r>
              <a:rPr lang="en-US" sz="2400" dirty="0" smtClean="0"/>
              <a:t> </a:t>
            </a:r>
            <a:endParaRPr lang="en-US" sz="2400" dirty="0"/>
          </a:p>
        </p:txBody>
      </p:sp>
      <p:sp>
        <p:nvSpPr>
          <p:cNvPr id="9" name="Title 1"/>
          <p:cNvSpPr txBox="1">
            <a:spLocks/>
          </p:cNvSpPr>
          <p:nvPr/>
        </p:nvSpPr>
        <p:spPr>
          <a:xfrm>
            <a:off x="2247614" y="-184617"/>
            <a:ext cx="7201186" cy="1112519"/>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3600" b="0" kern="1200" spc="-50" baseline="0">
                <a:solidFill>
                  <a:schemeClr val="tx1"/>
                </a:solidFill>
                <a:latin typeface="+mj-lt"/>
                <a:ea typeface="+mj-ea"/>
                <a:cs typeface="+mj-cs"/>
              </a:defRPr>
            </a:lvl1pPr>
          </a:lstStyle>
          <a:p>
            <a:r>
              <a:rPr lang="en-US" sz="4800" dirty="0" smtClean="0"/>
              <a:t>Data Collection Procedure</a:t>
            </a:r>
            <a:endParaRPr lang="en-US" sz="4800" dirty="0"/>
          </a:p>
        </p:txBody>
      </p:sp>
      <p:sp>
        <p:nvSpPr>
          <p:cNvPr id="11" name="Title 1"/>
          <p:cNvSpPr>
            <a:spLocks noGrp="1"/>
          </p:cNvSpPr>
          <p:nvPr>
            <p:ph type="title"/>
          </p:nvPr>
        </p:nvSpPr>
        <p:spPr>
          <a:xfrm>
            <a:off x="59045" y="594359"/>
            <a:ext cx="1672814" cy="2286000"/>
          </a:xfrm>
        </p:spPr>
        <p:txBody>
          <a:bodyPr/>
          <a:lstStyle/>
          <a:p>
            <a:r>
              <a:rPr lang="en-US" dirty="0"/>
              <a:t>LCA Phases</a:t>
            </a:r>
            <a:endParaRPr lang="en-US" dirty="0">
              <a:solidFill>
                <a:schemeClr val="tx1"/>
              </a:solidFill>
            </a:endParaRPr>
          </a:p>
        </p:txBody>
      </p:sp>
      <p:sp>
        <p:nvSpPr>
          <p:cNvPr id="12" name="Text Placeholder 10"/>
          <p:cNvSpPr>
            <a:spLocks noGrp="1"/>
          </p:cNvSpPr>
          <p:nvPr>
            <p:ph type="body" sz="half" idx="2"/>
          </p:nvPr>
        </p:nvSpPr>
        <p:spPr>
          <a:xfrm>
            <a:off x="26793" y="2980510"/>
            <a:ext cx="1780370" cy="3379124"/>
          </a:xfrm>
        </p:spPr>
        <p:txBody>
          <a:bodyPr/>
          <a:lstStyle/>
          <a:p>
            <a:pPr marL="169863" indent="-169863">
              <a:buClr>
                <a:schemeClr val="tx1"/>
              </a:buClr>
              <a:buFont typeface="+mj-lt"/>
              <a:buAutoNum type="arabicPeriod"/>
            </a:pPr>
            <a:r>
              <a:rPr lang="en-US" dirty="0"/>
              <a:t>Goal and Scope</a:t>
            </a:r>
          </a:p>
          <a:p>
            <a:pPr marL="169863" indent="-169863">
              <a:buClr>
                <a:schemeClr val="tx1"/>
              </a:buClr>
              <a:buFont typeface="+mj-lt"/>
              <a:buAutoNum type="arabicPeriod"/>
            </a:pPr>
            <a:r>
              <a:rPr lang="en-US" b="1" dirty="0"/>
              <a:t>Life Cycle Inventory</a:t>
            </a:r>
          </a:p>
          <a:p>
            <a:pPr marL="169863" indent="-169863">
              <a:buClr>
                <a:schemeClr val="tx1"/>
              </a:buClr>
              <a:buFont typeface="+mj-lt"/>
              <a:buAutoNum type="arabicPeriod"/>
            </a:pPr>
            <a:r>
              <a:rPr lang="en-US" dirty="0"/>
              <a:t>Life Cycle Impact Assessment </a:t>
            </a:r>
          </a:p>
          <a:p>
            <a:pPr marL="169863" indent="-169863">
              <a:buClr>
                <a:schemeClr val="tx1"/>
              </a:buClr>
              <a:buFont typeface="+mj-lt"/>
              <a:buAutoNum type="arabicPeriod"/>
            </a:pPr>
            <a:r>
              <a:rPr lang="en-US" dirty="0"/>
              <a:t>Interpretation</a:t>
            </a:r>
          </a:p>
          <a:p>
            <a:endParaRPr lang="en-US" dirty="0"/>
          </a:p>
        </p:txBody>
      </p:sp>
      <p:sp>
        <p:nvSpPr>
          <p:cNvPr id="10" name="Oval 9"/>
          <p:cNvSpPr/>
          <p:nvPr/>
        </p:nvSpPr>
        <p:spPr>
          <a:xfrm>
            <a:off x="10585378" y="4953605"/>
            <a:ext cx="1203590" cy="1203338"/>
          </a:xfrm>
          <a:prstGeom prst="ellipse">
            <a:avLst/>
          </a:prstGeom>
          <a:blipFill rotWithShape="1">
            <a:blip r:embed="rId5"/>
            <a:stretch>
              <a:fillRect/>
            </a:stretch>
          </a:blipFill>
          <a:ln>
            <a:solidFill>
              <a:srgbClr val="739A28"/>
            </a:solidFill>
          </a:ln>
          <a:effectLst/>
          <a:scene3d>
            <a:camera prst="orthographicFront">
              <a:rot lat="0" lon="0" rev="0"/>
            </a:camera>
            <a:lightRig rig="contrasting" dir="t">
              <a:rot lat="0" lon="0" rev="0"/>
            </a:lightRig>
          </a:scene3d>
          <a:sp3d z="300000" contourW="19050" prstMaterial="metal"/>
        </p:spPr>
        <p:style>
          <a:lnRef idx="0">
            <a:scrgbClr r="0" g="0" b="0"/>
          </a:lnRef>
          <a:fillRef idx="1">
            <a:scrgbClr r="0" g="0" b="0"/>
          </a:fillRef>
          <a:effectRef idx="1">
            <a:scrgbClr r="0" g="0" b="0"/>
          </a:effectRef>
          <a:fontRef idx="minor">
            <a:schemeClr val="lt1">
              <a:hueOff val="0"/>
              <a:satOff val="0"/>
              <a:lumOff val="0"/>
              <a:alphaOff val="0"/>
            </a:schemeClr>
          </a:fontRef>
        </p:style>
      </p:sp>
      <p:sp>
        <p:nvSpPr>
          <p:cNvPr id="4" name="Left Brace 3"/>
          <p:cNvSpPr/>
          <p:nvPr/>
        </p:nvSpPr>
        <p:spPr>
          <a:xfrm>
            <a:off x="3405052" y="2194560"/>
            <a:ext cx="629920" cy="1499283"/>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TextBox 13"/>
          <p:cNvSpPr txBox="1"/>
          <p:nvPr/>
        </p:nvSpPr>
        <p:spPr>
          <a:xfrm>
            <a:off x="1983757" y="2482536"/>
            <a:ext cx="1395821" cy="923330"/>
          </a:xfrm>
          <a:prstGeom prst="rect">
            <a:avLst/>
          </a:prstGeom>
          <a:noFill/>
        </p:spPr>
        <p:txBody>
          <a:bodyPr wrap="square" rtlCol="0">
            <a:spAutoFit/>
          </a:bodyPr>
          <a:lstStyle/>
          <a:p>
            <a:r>
              <a:rPr lang="en-US" dirty="0" smtClean="0"/>
              <a:t>Already done if using database</a:t>
            </a:r>
            <a:endParaRPr lang="en-US" dirty="0"/>
          </a:p>
        </p:txBody>
      </p:sp>
      <p:sp>
        <p:nvSpPr>
          <p:cNvPr id="15" name="Left Brace 14"/>
          <p:cNvSpPr/>
          <p:nvPr/>
        </p:nvSpPr>
        <p:spPr>
          <a:xfrm flipH="1">
            <a:off x="5772440" y="2198056"/>
            <a:ext cx="775601" cy="402904"/>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TextBox 15"/>
          <p:cNvSpPr txBox="1"/>
          <p:nvPr/>
        </p:nvSpPr>
        <p:spPr>
          <a:xfrm flipH="1">
            <a:off x="6548040" y="2076342"/>
            <a:ext cx="2126209" cy="646331"/>
          </a:xfrm>
          <a:prstGeom prst="rect">
            <a:avLst/>
          </a:prstGeom>
          <a:noFill/>
        </p:spPr>
        <p:txBody>
          <a:bodyPr wrap="square" rtlCol="0">
            <a:spAutoFit/>
          </a:bodyPr>
          <a:lstStyle/>
          <a:p>
            <a:r>
              <a:rPr lang="en-US" dirty="0" smtClean="0"/>
              <a:t>Already done if data from literature</a:t>
            </a:r>
            <a:endParaRPr lang="en-US" dirty="0"/>
          </a:p>
        </p:txBody>
      </p:sp>
      <p:pic>
        <p:nvPicPr>
          <p:cNvPr id="19" name="Audio 1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633299665"/>
      </p:ext>
    </p:extLst>
  </p:cSld>
  <p:clrMapOvr>
    <a:masterClrMapping/>
  </p:clrMapOvr>
  <mc:AlternateContent xmlns:mc="http://schemas.openxmlformats.org/markup-compatibility/2006" xmlns:p14="http://schemas.microsoft.com/office/powerpoint/2010/main">
    <mc:Choice Requires="p14">
      <p:transition spd="slow" p14:dur="2000" advTm="104411"/>
    </mc:Choice>
    <mc:Fallback xmlns="">
      <p:transition spd="slow" advTm="1044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5"/>
          <p:cNvSpPr>
            <a:spLocks noGrp="1"/>
          </p:cNvSpPr>
          <p:nvPr>
            <p:ph type="dt" sz="half" idx="10"/>
          </p:nvPr>
        </p:nvSpPr>
        <p:spPr/>
        <p:txBody>
          <a:bodyPr/>
          <a:lstStyle/>
          <a:p>
            <a:r>
              <a:rPr lang="en-US" dirty="0" smtClean="0"/>
              <a:t>02/2015</a:t>
            </a:r>
            <a:endParaRPr lang="en-US" dirty="0"/>
          </a:p>
        </p:txBody>
      </p:sp>
      <p:sp>
        <p:nvSpPr>
          <p:cNvPr id="8" name="Footer Placeholder 7"/>
          <p:cNvSpPr>
            <a:spLocks noGrp="1"/>
          </p:cNvSpPr>
          <p:nvPr>
            <p:ph type="ftr" sz="quarter" idx="11"/>
          </p:nvPr>
        </p:nvSpPr>
        <p:spPr/>
        <p:txBody>
          <a:bodyPr/>
          <a:lstStyle/>
          <a:p>
            <a:r>
              <a:rPr lang="en-US" dirty="0" smtClean="0"/>
              <a:t>LCA Module A2</a:t>
            </a:r>
            <a:endParaRPr lang="en-US" dirty="0"/>
          </a:p>
        </p:txBody>
      </p:sp>
      <p:sp>
        <p:nvSpPr>
          <p:cNvPr id="7" name="Slide Number Placeholder 6"/>
          <p:cNvSpPr>
            <a:spLocks noGrp="1"/>
          </p:cNvSpPr>
          <p:nvPr>
            <p:ph type="sldNum" sz="quarter" idx="12"/>
          </p:nvPr>
        </p:nvSpPr>
        <p:spPr/>
        <p:txBody>
          <a:bodyPr/>
          <a:lstStyle/>
          <a:p>
            <a:fld id="{0A514951-337F-4C55-96DD-3945EF272A02}" type="slidenum">
              <a:rPr lang="en-US" smtClean="0"/>
              <a:t>14</a:t>
            </a:fld>
            <a:endParaRPr lang="en-US"/>
          </a:p>
        </p:txBody>
      </p:sp>
      <p:sp>
        <p:nvSpPr>
          <p:cNvPr id="13" name="Content Placeholder 2"/>
          <p:cNvSpPr txBox="1">
            <a:spLocks/>
          </p:cNvSpPr>
          <p:nvPr/>
        </p:nvSpPr>
        <p:spPr>
          <a:xfrm>
            <a:off x="2201657" y="1643922"/>
            <a:ext cx="8750823" cy="4715712"/>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sz="2400" dirty="0" smtClean="0"/>
              <a:t>Data are converted into potential environmental impacts</a:t>
            </a:r>
          </a:p>
          <a:p>
            <a:r>
              <a:rPr lang="en-US" sz="2400" dirty="0" smtClean="0"/>
              <a:t>During LCIA determine if:</a:t>
            </a:r>
          </a:p>
          <a:p>
            <a:pPr lvl="1"/>
            <a:r>
              <a:rPr lang="en-US" sz="2200" dirty="0" smtClean="0"/>
              <a:t>Quality </a:t>
            </a:r>
            <a:r>
              <a:rPr lang="en-US" sz="2200" dirty="0"/>
              <a:t>of data sufficient to conduct the LCIA</a:t>
            </a:r>
          </a:p>
          <a:p>
            <a:pPr lvl="1"/>
            <a:r>
              <a:rPr lang="en-US" sz="2200" dirty="0" smtClean="0"/>
              <a:t>System boundaries </a:t>
            </a:r>
            <a:r>
              <a:rPr lang="en-US" sz="2200" dirty="0"/>
              <a:t>and </a:t>
            </a:r>
            <a:r>
              <a:rPr lang="en-US" sz="2200" dirty="0" smtClean="0"/>
              <a:t>cut-offs (magnitude of input or output flow that is small enough to be negligible) </a:t>
            </a:r>
            <a:r>
              <a:rPr lang="en-US" sz="2200" dirty="0"/>
              <a:t>appropriate to calculate indicator results</a:t>
            </a:r>
          </a:p>
          <a:p>
            <a:pPr lvl="1"/>
            <a:r>
              <a:rPr lang="en-US" sz="2200" dirty="0" smtClean="0"/>
              <a:t>Other methodological choices, like the choice of functional unit or averaging used, decreased the direct linkage between the data collected and environmental impact results obtained, potentially biasing the results</a:t>
            </a:r>
            <a:endParaRPr lang="en-US" sz="2200" dirty="0"/>
          </a:p>
          <a:p>
            <a:endParaRPr lang="en-US" sz="2400" dirty="0" smtClean="0"/>
          </a:p>
        </p:txBody>
      </p:sp>
      <p:sp>
        <p:nvSpPr>
          <p:cNvPr id="10" name="Title 1"/>
          <p:cNvSpPr>
            <a:spLocks noGrp="1"/>
          </p:cNvSpPr>
          <p:nvPr>
            <p:ph type="title"/>
          </p:nvPr>
        </p:nvSpPr>
        <p:spPr>
          <a:xfrm>
            <a:off x="59045" y="594359"/>
            <a:ext cx="1672814" cy="2286000"/>
          </a:xfrm>
        </p:spPr>
        <p:txBody>
          <a:bodyPr/>
          <a:lstStyle/>
          <a:p>
            <a:r>
              <a:rPr lang="en-US" dirty="0"/>
              <a:t>LCA Phases</a:t>
            </a:r>
            <a:endParaRPr lang="en-US" dirty="0">
              <a:solidFill>
                <a:schemeClr val="tx1"/>
              </a:solidFill>
            </a:endParaRPr>
          </a:p>
        </p:txBody>
      </p:sp>
      <p:sp>
        <p:nvSpPr>
          <p:cNvPr id="11" name="Text Placeholder 10"/>
          <p:cNvSpPr>
            <a:spLocks noGrp="1"/>
          </p:cNvSpPr>
          <p:nvPr>
            <p:ph type="body" sz="half" idx="2"/>
          </p:nvPr>
        </p:nvSpPr>
        <p:spPr>
          <a:xfrm>
            <a:off x="26793" y="2980510"/>
            <a:ext cx="1780370" cy="3379124"/>
          </a:xfrm>
        </p:spPr>
        <p:txBody>
          <a:bodyPr/>
          <a:lstStyle/>
          <a:p>
            <a:pPr marL="169863" indent="-169863">
              <a:buClr>
                <a:schemeClr val="tx1"/>
              </a:buClr>
              <a:buFont typeface="+mj-lt"/>
              <a:buAutoNum type="arabicPeriod"/>
            </a:pPr>
            <a:r>
              <a:rPr lang="en-US" dirty="0"/>
              <a:t>Goal and Scope</a:t>
            </a:r>
          </a:p>
          <a:p>
            <a:pPr marL="169863" indent="-169863">
              <a:buClr>
                <a:schemeClr val="tx1"/>
              </a:buClr>
              <a:buFont typeface="+mj-lt"/>
              <a:buAutoNum type="arabicPeriod"/>
            </a:pPr>
            <a:r>
              <a:rPr lang="en-US" dirty="0"/>
              <a:t>Life Cycle Inventory</a:t>
            </a:r>
          </a:p>
          <a:p>
            <a:pPr marL="169863" indent="-169863">
              <a:buClr>
                <a:schemeClr val="tx1"/>
              </a:buClr>
              <a:buFont typeface="+mj-lt"/>
              <a:buAutoNum type="arabicPeriod"/>
            </a:pPr>
            <a:r>
              <a:rPr lang="en-US" b="1" dirty="0"/>
              <a:t>Life Cycle Impact Assessment </a:t>
            </a:r>
          </a:p>
          <a:p>
            <a:pPr marL="169863" indent="-169863">
              <a:buClr>
                <a:schemeClr val="tx1"/>
              </a:buClr>
              <a:buFont typeface="+mj-lt"/>
              <a:buAutoNum type="arabicPeriod"/>
            </a:pPr>
            <a:r>
              <a:rPr lang="en-US" dirty="0"/>
              <a:t>Interpretation</a:t>
            </a:r>
          </a:p>
          <a:p>
            <a:endParaRPr lang="en-US" dirty="0"/>
          </a:p>
        </p:txBody>
      </p:sp>
      <p:sp>
        <p:nvSpPr>
          <p:cNvPr id="12" name="Title 1"/>
          <p:cNvSpPr txBox="1">
            <a:spLocks/>
          </p:cNvSpPr>
          <p:nvPr/>
        </p:nvSpPr>
        <p:spPr>
          <a:xfrm>
            <a:off x="2247614" y="-184617"/>
            <a:ext cx="7201186" cy="1112519"/>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3600" b="0" kern="1200" spc="-50" baseline="0">
                <a:solidFill>
                  <a:schemeClr val="tx1"/>
                </a:solidFill>
                <a:latin typeface="+mj-lt"/>
                <a:ea typeface="+mj-ea"/>
                <a:cs typeface="+mj-cs"/>
              </a:defRPr>
            </a:lvl1pPr>
          </a:lstStyle>
          <a:p>
            <a:r>
              <a:rPr lang="en-US" sz="4800" dirty="0" smtClean="0"/>
              <a:t>Life Cycle Impact Assessment</a:t>
            </a:r>
            <a:endParaRPr lang="en-US" sz="4800" dirty="0"/>
          </a:p>
        </p:txBody>
      </p:sp>
      <p:sp>
        <p:nvSpPr>
          <p:cNvPr id="9" name="Oval 8"/>
          <p:cNvSpPr/>
          <p:nvPr/>
        </p:nvSpPr>
        <p:spPr>
          <a:xfrm>
            <a:off x="10610688" y="5013940"/>
            <a:ext cx="1203590" cy="1203338"/>
          </a:xfrm>
          <a:prstGeom prst="ellipse">
            <a:avLst/>
          </a:prstGeom>
          <a:blipFill rotWithShape="1">
            <a:blip r:embed="rId5"/>
            <a:stretch>
              <a:fillRect/>
            </a:stretch>
          </a:blipFill>
          <a:ln>
            <a:solidFill>
              <a:srgbClr val="739A28"/>
            </a:solidFill>
          </a:ln>
          <a:effectLst/>
          <a:scene3d>
            <a:camera prst="orthographicFront">
              <a:rot lat="0" lon="0" rev="0"/>
            </a:camera>
            <a:lightRig rig="contrasting" dir="t">
              <a:rot lat="0" lon="0" rev="0"/>
            </a:lightRig>
          </a:scene3d>
          <a:sp3d z="300000" contourW="19050" prstMaterial="metal"/>
        </p:spPr>
        <p:style>
          <a:lnRef idx="0">
            <a:scrgbClr r="0" g="0" b="0"/>
          </a:lnRef>
          <a:fillRef idx="1">
            <a:scrgbClr r="0" g="0" b="0"/>
          </a:fillRef>
          <a:effectRef idx="1">
            <a:scrgbClr r="0" g="0" b="0"/>
          </a:effectRef>
          <a:fontRef idx="minor">
            <a:schemeClr val="lt1">
              <a:hueOff val="0"/>
              <a:satOff val="0"/>
              <a:lumOff val="0"/>
              <a:alphaOff val="0"/>
            </a:schemeClr>
          </a:fontRef>
        </p:style>
      </p:sp>
      <p:pic>
        <p:nvPicPr>
          <p:cNvPr id="14" name="Audio 1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578866346"/>
      </p:ext>
    </p:extLst>
  </p:cSld>
  <p:clrMapOvr>
    <a:masterClrMapping/>
  </p:clrMapOvr>
  <mc:AlternateContent xmlns:mc="http://schemas.openxmlformats.org/markup-compatibility/2006" xmlns:p14="http://schemas.microsoft.com/office/powerpoint/2010/main">
    <mc:Choice Requires="p14">
      <p:transition spd="slow" p14:dur="2000" advTm="60514"/>
    </mc:Choice>
    <mc:Fallback xmlns="">
      <p:transition spd="slow" advTm="605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5"/>
          <p:cNvSpPr>
            <a:spLocks noGrp="1"/>
          </p:cNvSpPr>
          <p:nvPr>
            <p:ph type="dt" sz="half" idx="10"/>
          </p:nvPr>
        </p:nvSpPr>
        <p:spPr/>
        <p:txBody>
          <a:bodyPr/>
          <a:lstStyle/>
          <a:p>
            <a:r>
              <a:rPr lang="en-US" dirty="0" smtClean="0"/>
              <a:t>02/2015</a:t>
            </a:r>
            <a:endParaRPr lang="en-US" dirty="0"/>
          </a:p>
        </p:txBody>
      </p:sp>
      <p:sp>
        <p:nvSpPr>
          <p:cNvPr id="8" name="Footer Placeholder 7"/>
          <p:cNvSpPr>
            <a:spLocks noGrp="1"/>
          </p:cNvSpPr>
          <p:nvPr>
            <p:ph type="ftr" sz="quarter" idx="11"/>
          </p:nvPr>
        </p:nvSpPr>
        <p:spPr/>
        <p:txBody>
          <a:bodyPr/>
          <a:lstStyle/>
          <a:p>
            <a:r>
              <a:rPr lang="en-US" dirty="0" smtClean="0"/>
              <a:t>LCA Module A2</a:t>
            </a:r>
            <a:endParaRPr lang="en-US" dirty="0"/>
          </a:p>
        </p:txBody>
      </p:sp>
      <p:sp>
        <p:nvSpPr>
          <p:cNvPr id="7" name="Slide Number Placeholder 6"/>
          <p:cNvSpPr>
            <a:spLocks noGrp="1"/>
          </p:cNvSpPr>
          <p:nvPr>
            <p:ph type="sldNum" sz="quarter" idx="12"/>
          </p:nvPr>
        </p:nvSpPr>
        <p:spPr/>
        <p:txBody>
          <a:bodyPr/>
          <a:lstStyle/>
          <a:p>
            <a:fld id="{0A514951-337F-4C55-96DD-3945EF272A02}" type="slidenum">
              <a:rPr lang="en-US" smtClean="0"/>
              <a:t>15</a:t>
            </a:fld>
            <a:endParaRPr lang="en-US"/>
          </a:p>
        </p:txBody>
      </p:sp>
      <p:sp>
        <p:nvSpPr>
          <p:cNvPr id="10" name="Title 1"/>
          <p:cNvSpPr>
            <a:spLocks noGrp="1"/>
          </p:cNvSpPr>
          <p:nvPr>
            <p:ph type="title"/>
          </p:nvPr>
        </p:nvSpPr>
        <p:spPr>
          <a:xfrm>
            <a:off x="59045" y="594359"/>
            <a:ext cx="1672814" cy="2286000"/>
          </a:xfrm>
        </p:spPr>
        <p:txBody>
          <a:bodyPr/>
          <a:lstStyle/>
          <a:p>
            <a:r>
              <a:rPr lang="en-US" dirty="0"/>
              <a:t>LCA Phases</a:t>
            </a:r>
            <a:endParaRPr lang="en-US" dirty="0">
              <a:solidFill>
                <a:schemeClr val="tx1"/>
              </a:solidFill>
            </a:endParaRPr>
          </a:p>
        </p:txBody>
      </p:sp>
      <p:sp>
        <p:nvSpPr>
          <p:cNvPr id="11" name="Text Placeholder 10"/>
          <p:cNvSpPr>
            <a:spLocks noGrp="1"/>
          </p:cNvSpPr>
          <p:nvPr>
            <p:ph type="body" sz="half" idx="2"/>
          </p:nvPr>
        </p:nvSpPr>
        <p:spPr>
          <a:xfrm>
            <a:off x="26793" y="2980510"/>
            <a:ext cx="1780370" cy="3379124"/>
          </a:xfrm>
        </p:spPr>
        <p:txBody>
          <a:bodyPr/>
          <a:lstStyle/>
          <a:p>
            <a:pPr marL="169863" indent="-169863">
              <a:buClr>
                <a:schemeClr val="tx1"/>
              </a:buClr>
              <a:buFont typeface="+mj-lt"/>
              <a:buAutoNum type="arabicPeriod"/>
            </a:pPr>
            <a:r>
              <a:rPr lang="en-US" dirty="0"/>
              <a:t>Goal and Scope</a:t>
            </a:r>
          </a:p>
          <a:p>
            <a:pPr marL="169863" indent="-169863">
              <a:buClr>
                <a:schemeClr val="tx1"/>
              </a:buClr>
              <a:buFont typeface="+mj-lt"/>
              <a:buAutoNum type="arabicPeriod"/>
            </a:pPr>
            <a:r>
              <a:rPr lang="en-US" dirty="0"/>
              <a:t>Life Cycle Inventory</a:t>
            </a:r>
          </a:p>
          <a:p>
            <a:pPr marL="169863" indent="-169863">
              <a:buClr>
                <a:schemeClr val="tx1"/>
              </a:buClr>
              <a:buFont typeface="+mj-lt"/>
              <a:buAutoNum type="arabicPeriod"/>
            </a:pPr>
            <a:r>
              <a:rPr lang="en-US" b="1" dirty="0"/>
              <a:t>Life Cycle Impact Assessment </a:t>
            </a:r>
          </a:p>
          <a:p>
            <a:pPr marL="169863" indent="-169863">
              <a:buClr>
                <a:schemeClr val="tx1"/>
              </a:buClr>
              <a:buFont typeface="+mj-lt"/>
              <a:buAutoNum type="arabicPeriod"/>
            </a:pPr>
            <a:r>
              <a:rPr lang="en-US" dirty="0"/>
              <a:t>Interpretation</a:t>
            </a:r>
          </a:p>
          <a:p>
            <a:endParaRPr lang="en-US" dirty="0"/>
          </a:p>
        </p:txBody>
      </p:sp>
      <p:sp>
        <p:nvSpPr>
          <p:cNvPr id="12" name="Title 1"/>
          <p:cNvSpPr txBox="1">
            <a:spLocks/>
          </p:cNvSpPr>
          <p:nvPr/>
        </p:nvSpPr>
        <p:spPr>
          <a:xfrm>
            <a:off x="2247614" y="-184617"/>
            <a:ext cx="7201186" cy="1112519"/>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3600" b="0" kern="1200" spc="-50" baseline="0">
                <a:solidFill>
                  <a:schemeClr val="tx1"/>
                </a:solidFill>
                <a:latin typeface="+mj-lt"/>
                <a:ea typeface="+mj-ea"/>
                <a:cs typeface="+mj-cs"/>
              </a:defRPr>
            </a:lvl1pPr>
          </a:lstStyle>
          <a:p>
            <a:r>
              <a:rPr lang="en-US" sz="4800" dirty="0" smtClean="0"/>
              <a:t>Mandatory Elements</a:t>
            </a:r>
            <a:endParaRPr lang="en-US" sz="4800" dirty="0"/>
          </a:p>
        </p:txBody>
      </p:sp>
      <p:sp>
        <p:nvSpPr>
          <p:cNvPr id="9" name="Oval 8"/>
          <p:cNvSpPr/>
          <p:nvPr/>
        </p:nvSpPr>
        <p:spPr>
          <a:xfrm>
            <a:off x="10610688" y="5013940"/>
            <a:ext cx="1203590" cy="1203338"/>
          </a:xfrm>
          <a:prstGeom prst="ellipse">
            <a:avLst/>
          </a:prstGeom>
          <a:blipFill rotWithShape="1">
            <a:blip r:embed="rId5"/>
            <a:stretch>
              <a:fillRect/>
            </a:stretch>
          </a:blipFill>
          <a:ln>
            <a:solidFill>
              <a:srgbClr val="739A28"/>
            </a:solidFill>
          </a:ln>
          <a:effectLst/>
          <a:scene3d>
            <a:camera prst="orthographicFront">
              <a:rot lat="0" lon="0" rev="0"/>
            </a:camera>
            <a:lightRig rig="contrasting" dir="t">
              <a:rot lat="0" lon="0" rev="0"/>
            </a:lightRig>
          </a:scene3d>
          <a:sp3d z="300000" contourW="19050" prstMaterial="metal"/>
        </p:spPr>
        <p:style>
          <a:lnRef idx="0">
            <a:scrgbClr r="0" g="0" b="0"/>
          </a:lnRef>
          <a:fillRef idx="1">
            <a:scrgbClr r="0" g="0" b="0"/>
          </a:fillRef>
          <a:effectRef idx="1">
            <a:scrgbClr r="0" g="0" b="0"/>
          </a:effectRef>
          <a:fontRef idx="minor">
            <a:schemeClr val="lt1">
              <a:hueOff val="0"/>
              <a:satOff val="0"/>
              <a:lumOff val="0"/>
              <a:alphaOff val="0"/>
            </a:schemeClr>
          </a:fontRef>
        </p:style>
      </p:sp>
      <p:sp>
        <p:nvSpPr>
          <p:cNvPr id="14" name="Oval 13"/>
          <p:cNvSpPr/>
          <p:nvPr/>
        </p:nvSpPr>
        <p:spPr>
          <a:xfrm>
            <a:off x="5858339" y="3153165"/>
            <a:ext cx="2351315" cy="108845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t>Mandatory Elements</a:t>
            </a:r>
            <a:endParaRPr lang="en-US" sz="2400" dirty="0"/>
          </a:p>
        </p:txBody>
      </p:sp>
      <p:sp>
        <p:nvSpPr>
          <p:cNvPr id="15" name="Rectangle 14"/>
          <p:cNvSpPr/>
          <p:nvPr/>
        </p:nvSpPr>
        <p:spPr>
          <a:xfrm>
            <a:off x="7554422" y="1899865"/>
            <a:ext cx="1766148" cy="7075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Classification</a:t>
            </a:r>
          </a:p>
        </p:txBody>
      </p:sp>
      <p:sp>
        <p:nvSpPr>
          <p:cNvPr id="16" name="Rectangle 15"/>
          <p:cNvSpPr/>
          <p:nvPr/>
        </p:nvSpPr>
        <p:spPr>
          <a:xfrm>
            <a:off x="2354245" y="3343602"/>
            <a:ext cx="2608669" cy="7075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Impact category selection (Comprehensive set)</a:t>
            </a:r>
            <a:endParaRPr lang="en-US" dirty="0"/>
          </a:p>
        </p:txBody>
      </p:sp>
      <p:sp>
        <p:nvSpPr>
          <p:cNvPr id="17" name="Rectangle 16"/>
          <p:cNvSpPr/>
          <p:nvPr/>
        </p:nvSpPr>
        <p:spPr>
          <a:xfrm>
            <a:off x="4373218" y="1888023"/>
            <a:ext cx="1997610" cy="7075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Characterization</a:t>
            </a:r>
            <a:endParaRPr lang="en-US" dirty="0"/>
          </a:p>
        </p:txBody>
      </p:sp>
      <p:cxnSp>
        <p:nvCxnSpPr>
          <p:cNvPr id="19" name="Straight Connector 18"/>
          <p:cNvCxnSpPr>
            <a:stCxn id="14" idx="2"/>
            <a:endCxn id="16" idx="3"/>
          </p:cNvCxnSpPr>
          <p:nvPr/>
        </p:nvCxnSpPr>
        <p:spPr>
          <a:xfrm flipH="1" flipV="1">
            <a:off x="4962914" y="3697389"/>
            <a:ext cx="895425" cy="2"/>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p:cNvCxnSpPr>
            <a:stCxn id="14" idx="7"/>
            <a:endCxn id="15" idx="2"/>
          </p:cNvCxnSpPr>
          <p:nvPr/>
        </p:nvCxnSpPr>
        <p:spPr>
          <a:xfrm flipV="1">
            <a:off x="7865312" y="2607438"/>
            <a:ext cx="572184" cy="705127"/>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p:cNvCxnSpPr>
            <a:stCxn id="14" idx="1"/>
            <a:endCxn id="17" idx="2"/>
          </p:cNvCxnSpPr>
          <p:nvPr/>
        </p:nvCxnSpPr>
        <p:spPr>
          <a:xfrm flipH="1" flipV="1">
            <a:off x="5372023" y="2595596"/>
            <a:ext cx="830658" cy="716969"/>
          </a:xfrm>
          <a:prstGeom prst="line">
            <a:avLst/>
          </a:prstGeom>
        </p:spPr>
        <p:style>
          <a:lnRef idx="1">
            <a:schemeClr val="accent1"/>
          </a:lnRef>
          <a:fillRef idx="0">
            <a:schemeClr val="accent1"/>
          </a:fillRef>
          <a:effectRef idx="0">
            <a:schemeClr val="accent1"/>
          </a:effectRef>
          <a:fontRef idx="minor">
            <a:schemeClr val="tx1"/>
          </a:fontRef>
        </p:style>
      </p:cxnSp>
      <p:sp>
        <p:nvSpPr>
          <p:cNvPr id="27" name="Rectangle 26"/>
          <p:cNvSpPr/>
          <p:nvPr/>
        </p:nvSpPr>
        <p:spPr>
          <a:xfrm>
            <a:off x="5441460" y="4724801"/>
            <a:ext cx="3185072" cy="7075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Characterization model selection (impact methodology)</a:t>
            </a:r>
            <a:endParaRPr lang="en-US" dirty="0"/>
          </a:p>
        </p:txBody>
      </p:sp>
      <p:cxnSp>
        <p:nvCxnSpPr>
          <p:cNvPr id="28" name="Straight Connector 27"/>
          <p:cNvCxnSpPr>
            <a:stCxn id="14" idx="4"/>
            <a:endCxn id="27" idx="0"/>
          </p:cNvCxnSpPr>
          <p:nvPr/>
        </p:nvCxnSpPr>
        <p:spPr>
          <a:xfrm flipH="1">
            <a:off x="7033996" y="4241616"/>
            <a:ext cx="1" cy="483185"/>
          </a:xfrm>
          <a:prstGeom prst="line">
            <a:avLst/>
          </a:prstGeom>
        </p:spPr>
        <p:style>
          <a:lnRef idx="1">
            <a:schemeClr val="accent1"/>
          </a:lnRef>
          <a:fillRef idx="0">
            <a:schemeClr val="accent1"/>
          </a:fillRef>
          <a:effectRef idx="0">
            <a:schemeClr val="accent1"/>
          </a:effectRef>
          <a:fontRef idx="minor">
            <a:schemeClr val="tx1"/>
          </a:fontRef>
        </p:style>
      </p:cxnSp>
      <p:sp>
        <p:nvSpPr>
          <p:cNvPr id="32" name="Rectangle 31"/>
          <p:cNvSpPr/>
          <p:nvPr/>
        </p:nvSpPr>
        <p:spPr>
          <a:xfrm>
            <a:off x="8870828" y="3343603"/>
            <a:ext cx="2595107" cy="7075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Category indicator selection</a:t>
            </a:r>
          </a:p>
        </p:txBody>
      </p:sp>
      <p:cxnSp>
        <p:nvCxnSpPr>
          <p:cNvPr id="33" name="Straight Connector 32"/>
          <p:cNvCxnSpPr>
            <a:stCxn id="14" idx="6"/>
            <a:endCxn id="32" idx="1"/>
          </p:cNvCxnSpPr>
          <p:nvPr/>
        </p:nvCxnSpPr>
        <p:spPr>
          <a:xfrm flipV="1">
            <a:off x="8209654" y="3697390"/>
            <a:ext cx="661174" cy="1"/>
          </a:xfrm>
          <a:prstGeom prst="line">
            <a:avLst/>
          </a:prstGeom>
        </p:spPr>
        <p:style>
          <a:lnRef idx="1">
            <a:schemeClr val="accent1"/>
          </a:lnRef>
          <a:fillRef idx="0">
            <a:schemeClr val="accent1"/>
          </a:fillRef>
          <a:effectRef idx="0">
            <a:schemeClr val="accent1"/>
          </a:effectRef>
          <a:fontRef idx="minor">
            <a:schemeClr val="tx1"/>
          </a:fontRef>
        </p:style>
      </p:cxnSp>
      <p:pic>
        <p:nvPicPr>
          <p:cNvPr id="22" name="Audio 2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
        <p:nvSpPr>
          <p:cNvPr id="4" name="Circular Arrow 3"/>
          <p:cNvSpPr/>
          <p:nvPr/>
        </p:nvSpPr>
        <p:spPr>
          <a:xfrm flipH="1">
            <a:off x="5441460" y="2811237"/>
            <a:ext cx="3106192" cy="1739087"/>
          </a:xfrm>
          <a:prstGeom prst="circularArrow">
            <a:avLst>
              <a:gd name="adj1" fmla="val 4440"/>
              <a:gd name="adj2" fmla="val 517586"/>
              <a:gd name="adj3" fmla="val 18810052"/>
              <a:gd name="adj4" fmla="val 603016"/>
              <a:gd name="adj5" fmla="val 680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930743941"/>
      </p:ext>
    </p:extLst>
  </p:cSld>
  <p:clrMapOvr>
    <a:masterClrMapping/>
  </p:clrMapOvr>
  <mc:AlternateContent xmlns:mc="http://schemas.openxmlformats.org/markup-compatibility/2006" xmlns:p14="http://schemas.microsoft.com/office/powerpoint/2010/main">
    <mc:Choice Requires="p14">
      <p:transition spd="slow" p14:dur="2000" advTm="104865"/>
    </mc:Choice>
    <mc:Fallback xmlns="">
      <p:transition spd="slow" advTm="1048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2089149" y="1101834"/>
                <a:ext cx="7999183" cy="5257800"/>
              </a:xfrm>
            </p:spPr>
            <p:txBody>
              <a:bodyPr/>
              <a:lstStyle/>
              <a:p>
                <a:r>
                  <a:rPr lang="en-US" dirty="0" smtClean="0"/>
                  <a:t>Impact category selection:</a:t>
                </a:r>
              </a:p>
              <a:p>
                <a:pPr lvl="1"/>
                <a:r>
                  <a:rPr lang="en-US" dirty="0" smtClean="0"/>
                  <a:t>GWP, AP, EP, ETP, HHNCP, HHCP HHCAP, ODP, SCP</a:t>
                </a:r>
              </a:p>
              <a:p>
                <a:r>
                  <a:rPr lang="en-US" dirty="0" smtClean="0"/>
                  <a:t>Category indicator selection:</a:t>
                </a:r>
              </a:p>
              <a:p>
                <a:pPr lvl="1"/>
                <a:r>
                  <a:rPr lang="en-US" dirty="0" smtClean="0"/>
                  <a:t>kg CO</a:t>
                </a:r>
                <a:r>
                  <a:rPr lang="en-US" baseline="-25000" dirty="0" smtClean="0"/>
                  <a:t>2</a:t>
                </a:r>
                <a:r>
                  <a:rPr lang="en-US" dirty="0" smtClean="0"/>
                  <a:t>-eq for GWP, kg SO</a:t>
                </a:r>
                <a:r>
                  <a:rPr lang="en-US" baseline="-25000" dirty="0" smtClean="0"/>
                  <a:t>2</a:t>
                </a:r>
                <a:r>
                  <a:rPr lang="en-US" dirty="0" smtClean="0"/>
                  <a:t>-eq for AP, kg N-eq for EP, etc…</a:t>
                </a:r>
              </a:p>
              <a:p>
                <a:r>
                  <a:rPr lang="en-US" dirty="0" smtClean="0"/>
                  <a:t>Characterization model selection:</a:t>
                </a:r>
              </a:p>
              <a:p>
                <a:pPr lvl="1"/>
                <a:r>
                  <a:rPr lang="en-US" dirty="0" smtClean="0"/>
                  <a:t>TRACI 2.1* (other options include IMPACT 2002+, eco-indicator 99, CML 2001…)</a:t>
                </a:r>
              </a:p>
              <a:p>
                <a:r>
                  <a:rPr lang="en-US" dirty="0" smtClean="0"/>
                  <a:t>Classification:</a:t>
                </a:r>
              </a:p>
              <a:p>
                <a:pPr lvl="1"/>
                <a:r>
                  <a:rPr lang="en-US" dirty="0" smtClean="0"/>
                  <a:t>NH</a:t>
                </a:r>
                <a:r>
                  <a:rPr lang="en-US" baseline="-25000" dirty="0" smtClean="0"/>
                  <a:t>3</a:t>
                </a:r>
                <a:r>
                  <a:rPr lang="en-US" dirty="0" smtClean="0"/>
                  <a:t> (Ammonia) </a:t>
                </a:r>
                <a:r>
                  <a:rPr lang="en-US" dirty="0" smtClean="0">
                    <a:sym typeface="Wingdings" panose="05000000000000000000" pitchFamily="2" charset="2"/>
                  </a:rPr>
                  <a:t> Acidification, HH Particulates, Eutrophication</a:t>
                </a:r>
              </a:p>
              <a:p>
                <a:r>
                  <a:rPr lang="en-US" dirty="0" smtClean="0"/>
                  <a:t>Characterization:</a:t>
                </a:r>
              </a:p>
              <a:p>
                <a:pPr lvl="1"/>
                <a:r>
                  <a:rPr lang="en-US" b="0" dirty="0" smtClean="0"/>
                  <a:t>Acidification: </a:t>
                </a:r>
                <a14:m>
                  <m:oMath xmlns:m="http://schemas.openxmlformats.org/officeDocument/2006/math">
                    <m:d>
                      <m:dPr>
                        <m:ctrlPr>
                          <a:rPr lang="en-US" b="0" i="1" smtClean="0">
                            <a:latin typeface="Cambria Math" panose="02040503050406030204" pitchFamily="18" charset="0"/>
                          </a:rPr>
                        </m:ctrlPr>
                      </m:dPr>
                      <m:e>
                        <m:r>
                          <a:rPr lang="en-US" b="0" i="1" smtClean="0">
                            <a:latin typeface="Cambria Math" panose="02040503050406030204" pitchFamily="18" charset="0"/>
                          </a:rPr>
                          <m:t>𝑥</m:t>
                        </m:r>
                        <m:r>
                          <a:rPr lang="en-US" b="0" i="1" smtClean="0">
                            <a:latin typeface="Cambria Math" panose="02040503050406030204" pitchFamily="18" charset="0"/>
                          </a:rPr>
                          <m:t> </m:t>
                        </m:r>
                        <m:r>
                          <a:rPr lang="en-US" b="0" i="1" smtClean="0">
                            <a:latin typeface="Cambria Math" panose="02040503050406030204" pitchFamily="18" charset="0"/>
                          </a:rPr>
                          <m:t>𝑘𝑔</m:t>
                        </m:r>
                        <m:r>
                          <a:rPr lang="en-US" b="0" i="1" smtClean="0">
                            <a:latin typeface="Cambria Math" panose="02040503050406030204" pitchFamily="18" charset="0"/>
                          </a:rPr>
                          <m:t> </m:t>
                        </m:r>
                        <m:r>
                          <a:rPr lang="en-US" b="0" i="1" smtClean="0">
                            <a:latin typeface="Cambria Math" panose="02040503050406030204" pitchFamily="18" charset="0"/>
                          </a:rPr>
                          <m:t>𝑁</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𝐻</m:t>
                            </m:r>
                          </m:e>
                          <m:sub>
                            <m:r>
                              <a:rPr lang="en-US" b="0" i="1" smtClean="0">
                                <a:latin typeface="Cambria Math" panose="02040503050406030204" pitchFamily="18" charset="0"/>
                              </a:rPr>
                              <m:t>3</m:t>
                            </m:r>
                          </m:sub>
                        </m:sSub>
                        <m:r>
                          <a:rPr lang="en-US" b="0" i="1" smtClean="0">
                            <a:latin typeface="Cambria Math" panose="02040503050406030204" pitchFamily="18" charset="0"/>
                          </a:rPr>
                          <m:t> </m:t>
                        </m:r>
                        <m:r>
                          <a:rPr lang="en-US" b="0" i="1" smtClean="0">
                            <a:latin typeface="Cambria Math" panose="02040503050406030204" pitchFamily="18" charset="0"/>
                          </a:rPr>
                          <m:t>𝑟𝑒𝑙𝑒𝑎𝑠𝑒𝑑</m:t>
                        </m:r>
                      </m:e>
                    </m:d>
                    <m:d>
                      <m:dPr>
                        <m:ctrlPr>
                          <a:rPr lang="en-US" b="0" i="1" smtClean="0">
                            <a:latin typeface="Cambria Math" panose="02040503050406030204" pitchFamily="18" charset="0"/>
                          </a:rPr>
                        </m:ctrlPr>
                      </m:dPr>
                      <m:e>
                        <m:f>
                          <m:fPr>
                            <m:ctrlPr>
                              <a:rPr lang="en-US" b="0" i="1" smtClean="0">
                                <a:latin typeface="Cambria Math" panose="02040503050406030204" pitchFamily="18" charset="0"/>
                              </a:rPr>
                            </m:ctrlPr>
                          </m:fPr>
                          <m:num>
                            <m:r>
                              <a:rPr lang="en-US" b="0" i="1" smtClean="0">
                                <a:latin typeface="Cambria Math" panose="02040503050406030204" pitchFamily="18" charset="0"/>
                              </a:rPr>
                              <m:t>1.88 </m:t>
                            </m:r>
                            <m:r>
                              <a:rPr lang="en-US" b="0" i="1" smtClean="0">
                                <a:latin typeface="Cambria Math" panose="02040503050406030204" pitchFamily="18" charset="0"/>
                              </a:rPr>
                              <m:t>𝑘𝑔</m:t>
                            </m:r>
                            <m:r>
                              <a:rPr lang="en-US" b="0" i="1" smtClean="0">
                                <a:latin typeface="Cambria Math" panose="02040503050406030204" pitchFamily="18" charset="0"/>
                              </a:rPr>
                              <m:t> </m:t>
                            </m:r>
                            <m:r>
                              <a:rPr lang="en-US" b="0" i="1" smtClean="0">
                                <a:latin typeface="Cambria Math" panose="02040503050406030204" pitchFamily="18" charset="0"/>
                              </a:rPr>
                              <m:t>𝑆</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𝑂</m:t>
                                </m:r>
                              </m:e>
                              <m:sub>
                                <m:r>
                                  <a:rPr lang="en-US" b="0" i="1" smtClean="0">
                                    <a:latin typeface="Cambria Math" panose="02040503050406030204" pitchFamily="18" charset="0"/>
                                  </a:rPr>
                                  <m:t>2</m:t>
                                </m:r>
                              </m:sub>
                            </m:sSub>
                            <m:r>
                              <a:rPr lang="en-US" b="0" i="1" smtClean="0">
                                <a:latin typeface="Cambria Math" panose="02040503050406030204" pitchFamily="18" charset="0"/>
                              </a:rPr>
                              <m:t>−</m:t>
                            </m:r>
                            <m:r>
                              <a:rPr lang="en-US" b="0" i="1" smtClean="0">
                                <a:latin typeface="Cambria Math" panose="02040503050406030204" pitchFamily="18" charset="0"/>
                              </a:rPr>
                              <m:t>𝑒𝑞</m:t>
                            </m:r>
                          </m:num>
                          <m:den>
                            <m:r>
                              <a:rPr lang="en-US" b="0" i="1" smtClean="0">
                                <a:latin typeface="Cambria Math" panose="02040503050406030204" pitchFamily="18" charset="0"/>
                              </a:rPr>
                              <m:t>𝑘𝑔</m:t>
                            </m:r>
                            <m:r>
                              <a:rPr lang="en-US" b="0" i="1" smtClean="0">
                                <a:latin typeface="Cambria Math" panose="02040503050406030204" pitchFamily="18" charset="0"/>
                              </a:rPr>
                              <m:t> </m:t>
                            </m:r>
                            <m:r>
                              <a:rPr lang="en-US" b="0" i="1" smtClean="0">
                                <a:latin typeface="Cambria Math" panose="02040503050406030204" pitchFamily="18" charset="0"/>
                              </a:rPr>
                              <m:t>𝑁</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𝐻</m:t>
                                </m:r>
                              </m:e>
                              <m:sub>
                                <m:r>
                                  <a:rPr lang="en-US" b="0" i="1" smtClean="0">
                                    <a:latin typeface="Cambria Math" panose="02040503050406030204" pitchFamily="18" charset="0"/>
                                  </a:rPr>
                                  <m:t>3</m:t>
                                </m:r>
                              </m:sub>
                            </m:sSub>
                          </m:den>
                        </m:f>
                      </m:e>
                    </m:d>
                    <m:r>
                      <a:rPr lang="en-US" b="0" i="1" smtClean="0">
                        <a:latin typeface="Cambria Math" panose="02040503050406030204" pitchFamily="18" charset="0"/>
                      </a:rPr>
                      <m:t>=1.88</m:t>
                    </m:r>
                    <m:r>
                      <a:rPr lang="en-US" b="0" i="1" smtClean="0">
                        <a:latin typeface="Cambria Math" panose="02040503050406030204" pitchFamily="18" charset="0"/>
                      </a:rPr>
                      <m:t>𝑥</m:t>
                    </m:r>
                    <m:r>
                      <a:rPr lang="en-US" b="0" i="1" smtClean="0">
                        <a:latin typeface="Cambria Math" panose="02040503050406030204" pitchFamily="18" charset="0"/>
                      </a:rPr>
                      <m:t> </m:t>
                    </m:r>
                    <m:r>
                      <a:rPr lang="en-US" b="0" i="1" smtClean="0">
                        <a:latin typeface="Cambria Math" panose="02040503050406030204" pitchFamily="18" charset="0"/>
                      </a:rPr>
                      <m:t>𝑘𝑔</m:t>
                    </m:r>
                    <m:r>
                      <a:rPr lang="en-US" b="0" i="1" smtClean="0">
                        <a:latin typeface="Cambria Math" panose="02040503050406030204" pitchFamily="18" charset="0"/>
                      </a:rPr>
                      <m:t> </m:t>
                    </m:r>
                    <m:r>
                      <a:rPr lang="en-US" b="0" i="1" smtClean="0">
                        <a:latin typeface="Cambria Math" panose="02040503050406030204" pitchFamily="18" charset="0"/>
                      </a:rPr>
                      <m:t>𝑆</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𝑂</m:t>
                        </m:r>
                      </m:e>
                      <m:sub>
                        <m:r>
                          <a:rPr lang="en-US" b="0" i="1" smtClean="0">
                            <a:latin typeface="Cambria Math" panose="02040503050406030204" pitchFamily="18" charset="0"/>
                          </a:rPr>
                          <m:t>2</m:t>
                        </m:r>
                      </m:sub>
                    </m:sSub>
                    <m:r>
                      <a:rPr lang="en-US" b="0" i="1" smtClean="0">
                        <a:latin typeface="Cambria Math" panose="02040503050406030204" pitchFamily="18" charset="0"/>
                      </a:rPr>
                      <m:t>−</m:t>
                    </m:r>
                    <m:r>
                      <a:rPr lang="en-US" b="0" i="1" smtClean="0">
                        <a:latin typeface="Cambria Math" panose="02040503050406030204" pitchFamily="18" charset="0"/>
                      </a:rPr>
                      <m:t>𝑒𝑞</m:t>
                    </m:r>
                  </m:oMath>
                </a14:m>
                <a:endParaRPr lang="en-US" dirty="0" smtClean="0"/>
              </a:p>
              <a:p>
                <a:pPr lvl="1"/>
                <a:r>
                  <a:rPr lang="en-US" dirty="0" smtClean="0"/>
                  <a:t>Particulates: </a:t>
                </a:r>
                <a14:m>
                  <m:oMath xmlns:m="http://schemas.openxmlformats.org/officeDocument/2006/math">
                    <m:d>
                      <m:dPr>
                        <m:ctrlPr>
                          <a:rPr lang="en-US" i="1">
                            <a:latin typeface="Cambria Math" panose="02040503050406030204" pitchFamily="18" charset="0"/>
                          </a:rPr>
                        </m:ctrlPr>
                      </m:dPr>
                      <m:e>
                        <m:r>
                          <a:rPr lang="en-US" i="1">
                            <a:latin typeface="Cambria Math" panose="02040503050406030204" pitchFamily="18" charset="0"/>
                          </a:rPr>
                          <m:t>𝑥</m:t>
                        </m:r>
                        <m:r>
                          <a:rPr lang="en-US" i="1">
                            <a:latin typeface="Cambria Math" panose="02040503050406030204" pitchFamily="18" charset="0"/>
                          </a:rPr>
                          <m:t> </m:t>
                        </m:r>
                        <m:r>
                          <a:rPr lang="en-US" i="1">
                            <a:latin typeface="Cambria Math" panose="02040503050406030204" pitchFamily="18" charset="0"/>
                          </a:rPr>
                          <m:t>𝑘𝑔</m:t>
                        </m:r>
                        <m:r>
                          <a:rPr lang="en-US" i="1">
                            <a:latin typeface="Cambria Math" panose="02040503050406030204" pitchFamily="18" charset="0"/>
                          </a:rPr>
                          <m:t> </m:t>
                        </m:r>
                        <m:r>
                          <a:rPr lang="en-US" i="1">
                            <a:latin typeface="Cambria Math" panose="02040503050406030204" pitchFamily="18" charset="0"/>
                          </a:rPr>
                          <m:t>𝑁</m:t>
                        </m:r>
                        <m:sSub>
                          <m:sSubPr>
                            <m:ctrlPr>
                              <a:rPr lang="en-US" i="1">
                                <a:latin typeface="Cambria Math" panose="02040503050406030204" pitchFamily="18" charset="0"/>
                              </a:rPr>
                            </m:ctrlPr>
                          </m:sSubPr>
                          <m:e>
                            <m:r>
                              <a:rPr lang="en-US" i="1">
                                <a:latin typeface="Cambria Math" panose="02040503050406030204" pitchFamily="18" charset="0"/>
                              </a:rPr>
                              <m:t>𝐻</m:t>
                            </m:r>
                          </m:e>
                          <m:sub>
                            <m:r>
                              <a:rPr lang="en-US" i="1">
                                <a:latin typeface="Cambria Math" panose="02040503050406030204" pitchFamily="18" charset="0"/>
                              </a:rPr>
                              <m:t>3</m:t>
                            </m:r>
                          </m:sub>
                        </m:sSub>
                        <m:r>
                          <a:rPr lang="en-US" i="1">
                            <a:latin typeface="Cambria Math" panose="02040503050406030204" pitchFamily="18" charset="0"/>
                          </a:rPr>
                          <m:t> </m:t>
                        </m:r>
                        <m:r>
                          <a:rPr lang="en-US" i="1">
                            <a:latin typeface="Cambria Math" panose="02040503050406030204" pitchFamily="18" charset="0"/>
                          </a:rPr>
                          <m:t>𝑟𝑒𝑙𝑒𝑎𝑠𝑒𝑑</m:t>
                        </m:r>
                      </m:e>
                    </m:d>
                    <m:d>
                      <m:dPr>
                        <m:ctrlPr>
                          <a:rPr lang="en-US" i="1">
                            <a:latin typeface="Cambria Math" panose="02040503050406030204" pitchFamily="18" charset="0"/>
                          </a:rPr>
                        </m:ctrlPr>
                      </m:dPr>
                      <m:e>
                        <m:f>
                          <m:fPr>
                            <m:ctrlPr>
                              <a:rPr lang="en-US" i="1">
                                <a:latin typeface="Cambria Math" panose="02040503050406030204" pitchFamily="18" charset="0"/>
                              </a:rPr>
                            </m:ctrlPr>
                          </m:fPr>
                          <m:num>
                            <m:r>
                              <a:rPr lang="en-US" b="0" i="1" smtClean="0">
                                <a:latin typeface="Cambria Math" panose="02040503050406030204" pitchFamily="18" charset="0"/>
                              </a:rPr>
                              <m:t>0.067 </m:t>
                            </m:r>
                            <m:r>
                              <a:rPr lang="en-US" i="1">
                                <a:latin typeface="Cambria Math" panose="02040503050406030204" pitchFamily="18" charset="0"/>
                              </a:rPr>
                              <m:t>𝑘𝑔</m:t>
                            </m:r>
                            <m:r>
                              <a:rPr lang="en-US" i="1">
                                <a:latin typeface="Cambria Math" panose="02040503050406030204" pitchFamily="18" charset="0"/>
                              </a:rPr>
                              <m:t> </m:t>
                            </m:r>
                            <m:r>
                              <a:rPr lang="en-US" b="0" i="1" smtClean="0">
                                <a:latin typeface="Cambria Math" panose="02040503050406030204" pitchFamily="18" charset="0"/>
                              </a:rPr>
                              <m:t>𝑃</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𝑀</m:t>
                                </m:r>
                              </m:e>
                              <m:sub>
                                <m:r>
                                  <a:rPr lang="en-US" b="0" i="1" smtClean="0">
                                    <a:latin typeface="Cambria Math" panose="02040503050406030204" pitchFamily="18" charset="0"/>
                                  </a:rPr>
                                  <m:t>2.5</m:t>
                                </m:r>
                              </m:sub>
                            </m:sSub>
                            <m:r>
                              <a:rPr lang="en-US" i="1">
                                <a:latin typeface="Cambria Math" panose="02040503050406030204" pitchFamily="18" charset="0"/>
                              </a:rPr>
                              <m:t>−</m:t>
                            </m:r>
                            <m:r>
                              <a:rPr lang="en-US" i="1">
                                <a:latin typeface="Cambria Math" panose="02040503050406030204" pitchFamily="18" charset="0"/>
                              </a:rPr>
                              <m:t>𝑒𝑞</m:t>
                            </m:r>
                          </m:num>
                          <m:den>
                            <m:r>
                              <a:rPr lang="en-US" i="1">
                                <a:latin typeface="Cambria Math" panose="02040503050406030204" pitchFamily="18" charset="0"/>
                              </a:rPr>
                              <m:t>𝑘𝑔</m:t>
                            </m:r>
                            <m:r>
                              <a:rPr lang="en-US" i="1">
                                <a:latin typeface="Cambria Math" panose="02040503050406030204" pitchFamily="18" charset="0"/>
                              </a:rPr>
                              <m:t> </m:t>
                            </m:r>
                            <m:r>
                              <a:rPr lang="en-US" i="1">
                                <a:latin typeface="Cambria Math" panose="02040503050406030204" pitchFamily="18" charset="0"/>
                              </a:rPr>
                              <m:t>𝑁</m:t>
                            </m:r>
                            <m:sSub>
                              <m:sSubPr>
                                <m:ctrlPr>
                                  <a:rPr lang="en-US" i="1">
                                    <a:latin typeface="Cambria Math" panose="02040503050406030204" pitchFamily="18" charset="0"/>
                                  </a:rPr>
                                </m:ctrlPr>
                              </m:sSubPr>
                              <m:e>
                                <m:r>
                                  <a:rPr lang="en-US" i="1">
                                    <a:latin typeface="Cambria Math" panose="02040503050406030204" pitchFamily="18" charset="0"/>
                                  </a:rPr>
                                  <m:t>𝐻</m:t>
                                </m:r>
                              </m:e>
                              <m:sub>
                                <m:r>
                                  <a:rPr lang="en-US" i="1">
                                    <a:latin typeface="Cambria Math" panose="02040503050406030204" pitchFamily="18" charset="0"/>
                                  </a:rPr>
                                  <m:t>3</m:t>
                                </m:r>
                              </m:sub>
                            </m:sSub>
                          </m:den>
                        </m:f>
                      </m:e>
                    </m:d>
                    <m:r>
                      <a:rPr lang="en-US" i="1" smtClean="0">
                        <a:latin typeface="Cambria Math" panose="02040503050406030204" pitchFamily="18" charset="0"/>
                      </a:rPr>
                      <m:t>=</m:t>
                    </m:r>
                    <m:r>
                      <a:rPr lang="en-US" b="0" i="1" smtClean="0">
                        <a:latin typeface="Cambria Math" panose="02040503050406030204" pitchFamily="18" charset="0"/>
                      </a:rPr>
                      <m:t>0.067</m:t>
                    </m:r>
                    <m:r>
                      <a:rPr lang="en-US" i="1">
                        <a:latin typeface="Cambria Math" panose="02040503050406030204" pitchFamily="18" charset="0"/>
                      </a:rPr>
                      <m:t>𝑥</m:t>
                    </m:r>
                    <m:r>
                      <a:rPr lang="en-US" i="1">
                        <a:latin typeface="Cambria Math" panose="02040503050406030204" pitchFamily="18" charset="0"/>
                      </a:rPr>
                      <m:t> </m:t>
                    </m:r>
                    <m:r>
                      <a:rPr lang="en-US" i="1">
                        <a:latin typeface="Cambria Math" panose="02040503050406030204" pitchFamily="18" charset="0"/>
                      </a:rPr>
                      <m:t>𝑘𝑔</m:t>
                    </m:r>
                    <m:r>
                      <a:rPr lang="en-US" i="1">
                        <a:latin typeface="Cambria Math" panose="02040503050406030204" pitchFamily="18" charset="0"/>
                      </a:rPr>
                      <m:t> </m:t>
                    </m:r>
                    <m:r>
                      <a:rPr lang="en-US" b="0" i="1" smtClean="0">
                        <a:latin typeface="Cambria Math" panose="02040503050406030204" pitchFamily="18" charset="0"/>
                      </a:rPr>
                      <m:t>𝑃</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𝑀</m:t>
                        </m:r>
                      </m:e>
                      <m:sub>
                        <m:r>
                          <a:rPr lang="en-US" b="0" i="1" smtClean="0">
                            <a:latin typeface="Cambria Math" panose="02040503050406030204" pitchFamily="18" charset="0"/>
                          </a:rPr>
                          <m:t>2.5</m:t>
                        </m:r>
                      </m:sub>
                    </m:sSub>
                    <m:r>
                      <a:rPr lang="en-US" i="1">
                        <a:latin typeface="Cambria Math" panose="02040503050406030204" pitchFamily="18" charset="0"/>
                      </a:rPr>
                      <m:t>−</m:t>
                    </m:r>
                    <m:r>
                      <a:rPr lang="en-US" i="1">
                        <a:latin typeface="Cambria Math" panose="02040503050406030204" pitchFamily="18" charset="0"/>
                      </a:rPr>
                      <m:t>𝑒𝑞</m:t>
                    </m:r>
                  </m:oMath>
                </a14:m>
                <a:endParaRPr lang="en-US" dirty="0" smtClean="0"/>
              </a:p>
              <a:p>
                <a:pPr lvl="1"/>
                <a:r>
                  <a:rPr lang="en-US" dirty="0" smtClean="0"/>
                  <a:t>Eutrophication: </a:t>
                </a:r>
                <a14:m>
                  <m:oMath xmlns:m="http://schemas.openxmlformats.org/officeDocument/2006/math">
                    <m:d>
                      <m:dPr>
                        <m:ctrlPr>
                          <a:rPr lang="en-US" i="1">
                            <a:latin typeface="Cambria Math" panose="02040503050406030204" pitchFamily="18" charset="0"/>
                          </a:rPr>
                        </m:ctrlPr>
                      </m:dPr>
                      <m:e>
                        <m:r>
                          <a:rPr lang="en-US" i="1">
                            <a:latin typeface="Cambria Math" panose="02040503050406030204" pitchFamily="18" charset="0"/>
                          </a:rPr>
                          <m:t>𝑥</m:t>
                        </m:r>
                        <m:r>
                          <a:rPr lang="en-US" i="1">
                            <a:latin typeface="Cambria Math" panose="02040503050406030204" pitchFamily="18" charset="0"/>
                          </a:rPr>
                          <m:t> </m:t>
                        </m:r>
                        <m:r>
                          <a:rPr lang="en-US" i="1">
                            <a:latin typeface="Cambria Math" panose="02040503050406030204" pitchFamily="18" charset="0"/>
                          </a:rPr>
                          <m:t>𝑘𝑔</m:t>
                        </m:r>
                        <m:r>
                          <a:rPr lang="en-US" i="1">
                            <a:latin typeface="Cambria Math" panose="02040503050406030204" pitchFamily="18" charset="0"/>
                          </a:rPr>
                          <m:t> </m:t>
                        </m:r>
                        <m:r>
                          <a:rPr lang="en-US" i="1">
                            <a:latin typeface="Cambria Math" panose="02040503050406030204" pitchFamily="18" charset="0"/>
                          </a:rPr>
                          <m:t>𝑁</m:t>
                        </m:r>
                        <m:sSub>
                          <m:sSubPr>
                            <m:ctrlPr>
                              <a:rPr lang="en-US" i="1">
                                <a:latin typeface="Cambria Math" panose="02040503050406030204" pitchFamily="18" charset="0"/>
                              </a:rPr>
                            </m:ctrlPr>
                          </m:sSubPr>
                          <m:e>
                            <m:r>
                              <a:rPr lang="en-US" i="1">
                                <a:latin typeface="Cambria Math" panose="02040503050406030204" pitchFamily="18" charset="0"/>
                              </a:rPr>
                              <m:t>𝐻</m:t>
                            </m:r>
                          </m:e>
                          <m:sub>
                            <m:r>
                              <a:rPr lang="en-US" i="1">
                                <a:latin typeface="Cambria Math" panose="02040503050406030204" pitchFamily="18" charset="0"/>
                              </a:rPr>
                              <m:t>3</m:t>
                            </m:r>
                          </m:sub>
                        </m:sSub>
                        <m:r>
                          <a:rPr lang="en-US" i="1">
                            <a:latin typeface="Cambria Math" panose="02040503050406030204" pitchFamily="18" charset="0"/>
                          </a:rPr>
                          <m:t> </m:t>
                        </m:r>
                        <m:r>
                          <a:rPr lang="en-US" i="1">
                            <a:latin typeface="Cambria Math" panose="02040503050406030204" pitchFamily="18" charset="0"/>
                          </a:rPr>
                          <m:t>𝑟𝑒𝑙𝑒𝑎𝑠𝑒𝑑</m:t>
                        </m:r>
                      </m:e>
                    </m:d>
                    <m:d>
                      <m:dPr>
                        <m:ctrlPr>
                          <a:rPr lang="en-US" i="1">
                            <a:latin typeface="Cambria Math" panose="02040503050406030204" pitchFamily="18" charset="0"/>
                          </a:rPr>
                        </m:ctrlPr>
                      </m:dPr>
                      <m:e>
                        <m:f>
                          <m:fPr>
                            <m:ctrlPr>
                              <a:rPr lang="en-US" i="1">
                                <a:latin typeface="Cambria Math" panose="02040503050406030204" pitchFamily="18" charset="0"/>
                              </a:rPr>
                            </m:ctrlPr>
                          </m:fPr>
                          <m:num>
                            <m:r>
                              <a:rPr lang="en-US" i="1">
                                <a:latin typeface="Cambria Math" panose="02040503050406030204" pitchFamily="18" charset="0"/>
                              </a:rPr>
                              <m:t>0.</m:t>
                            </m:r>
                            <m:r>
                              <a:rPr lang="en-US" b="0" i="1" smtClean="0">
                                <a:latin typeface="Cambria Math" panose="02040503050406030204" pitchFamily="18" charset="0"/>
                              </a:rPr>
                              <m:t>12</m:t>
                            </m:r>
                            <m:r>
                              <a:rPr lang="en-US" i="1">
                                <a:latin typeface="Cambria Math" panose="02040503050406030204" pitchFamily="18" charset="0"/>
                              </a:rPr>
                              <m:t> </m:t>
                            </m:r>
                            <m:r>
                              <a:rPr lang="en-US" i="1">
                                <a:latin typeface="Cambria Math" panose="02040503050406030204" pitchFamily="18" charset="0"/>
                              </a:rPr>
                              <m:t>𝑘𝑔</m:t>
                            </m:r>
                            <m:r>
                              <a:rPr lang="en-US" i="1">
                                <a:latin typeface="Cambria Math" panose="02040503050406030204" pitchFamily="18" charset="0"/>
                              </a:rPr>
                              <m:t> </m:t>
                            </m:r>
                            <m:r>
                              <a:rPr lang="en-US" b="0" i="1" smtClean="0">
                                <a:latin typeface="Cambria Math" panose="02040503050406030204" pitchFamily="18" charset="0"/>
                              </a:rPr>
                              <m:t>𝑁</m:t>
                            </m:r>
                            <m:r>
                              <a:rPr lang="en-US" i="1">
                                <a:latin typeface="Cambria Math" panose="02040503050406030204" pitchFamily="18" charset="0"/>
                              </a:rPr>
                              <m:t>−</m:t>
                            </m:r>
                            <m:r>
                              <a:rPr lang="en-US" i="1">
                                <a:latin typeface="Cambria Math" panose="02040503050406030204" pitchFamily="18" charset="0"/>
                              </a:rPr>
                              <m:t>𝑒𝑞</m:t>
                            </m:r>
                          </m:num>
                          <m:den>
                            <m:r>
                              <a:rPr lang="en-US" i="1">
                                <a:latin typeface="Cambria Math" panose="02040503050406030204" pitchFamily="18" charset="0"/>
                              </a:rPr>
                              <m:t>𝑘𝑔</m:t>
                            </m:r>
                            <m:r>
                              <a:rPr lang="en-US" i="1">
                                <a:latin typeface="Cambria Math" panose="02040503050406030204" pitchFamily="18" charset="0"/>
                              </a:rPr>
                              <m:t> </m:t>
                            </m:r>
                            <m:r>
                              <a:rPr lang="en-US" i="1">
                                <a:latin typeface="Cambria Math" panose="02040503050406030204" pitchFamily="18" charset="0"/>
                              </a:rPr>
                              <m:t>𝑁</m:t>
                            </m:r>
                            <m:sSub>
                              <m:sSubPr>
                                <m:ctrlPr>
                                  <a:rPr lang="en-US" i="1">
                                    <a:latin typeface="Cambria Math" panose="02040503050406030204" pitchFamily="18" charset="0"/>
                                  </a:rPr>
                                </m:ctrlPr>
                              </m:sSubPr>
                              <m:e>
                                <m:r>
                                  <a:rPr lang="en-US" i="1">
                                    <a:latin typeface="Cambria Math" panose="02040503050406030204" pitchFamily="18" charset="0"/>
                                  </a:rPr>
                                  <m:t>𝐻</m:t>
                                </m:r>
                              </m:e>
                              <m:sub>
                                <m:r>
                                  <a:rPr lang="en-US" i="1">
                                    <a:latin typeface="Cambria Math" panose="02040503050406030204" pitchFamily="18" charset="0"/>
                                  </a:rPr>
                                  <m:t>3</m:t>
                                </m:r>
                              </m:sub>
                            </m:sSub>
                          </m:den>
                        </m:f>
                      </m:e>
                    </m:d>
                    <m:r>
                      <a:rPr lang="en-US" i="1">
                        <a:latin typeface="Cambria Math" panose="02040503050406030204" pitchFamily="18" charset="0"/>
                      </a:rPr>
                      <m:t>=0.</m:t>
                    </m:r>
                    <m:r>
                      <a:rPr lang="en-US" b="0" i="1" smtClean="0">
                        <a:latin typeface="Cambria Math" panose="02040503050406030204" pitchFamily="18" charset="0"/>
                      </a:rPr>
                      <m:t>12</m:t>
                    </m:r>
                    <m:r>
                      <a:rPr lang="en-US" i="1">
                        <a:latin typeface="Cambria Math" panose="02040503050406030204" pitchFamily="18" charset="0"/>
                      </a:rPr>
                      <m:t>𝑥</m:t>
                    </m:r>
                    <m:r>
                      <a:rPr lang="en-US" i="1">
                        <a:latin typeface="Cambria Math" panose="02040503050406030204" pitchFamily="18" charset="0"/>
                      </a:rPr>
                      <m:t> </m:t>
                    </m:r>
                    <m:r>
                      <a:rPr lang="en-US" i="1">
                        <a:latin typeface="Cambria Math" panose="02040503050406030204" pitchFamily="18" charset="0"/>
                      </a:rPr>
                      <m:t>𝑘𝑔</m:t>
                    </m:r>
                    <m:r>
                      <a:rPr lang="en-US" i="1">
                        <a:latin typeface="Cambria Math" panose="02040503050406030204" pitchFamily="18" charset="0"/>
                      </a:rPr>
                      <m:t> </m:t>
                    </m:r>
                    <m:r>
                      <a:rPr lang="en-US" b="0" i="1" smtClean="0">
                        <a:latin typeface="Cambria Math" panose="02040503050406030204" pitchFamily="18" charset="0"/>
                      </a:rPr>
                      <m:t>𝑁</m:t>
                    </m:r>
                    <m:r>
                      <a:rPr lang="en-US" i="1">
                        <a:latin typeface="Cambria Math" panose="02040503050406030204" pitchFamily="18" charset="0"/>
                      </a:rPr>
                      <m:t>−</m:t>
                    </m:r>
                    <m:r>
                      <a:rPr lang="en-US" i="1">
                        <a:latin typeface="Cambria Math" panose="02040503050406030204" pitchFamily="18" charset="0"/>
                      </a:rPr>
                      <m:t>𝑒𝑞</m:t>
                    </m:r>
                  </m:oMath>
                </a14:m>
                <a:endParaRPr lang="en-US" dirty="0"/>
              </a:p>
              <a:p>
                <a:pPr lvl="1"/>
                <a:endParaRPr lang="en-US" dirty="0"/>
              </a:p>
              <a:p>
                <a:pPr lvl="1"/>
                <a:endParaRPr lang="en-US" dirty="0" smtClean="0"/>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2089149" y="1101834"/>
                <a:ext cx="7999183" cy="5257800"/>
              </a:xfrm>
              <a:blipFill rotWithShape="0">
                <a:blip r:embed="rId4"/>
                <a:stretch>
                  <a:fillRect l="-838" t="-1276"/>
                </a:stretch>
              </a:blipFill>
            </p:spPr>
            <p:txBody>
              <a:bodyPr/>
              <a:lstStyle/>
              <a:p>
                <a:r>
                  <a:rPr lang="en-US">
                    <a:noFill/>
                  </a:rPr>
                  <a:t> </a:t>
                </a:r>
              </a:p>
            </p:txBody>
          </p:sp>
        </mc:Fallback>
      </mc:AlternateContent>
      <p:sp>
        <p:nvSpPr>
          <p:cNvPr id="5" name="Date Placeholder 4"/>
          <p:cNvSpPr>
            <a:spLocks noGrp="1"/>
          </p:cNvSpPr>
          <p:nvPr>
            <p:ph type="dt" sz="half" idx="10"/>
          </p:nvPr>
        </p:nvSpPr>
        <p:spPr/>
        <p:txBody>
          <a:bodyPr/>
          <a:lstStyle/>
          <a:p>
            <a:r>
              <a:rPr lang="en-US" dirty="0" smtClean="0"/>
              <a:t>02/2015</a:t>
            </a:r>
            <a:endParaRPr lang="en-US" dirty="0"/>
          </a:p>
        </p:txBody>
      </p:sp>
      <p:sp>
        <p:nvSpPr>
          <p:cNvPr id="6" name="Footer Placeholder 5"/>
          <p:cNvSpPr>
            <a:spLocks noGrp="1"/>
          </p:cNvSpPr>
          <p:nvPr>
            <p:ph type="ftr" sz="quarter" idx="11"/>
          </p:nvPr>
        </p:nvSpPr>
        <p:spPr/>
        <p:txBody>
          <a:bodyPr/>
          <a:lstStyle/>
          <a:p>
            <a:r>
              <a:rPr lang="en-US" dirty="0" smtClean="0"/>
              <a:t>LCA Module A2</a:t>
            </a:r>
            <a:endParaRPr lang="en-US" dirty="0"/>
          </a:p>
        </p:txBody>
      </p:sp>
      <p:sp>
        <p:nvSpPr>
          <p:cNvPr id="7" name="Slide Number Placeholder 6"/>
          <p:cNvSpPr>
            <a:spLocks noGrp="1"/>
          </p:cNvSpPr>
          <p:nvPr>
            <p:ph type="sldNum" sz="quarter" idx="12"/>
          </p:nvPr>
        </p:nvSpPr>
        <p:spPr/>
        <p:txBody>
          <a:bodyPr/>
          <a:lstStyle/>
          <a:p>
            <a:fld id="{0A514951-337F-4C55-96DD-3945EF272A02}" type="slidenum">
              <a:rPr lang="en-US" smtClean="0"/>
              <a:t>16</a:t>
            </a:fld>
            <a:endParaRPr lang="en-US" dirty="0"/>
          </a:p>
        </p:txBody>
      </p:sp>
      <p:sp>
        <p:nvSpPr>
          <p:cNvPr id="10" name="Title 1"/>
          <p:cNvSpPr>
            <a:spLocks noGrp="1"/>
          </p:cNvSpPr>
          <p:nvPr>
            <p:ph type="title"/>
          </p:nvPr>
        </p:nvSpPr>
        <p:spPr>
          <a:xfrm>
            <a:off x="59045" y="594359"/>
            <a:ext cx="1672814" cy="2286000"/>
          </a:xfrm>
        </p:spPr>
        <p:txBody>
          <a:bodyPr/>
          <a:lstStyle/>
          <a:p>
            <a:r>
              <a:rPr lang="en-US" dirty="0"/>
              <a:t>LCA Phases</a:t>
            </a:r>
            <a:endParaRPr lang="en-US" dirty="0">
              <a:solidFill>
                <a:schemeClr val="tx1"/>
              </a:solidFill>
            </a:endParaRPr>
          </a:p>
        </p:txBody>
      </p:sp>
      <p:sp>
        <p:nvSpPr>
          <p:cNvPr id="11" name="Text Placeholder 10"/>
          <p:cNvSpPr>
            <a:spLocks noGrp="1"/>
          </p:cNvSpPr>
          <p:nvPr>
            <p:ph type="body" sz="half" idx="2"/>
          </p:nvPr>
        </p:nvSpPr>
        <p:spPr>
          <a:xfrm>
            <a:off x="26793" y="2980510"/>
            <a:ext cx="1780370" cy="3379124"/>
          </a:xfrm>
        </p:spPr>
        <p:txBody>
          <a:bodyPr/>
          <a:lstStyle/>
          <a:p>
            <a:pPr marL="169863" indent="-169863">
              <a:buClr>
                <a:schemeClr val="tx1"/>
              </a:buClr>
              <a:buFont typeface="+mj-lt"/>
              <a:buAutoNum type="arabicPeriod"/>
            </a:pPr>
            <a:r>
              <a:rPr lang="en-US" dirty="0"/>
              <a:t>Goal and Scope</a:t>
            </a:r>
          </a:p>
          <a:p>
            <a:pPr marL="169863" indent="-169863">
              <a:buClr>
                <a:schemeClr val="tx1"/>
              </a:buClr>
              <a:buFont typeface="+mj-lt"/>
              <a:buAutoNum type="arabicPeriod"/>
            </a:pPr>
            <a:r>
              <a:rPr lang="en-US" dirty="0"/>
              <a:t>Life Cycle Inventory</a:t>
            </a:r>
          </a:p>
          <a:p>
            <a:pPr marL="169863" indent="-169863">
              <a:buClr>
                <a:schemeClr val="tx1"/>
              </a:buClr>
              <a:buFont typeface="+mj-lt"/>
              <a:buAutoNum type="arabicPeriod"/>
            </a:pPr>
            <a:r>
              <a:rPr lang="en-US" b="1" dirty="0"/>
              <a:t>Life Cycle Impact Assessment </a:t>
            </a:r>
          </a:p>
          <a:p>
            <a:pPr marL="169863" indent="-169863">
              <a:buClr>
                <a:schemeClr val="tx1"/>
              </a:buClr>
              <a:buFont typeface="+mj-lt"/>
              <a:buAutoNum type="arabicPeriod"/>
            </a:pPr>
            <a:r>
              <a:rPr lang="en-US" dirty="0"/>
              <a:t>Interpretation</a:t>
            </a:r>
          </a:p>
          <a:p>
            <a:endParaRPr lang="en-US" dirty="0"/>
          </a:p>
        </p:txBody>
      </p:sp>
      <p:sp>
        <p:nvSpPr>
          <p:cNvPr id="12" name="Title 1"/>
          <p:cNvSpPr txBox="1">
            <a:spLocks/>
          </p:cNvSpPr>
          <p:nvPr/>
        </p:nvSpPr>
        <p:spPr>
          <a:xfrm>
            <a:off x="2247613" y="-184617"/>
            <a:ext cx="8006729" cy="1112519"/>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3600" b="0" kern="1200" spc="-50" baseline="0">
                <a:solidFill>
                  <a:schemeClr val="tx1"/>
                </a:solidFill>
                <a:latin typeface="+mj-lt"/>
                <a:ea typeface="+mj-ea"/>
                <a:cs typeface="+mj-cs"/>
              </a:defRPr>
            </a:lvl1pPr>
          </a:lstStyle>
          <a:p>
            <a:r>
              <a:rPr lang="en-US" sz="4800" dirty="0" smtClean="0"/>
              <a:t>Mandatory Elements Example</a:t>
            </a:r>
            <a:endParaRPr lang="en-US" sz="4800" dirty="0"/>
          </a:p>
        </p:txBody>
      </p:sp>
      <p:sp>
        <p:nvSpPr>
          <p:cNvPr id="16" name="Right Brace 15"/>
          <p:cNvSpPr/>
          <p:nvPr/>
        </p:nvSpPr>
        <p:spPr>
          <a:xfrm>
            <a:off x="9649065" y="3552934"/>
            <a:ext cx="656012" cy="280670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TextBox 16"/>
          <p:cNvSpPr txBox="1"/>
          <p:nvPr/>
        </p:nvSpPr>
        <p:spPr>
          <a:xfrm>
            <a:off x="10332944" y="4356119"/>
            <a:ext cx="1759078" cy="1200329"/>
          </a:xfrm>
          <a:prstGeom prst="rect">
            <a:avLst/>
          </a:prstGeom>
          <a:noFill/>
        </p:spPr>
        <p:txBody>
          <a:bodyPr wrap="square" rtlCol="0">
            <a:spAutoFit/>
          </a:bodyPr>
          <a:lstStyle/>
          <a:p>
            <a:r>
              <a:rPr lang="en-US" dirty="0" smtClean="0"/>
              <a:t>Repeat for each flow, sum results in each impact category</a:t>
            </a:r>
            <a:endParaRPr lang="en-US" dirty="0"/>
          </a:p>
        </p:txBody>
      </p:sp>
      <p:sp>
        <p:nvSpPr>
          <p:cNvPr id="18" name="Right Brace 17"/>
          <p:cNvSpPr/>
          <p:nvPr/>
        </p:nvSpPr>
        <p:spPr>
          <a:xfrm rot="5400000">
            <a:off x="6467475" y="5391259"/>
            <a:ext cx="438150" cy="1346200"/>
          </a:xfrm>
          <a:prstGeom prst="rightBrace">
            <a:avLst>
              <a:gd name="adj1" fmla="val 34420"/>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TextBox 18"/>
          <p:cNvSpPr txBox="1"/>
          <p:nvPr/>
        </p:nvSpPr>
        <p:spPr>
          <a:xfrm>
            <a:off x="5761969" y="6283434"/>
            <a:ext cx="1849161" cy="307777"/>
          </a:xfrm>
          <a:prstGeom prst="rect">
            <a:avLst/>
          </a:prstGeom>
          <a:noFill/>
        </p:spPr>
        <p:txBody>
          <a:bodyPr wrap="none" rtlCol="0">
            <a:spAutoFit/>
          </a:bodyPr>
          <a:lstStyle/>
          <a:p>
            <a:r>
              <a:rPr lang="en-US" sz="1400" dirty="0" smtClean="0"/>
              <a:t>Characterization factor</a:t>
            </a:r>
            <a:endParaRPr lang="en-US" sz="14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
        <p:nvSpPr>
          <p:cNvPr id="14" name="Rectangle 13"/>
          <p:cNvSpPr/>
          <p:nvPr/>
        </p:nvSpPr>
        <p:spPr>
          <a:xfrm>
            <a:off x="7921170" y="6443761"/>
            <a:ext cx="3055260" cy="400110"/>
          </a:xfrm>
          <a:prstGeom prst="rect">
            <a:avLst/>
          </a:prstGeom>
        </p:spPr>
        <p:txBody>
          <a:bodyPr wrap="square">
            <a:spAutoFit/>
          </a:bodyPr>
          <a:lstStyle/>
          <a:p>
            <a:r>
              <a:rPr lang="en-US" sz="1000" dirty="0" smtClean="0"/>
              <a:t>*TRACI is the Tool for the Reduction and Assessment </a:t>
            </a:r>
            <a:br>
              <a:rPr lang="en-US" sz="1000" dirty="0" smtClean="0"/>
            </a:br>
            <a:r>
              <a:rPr lang="en-US" sz="1000" dirty="0" smtClean="0"/>
              <a:t>of Chemical and Other Environmental Impacts</a:t>
            </a:r>
            <a:endParaRPr lang="en-US" sz="1000" dirty="0"/>
          </a:p>
        </p:txBody>
      </p:sp>
    </p:spTree>
    <p:extLst>
      <p:ext uri="{BB962C8B-B14F-4D97-AF65-F5344CB8AC3E}">
        <p14:creationId xmlns:p14="http://schemas.microsoft.com/office/powerpoint/2010/main" val="1691107536"/>
      </p:ext>
    </p:extLst>
  </p:cSld>
  <p:clrMapOvr>
    <a:masterClrMapping/>
  </p:clrMapOvr>
  <mc:AlternateContent xmlns:mc="http://schemas.openxmlformats.org/markup-compatibility/2006" xmlns:p14="http://schemas.microsoft.com/office/powerpoint/2010/main">
    <mc:Choice Requires="p14">
      <p:transition spd="slow" p14:dur="2000" advTm="95589"/>
    </mc:Choice>
    <mc:Fallback xmlns="">
      <p:transition spd="slow" advTm="955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5"/>
          <p:cNvSpPr>
            <a:spLocks noGrp="1"/>
          </p:cNvSpPr>
          <p:nvPr>
            <p:ph type="dt" sz="half" idx="10"/>
          </p:nvPr>
        </p:nvSpPr>
        <p:spPr/>
        <p:txBody>
          <a:bodyPr/>
          <a:lstStyle/>
          <a:p>
            <a:r>
              <a:rPr lang="en-US" dirty="0" smtClean="0"/>
              <a:t>02/2015</a:t>
            </a:r>
            <a:endParaRPr lang="en-US" dirty="0"/>
          </a:p>
        </p:txBody>
      </p:sp>
      <p:sp>
        <p:nvSpPr>
          <p:cNvPr id="8" name="Footer Placeholder 7"/>
          <p:cNvSpPr>
            <a:spLocks noGrp="1"/>
          </p:cNvSpPr>
          <p:nvPr>
            <p:ph type="ftr" sz="quarter" idx="11"/>
          </p:nvPr>
        </p:nvSpPr>
        <p:spPr/>
        <p:txBody>
          <a:bodyPr/>
          <a:lstStyle/>
          <a:p>
            <a:r>
              <a:rPr lang="en-US" dirty="0" smtClean="0"/>
              <a:t>LCA Module A2</a:t>
            </a:r>
            <a:endParaRPr lang="en-US" dirty="0"/>
          </a:p>
        </p:txBody>
      </p:sp>
      <p:sp>
        <p:nvSpPr>
          <p:cNvPr id="7" name="Slide Number Placeholder 6"/>
          <p:cNvSpPr>
            <a:spLocks noGrp="1"/>
          </p:cNvSpPr>
          <p:nvPr>
            <p:ph type="sldNum" sz="quarter" idx="12"/>
          </p:nvPr>
        </p:nvSpPr>
        <p:spPr/>
        <p:txBody>
          <a:bodyPr/>
          <a:lstStyle/>
          <a:p>
            <a:fld id="{0A514951-337F-4C55-96DD-3945EF272A02}" type="slidenum">
              <a:rPr lang="en-US" smtClean="0"/>
              <a:t>17</a:t>
            </a:fld>
            <a:endParaRPr lang="en-US"/>
          </a:p>
        </p:txBody>
      </p:sp>
      <p:sp>
        <p:nvSpPr>
          <p:cNvPr id="10" name="Title 1"/>
          <p:cNvSpPr>
            <a:spLocks noGrp="1"/>
          </p:cNvSpPr>
          <p:nvPr>
            <p:ph type="title"/>
          </p:nvPr>
        </p:nvSpPr>
        <p:spPr>
          <a:xfrm>
            <a:off x="59045" y="594359"/>
            <a:ext cx="1672814" cy="2286000"/>
          </a:xfrm>
        </p:spPr>
        <p:txBody>
          <a:bodyPr/>
          <a:lstStyle/>
          <a:p>
            <a:r>
              <a:rPr lang="en-US" dirty="0"/>
              <a:t>LCA Phases</a:t>
            </a:r>
            <a:endParaRPr lang="en-US" dirty="0">
              <a:solidFill>
                <a:schemeClr val="tx1"/>
              </a:solidFill>
            </a:endParaRPr>
          </a:p>
        </p:txBody>
      </p:sp>
      <p:sp>
        <p:nvSpPr>
          <p:cNvPr id="11" name="Text Placeholder 10"/>
          <p:cNvSpPr>
            <a:spLocks noGrp="1"/>
          </p:cNvSpPr>
          <p:nvPr>
            <p:ph type="body" sz="half" idx="2"/>
          </p:nvPr>
        </p:nvSpPr>
        <p:spPr>
          <a:xfrm>
            <a:off x="26793" y="2980510"/>
            <a:ext cx="1780370" cy="3379124"/>
          </a:xfrm>
        </p:spPr>
        <p:txBody>
          <a:bodyPr/>
          <a:lstStyle/>
          <a:p>
            <a:pPr marL="169863" indent="-169863">
              <a:buClr>
                <a:schemeClr val="tx1"/>
              </a:buClr>
              <a:buFont typeface="+mj-lt"/>
              <a:buAutoNum type="arabicPeriod"/>
            </a:pPr>
            <a:r>
              <a:rPr lang="en-US" dirty="0"/>
              <a:t>Goal and Scope</a:t>
            </a:r>
          </a:p>
          <a:p>
            <a:pPr marL="169863" indent="-169863">
              <a:buClr>
                <a:schemeClr val="tx1"/>
              </a:buClr>
              <a:buFont typeface="+mj-lt"/>
              <a:buAutoNum type="arabicPeriod"/>
            </a:pPr>
            <a:r>
              <a:rPr lang="en-US" dirty="0"/>
              <a:t>Life Cycle Inventory</a:t>
            </a:r>
          </a:p>
          <a:p>
            <a:pPr marL="169863" indent="-169863">
              <a:buClr>
                <a:schemeClr val="tx1"/>
              </a:buClr>
              <a:buFont typeface="+mj-lt"/>
              <a:buAutoNum type="arabicPeriod"/>
            </a:pPr>
            <a:r>
              <a:rPr lang="en-US" b="1" dirty="0"/>
              <a:t>Life Cycle Impact Assessment </a:t>
            </a:r>
          </a:p>
          <a:p>
            <a:pPr marL="169863" indent="-169863">
              <a:buClr>
                <a:schemeClr val="tx1"/>
              </a:buClr>
              <a:buFont typeface="+mj-lt"/>
              <a:buAutoNum type="arabicPeriod"/>
            </a:pPr>
            <a:r>
              <a:rPr lang="en-US" dirty="0"/>
              <a:t>Interpretation</a:t>
            </a:r>
          </a:p>
          <a:p>
            <a:endParaRPr lang="en-US" dirty="0"/>
          </a:p>
        </p:txBody>
      </p:sp>
      <p:sp>
        <p:nvSpPr>
          <p:cNvPr id="12" name="Title 1"/>
          <p:cNvSpPr txBox="1">
            <a:spLocks/>
          </p:cNvSpPr>
          <p:nvPr/>
        </p:nvSpPr>
        <p:spPr>
          <a:xfrm>
            <a:off x="2247614" y="-184617"/>
            <a:ext cx="7201186" cy="1112519"/>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3600" b="0" kern="1200" spc="-50" baseline="0">
                <a:solidFill>
                  <a:schemeClr val="tx1"/>
                </a:solidFill>
                <a:latin typeface="+mj-lt"/>
                <a:ea typeface="+mj-ea"/>
                <a:cs typeface="+mj-cs"/>
              </a:defRPr>
            </a:lvl1pPr>
          </a:lstStyle>
          <a:p>
            <a:r>
              <a:rPr lang="en-US" sz="4800" dirty="0" smtClean="0"/>
              <a:t>Optional Elements</a:t>
            </a:r>
            <a:endParaRPr lang="en-US" sz="4800" dirty="0"/>
          </a:p>
        </p:txBody>
      </p:sp>
      <p:sp>
        <p:nvSpPr>
          <p:cNvPr id="9" name="Oval 8"/>
          <p:cNvSpPr/>
          <p:nvPr/>
        </p:nvSpPr>
        <p:spPr>
          <a:xfrm>
            <a:off x="10610688" y="5013940"/>
            <a:ext cx="1203590" cy="1203338"/>
          </a:xfrm>
          <a:prstGeom prst="ellipse">
            <a:avLst/>
          </a:prstGeom>
          <a:blipFill rotWithShape="1">
            <a:blip r:embed="rId5"/>
            <a:stretch>
              <a:fillRect/>
            </a:stretch>
          </a:blipFill>
          <a:ln>
            <a:solidFill>
              <a:srgbClr val="739A28"/>
            </a:solidFill>
          </a:ln>
          <a:effectLst/>
          <a:scene3d>
            <a:camera prst="orthographicFront">
              <a:rot lat="0" lon="0" rev="0"/>
            </a:camera>
            <a:lightRig rig="contrasting" dir="t">
              <a:rot lat="0" lon="0" rev="0"/>
            </a:lightRig>
          </a:scene3d>
          <a:sp3d z="300000" contourW="19050" prstMaterial="metal"/>
        </p:spPr>
        <p:style>
          <a:lnRef idx="0">
            <a:scrgbClr r="0" g="0" b="0"/>
          </a:lnRef>
          <a:fillRef idx="1">
            <a:scrgbClr r="0" g="0" b="0"/>
          </a:fillRef>
          <a:effectRef idx="1">
            <a:scrgbClr r="0" g="0" b="0"/>
          </a:effectRef>
          <a:fontRef idx="minor">
            <a:schemeClr val="lt1">
              <a:hueOff val="0"/>
              <a:satOff val="0"/>
              <a:lumOff val="0"/>
              <a:alphaOff val="0"/>
            </a:schemeClr>
          </a:fontRef>
        </p:style>
      </p:sp>
      <p:sp>
        <p:nvSpPr>
          <p:cNvPr id="2" name="Oval 1"/>
          <p:cNvSpPr/>
          <p:nvPr/>
        </p:nvSpPr>
        <p:spPr>
          <a:xfrm>
            <a:off x="5851347" y="2633615"/>
            <a:ext cx="2351315" cy="108845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t>Optional Elements</a:t>
            </a:r>
            <a:endParaRPr lang="en-US" sz="2400" dirty="0"/>
          </a:p>
        </p:txBody>
      </p:sp>
      <p:sp>
        <p:nvSpPr>
          <p:cNvPr id="3" name="Rectangle 2"/>
          <p:cNvSpPr/>
          <p:nvPr/>
        </p:nvSpPr>
        <p:spPr>
          <a:xfrm>
            <a:off x="8800251" y="2824053"/>
            <a:ext cx="1672045" cy="7075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Normalization</a:t>
            </a:r>
            <a:endParaRPr lang="en-US" dirty="0"/>
          </a:p>
        </p:txBody>
      </p:sp>
      <p:sp>
        <p:nvSpPr>
          <p:cNvPr id="14" name="Rectangle 13"/>
          <p:cNvSpPr/>
          <p:nvPr/>
        </p:nvSpPr>
        <p:spPr>
          <a:xfrm>
            <a:off x="3577507" y="2824053"/>
            <a:ext cx="1672045" cy="7075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Weighting</a:t>
            </a:r>
            <a:endParaRPr lang="en-US" dirty="0"/>
          </a:p>
        </p:txBody>
      </p:sp>
      <p:sp>
        <p:nvSpPr>
          <p:cNvPr id="15" name="Rectangle 14"/>
          <p:cNvSpPr/>
          <p:nvPr/>
        </p:nvSpPr>
        <p:spPr>
          <a:xfrm>
            <a:off x="6190981" y="1368473"/>
            <a:ext cx="1672045" cy="7075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Grouping</a:t>
            </a:r>
            <a:endParaRPr lang="en-US" dirty="0"/>
          </a:p>
        </p:txBody>
      </p:sp>
      <p:sp>
        <p:nvSpPr>
          <p:cNvPr id="16" name="Rectangle 15"/>
          <p:cNvSpPr/>
          <p:nvPr/>
        </p:nvSpPr>
        <p:spPr>
          <a:xfrm>
            <a:off x="6190981" y="4403829"/>
            <a:ext cx="1672045" cy="7075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Data Quality Analysis</a:t>
            </a:r>
            <a:endParaRPr lang="en-US" dirty="0"/>
          </a:p>
        </p:txBody>
      </p:sp>
      <p:cxnSp>
        <p:nvCxnSpPr>
          <p:cNvPr id="19" name="Straight Connector 18"/>
          <p:cNvCxnSpPr>
            <a:stCxn id="2" idx="2"/>
            <a:endCxn id="14" idx="3"/>
          </p:cNvCxnSpPr>
          <p:nvPr/>
        </p:nvCxnSpPr>
        <p:spPr>
          <a:xfrm flipH="1" flipV="1">
            <a:off x="5249552" y="3177840"/>
            <a:ext cx="601795" cy="1"/>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p:cNvCxnSpPr>
            <a:stCxn id="2" idx="6"/>
            <a:endCxn id="3" idx="1"/>
          </p:cNvCxnSpPr>
          <p:nvPr/>
        </p:nvCxnSpPr>
        <p:spPr>
          <a:xfrm flipV="1">
            <a:off x="8202662" y="3177840"/>
            <a:ext cx="597589" cy="1"/>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Straight Connector 22"/>
          <p:cNvCxnSpPr>
            <a:stCxn id="2" idx="0"/>
            <a:endCxn id="15" idx="2"/>
          </p:cNvCxnSpPr>
          <p:nvPr/>
        </p:nvCxnSpPr>
        <p:spPr>
          <a:xfrm flipH="1" flipV="1">
            <a:off x="7027004" y="2076046"/>
            <a:ext cx="1" cy="557569"/>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Straight Connector 24"/>
          <p:cNvCxnSpPr>
            <a:stCxn id="2" idx="4"/>
            <a:endCxn id="16" idx="0"/>
          </p:cNvCxnSpPr>
          <p:nvPr/>
        </p:nvCxnSpPr>
        <p:spPr>
          <a:xfrm flipH="1">
            <a:off x="7027004" y="3722066"/>
            <a:ext cx="1" cy="681763"/>
          </a:xfrm>
          <a:prstGeom prst="line">
            <a:avLst/>
          </a:prstGeom>
        </p:spPr>
        <p:style>
          <a:lnRef idx="1">
            <a:schemeClr val="accent1"/>
          </a:lnRef>
          <a:fillRef idx="0">
            <a:schemeClr val="accent1"/>
          </a:fillRef>
          <a:effectRef idx="0">
            <a:schemeClr val="accent1"/>
          </a:effectRef>
          <a:fontRef idx="minor">
            <a:schemeClr val="tx1"/>
          </a:fontRef>
        </p:style>
      </p:cxnSp>
      <p:sp>
        <p:nvSpPr>
          <p:cNvPr id="26" name="Content Placeholder 2"/>
          <p:cNvSpPr txBox="1">
            <a:spLocks/>
          </p:cNvSpPr>
          <p:nvPr/>
        </p:nvSpPr>
        <p:spPr>
          <a:xfrm>
            <a:off x="2099125" y="5508373"/>
            <a:ext cx="8219600" cy="951412"/>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sz="1800" dirty="0" smtClean="0"/>
              <a:t>These elements can be useful to help decision makers interpret results, but also may introduce additional subjectivity. Inclusion of these elements should be consistent with goal and scope.</a:t>
            </a:r>
            <a:endParaRPr lang="en-US" sz="1800" dirty="0"/>
          </a:p>
          <a:p>
            <a:endParaRPr lang="en-US" sz="2200" dirty="0"/>
          </a:p>
          <a:p>
            <a:endParaRPr lang="en-US" sz="2400" dirty="0" smtClean="0"/>
          </a:p>
        </p:txBody>
      </p:sp>
      <p:pic>
        <p:nvPicPr>
          <p:cNvPr id="13" name="Audio 1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510063445"/>
      </p:ext>
    </p:extLst>
  </p:cSld>
  <p:clrMapOvr>
    <a:masterClrMapping/>
  </p:clrMapOvr>
  <mc:AlternateContent xmlns:mc="http://schemas.openxmlformats.org/markup-compatibility/2006" xmlns:p14="http://schemas.microsoft.com/office/powerpoint/2010/main">
    <mc:Choice Requires="p14">
      <p:transition spd="slow" p14:dur="2000" advTm="72200"/>
    </mc:Choice>
    <mc:Fallback xmlns="">
      <p:transition spd="slow" advTm="722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5"/>
          <p:cNvSpPr>
            <a:spLocks noGrp="1"/>
          </p:cNvSpPr>
          <p:nvPr>
            <p:ph type="dt" sz="half" idx="10"/>
          </p:nvPr>
        </p:nvSpPr>
        <p:spPr/>
        <p:txBody>
          <a:bodyPr/>
          <a:lstStyle/>
          <a:p>
            <a:r>
              <a:rPr lang="en-US" dirty="0" smtClean="0"/>
              <a:t>02/2015</a:t>
            </a:r>
            <a:endParaRPr lang="en-US" dirty="0"/>
          </a:p>
        </p:txBody>
      </p:sp>
      <p:sp>
        <p:nvSpPr>
          <p:cNvPr id="8" name="Footer Placeholder 7"/>
          <p:cNvSpPr>
            <a:spLocks noGrp="1"/>
          </p:cNvSpPr>
          <p:nvPr>
            <p:ph type="ftr" sz="quarter" idx="11"/>
          </p:nvPr>
        </p:nvSpPr>
        <p:spPr/>
        <p:txBody>
          <a:bodyPr/>
          <a:lstStyle/>
          <a:p>
            <a:r>
              <a:rPr lang="en-US" dirty="0" smtClean="0"/>
              <a:t>LCA Module A2</a:t>
            </a:r>
            <a:endParaRPr lang="en-US" dirty="0"/>
          </a:p>
        </p:txBody>
      </p:sp>
      <p:sp>
        <p:nvSpPr>
          <p:cNvPr id="7" name="Slide Number Placeholder 6"/>
          <p:cNvSpPr>
            <a:spLocks noGrp="1"/>
          </p:cNvSpPr>
          <p:nvPr>
            <p:ph type="sldNum" sz="quarter" idx="12"/>
          </p:nvPr>
        </p:nvSpPr>
        <p:spPr/>
        <p:txBody>
          <a:bodyPr/>
          <a:lstStyle/>
          <a:p>
            <a:fld id="{0A514951-337F-4C55-96DD-3945EF272A02}" type="slidenum">
              <a:rPr lang="en-US" smtClean="0"/>
              <a:t>18</a:t>
            </a:fld>
            <a:endParaRPr lang="en-US"/>
          </a:p>
        </p:txBody>
      </p:sp>
      <p:sp>
        <p:nvSpPr>
          <p:cNvPr id="10" name="Title 1"/>
          <p:cNvSpPr>
            <a:spLocks noGrp="1"/>
          </p:cNvSpPr>
          <p:nvPr>
            <p:ph type="title"/>
          </p:nvPr>
        </p:nvSpPr>
        <p:spPr>
          <a:xfrm>
            <a:off x="59045" y="594359"/>
            <a:ext cx="1672814" cy="2286000"/>
          </a:xfrm>
        </p:spPr>
        <p:txBody>
          <a:bodyPr/>
          <a:lstStyle/>
          <a:p>
            <a:r>
              <a:rPr lang="en-US" dirty="0"/>
              <a:t>LCA Phases</a:t>
            </a:r>
            <a:endParaRPr lang="en-US" dirty="0">
              <a:solidFill>
                <a:schemeClr val="tx1"/>
              </a:solidFill>
            </a:endParaRPr>
          </a:p>
        </p:txBody>
      </p:sp>
      <p:sp>
        <p:nvSpPr>
          <p:cNvPr id="11" name="Text Placeholder 10"/>
          <p:cNvSpPr>
            <a:spLocks noGrp="1"/>
          </p:cNvSpPr>
          <p:nvPr>
            <p:ph type="body" sz="half" idx="2"/>
          </p:nvPr>
        </p:nvSpPr>
        <p:spPr>
          <a:xfrm>
            <a:off x="26793" y="2980510"/>
            <a:ext cx="1780370" cy="3379124"/>
          </a:xfrm>
        </p:spPr>
        <p:txBody>
          <a:bodyPr/>
          <a:lstStyle/>
          <a:p>
            <a:pPr marL="169863" indent="-169863">
              <a:buClr>
                <a:schemeClr val="tx1"/>
              </a:buClr>
              <a:buFont typeface="+mj-lt"/>
              <a:buAutoNum type="arabicPeriod"/>
            </a:pPr>
            <a:r>
              <a:rPr lang="en-US" dirty="0"/>
              <a:t>Goal and Scope</a:t>
            </a:r>
          </a:p>
          <a:p>
            <a:pPr marL="169863" indent="-169863">
              <a:buClr>
                <a:schemeClr val="tx1"/>
              </a:buClr>
              <a:buFont typeface="+mj-lt"/>
              <a:buAutoNum type="arabicPeriod"/>
            </a:pPr>
            <a:r>
              <a:rPr lang="en-US" dirty="0"/>
              <a:t>Life Cycle Inventory</a:t>
            </a:r>
          </a:p>
          <a:p>
            <a:pPr marL="169863" indent="-169863">
              <a:buClr>
                <a:schemeClr val="tx1"/>
              </a:buClr>
              <a:buFont typeface="+mj-lt"/>
              <a:buAutoNum type="arabicPeriod"/>
            </a:pPr>
            <a:r>
              <a:rPr lang="en-US" b="1" dirty="0"/>
              <a:t>Life Cycle Impact Assessment </a:t>
            </a:r>
          </a:p>
          <a:p>
            <a:pPr marL="169863" indent="-169863">
              <a:buClr>
                <a:schemeClr val="tx1"/>
              </a:buClr>
              <a:buFont typeface="+mj-lt"/>
              <a:buAutoNum type="arabicPeriod"/>
            </a:pPr>
            <a:r>
              <a:rPr lang="en-US" dirty="0"/>
              <a:t>Interpretation</a:t>
            </a:r>
          </a:p>
          <a:p>
            <a:endParaRPr lang="en-US" dirty="0"/>
          </a:p>
        </p:txBody>
      </p:sp>
      <p:sp>
        <p:nvSpPr>
          <p:cNvPr id="12" name="Title 1"/>
          <p:cNvSpPr txBox="1">
            <a:spLocks/>
          </p:cNvSpPr>
          <p:nvPr/>
        </p:nvSpPr>
        <p:spPr>
          <a:xfrm>
            <a:off x="2201657" y="-171451"/>
            <a:ext cx="9668615" cy="1112519"/>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3600" b="0" kern="1200" spc="-50" baseline="0">
                <a:solidFill>
                  <a:schemeClr val="tx1"/>
                </a:solidFill>
                <a:latin typeface="+mj-lt"/>
                <a:ea typeface="+mj-ea"/>
                <a:cs typeface="+mj-cs"/>
              </a:defRPr>
            </a:lvl1pPr>
          </a:lstStyle>
          <a:p>
            <a:r>
              <a:rPr lang="en-US" sz="4800" dirty="0" smtClean="0"/>
              <a:t>Example of terminology for acidification </a:t>
            </a:r>
            <a:endParaRPr lang="en-US" sz="4800" dirty="0"/>
          </a:p>
        </p:txBody>
      </p:sp>
      <p:sp>
        <p:nvSpPr>
          <p:cNvPr id="9" name="Oval 8"/>
          <p:cNvSpPr/>
          <p:nvPr/>
        </p:nvSpPr>
        <p:spPr>
          <a:xfrm>
            <a:off x="10666682" y="5013940"/>
            <a:ext cx="1203590" cy="1203338"/>
          </a:xfrm>
          <a:prstGeom prst="ellipse">
            <a:avLst/>
          </a:prstGeom>
          <a:blipFill rotWithShape="1">
            <a:blip r:embed="rId5"/>
            <a:stretch>
              <a:fillRect/>
            </a:stretch>
          </a:blipFill>
          <a:ln>
            <a:solidFill>
              <a:srgbClr val="739A28"/>
            </a:solidFill>
          </a:ln>
          <a:effectLst/>
          <a:scene3d>
            <a:camera prst="orthographicFront">
              <a:rot lat="0" lon="0" rev="0"/>
            </a:camera>
            <a:lightRig rig="contrasting" dir="t">
              <a:rot lat="0" lon="0" rev="0"/>
            </a:lightRig>
          </a:scene3d>
          <a:sp3d z="300000" contourW="19050" prstMaterial="metal"/>
        </p:spPr>
        <p:style>
          <a:lnRef idx="0">
            <a:scrgbClr r="0" g="0" b="0"/>
          </a:lnRef>
          <a:fillRef idx="1">
            <a:scrgbClr r="0" g="0" b="0"/>
          </a:fillRef>
          <a:effectRef idx="1">
            <a:scrgbClr r="0" g="0" b="0"/>
          </a:effectRef>
          <a:fontRef idx="minor">
            <a:schemeClr val="lt1">
              <a:hueOff val="0"/>
              <a:satOff val="0"/>
              <a:lumOff val="0"/>
              <a:alphaOff val="0"/>
            </a:schemeClr>
          </a:fontRef>
        </p:style>
      </p:sp>
      <p:graphicFrame>
        <p:nvGraphicFramePr>
          <p:cNvPr id="2" name="Diagram 1"/>
          <p:cNvGraphicFramePr/>
          <p:nvPr>
            <p:extLst>
              <p:ext uri="{D42A27DB-BD31-4B8C-83A1-F6EECF244321}">
                <p14:modId xmlns:p14="http://schemas.microsoft.com/office/powerpoint/2010/main" val="3519044301"/>
              </p:ext>
            </p:extLst>
          </p:nvPr>
        </p:nvGraphicFramePr>
        <p:xfrm>
          <a:off x="2209583" y="957058"/>
          <a:ext cx="8287771" cy="526022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430000" y="6096000"/>
            <a:ext cx="609600" cy="609600"/>
          </a:xfrm>
          <a:prstGeom prst="rect">
            <a:avLst/>
          </a:prstGeom>
        </p:spPr>
      </p:pic>
      <p:sp>
        <p:nvSpPr>
          <p:cNvPr id="13" name="Rectangle 12"/>
          <p:cNvSpPr/>
          <p:nvPr/>
        </p:nvSpPr>
        <p:spPr>
          <a:xfrm>
            <a:off x="5160472" y="6295875"/>
            <a:ext cx="6488407" cy="246221"/>
          </a:xfrm>
          <a:prstGeom prst="rect">
            <a:avLst/>
          </a:prstGeom>
        </p:spPr>
        <p:txBody>
          <a:bodyPr wrap="square">
            <a:spAutoFit/>
          </a:bodyPr>
          <a:lstStyle/>
          <a:p>
            <a:r>
              <a:rPr lang="en-US" sz="1000" dirty="0" smtClean="0"/>
              <a:t>*TRACI is the Tool for the Reduction and Assessment of Chemical and Other Environmental Impacts</a:t>
            </a:r>
            <a:endParaRPr lang="en-US" sz="1000" dirty="0"/>
          </a:p>
        </p:txBody>
      </p:sp>
    </p:spTree>
    <p:extLst>
      <p:ext uri="{BB962C8B-B14F-4D97-AF65-F5344CB8AC3E}">
        <p14:creationId xmlns:p14="http://schemas.microsoft.com/office/powerpoint/2010/main" val="939005361"/>
      </p:ext>
    </p:extLst>
  </p:cSld>
  <p:clrMapOvr>
    <a:masterClrMapping/>
  </p:clrMapOvr>
  <mc:AlternateContent xmlns:mc="http://schemas.openxmlformats.org/markup-compatibility/2006" xmlns:p14="http://schemas.microsoft.com/office/powerpoint/2010/main">
    <mc:Choice Requires="p14">
      <p:transition spd="slow" p14:dur="2000" advTm="67469"/>
    </mc:Choice>
    <mc:Fallback xmlns="">
      <p:transition spd="slow" advTm="674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5"/>
          <p:cNvSpPr>
            <a:spLocks noGrp="1"/>
          </p:cNvSpPr>
          <p:nvPr>
            <p:ph type="dt" sz="half" idx="10"/>
          </p:nvPr>
        </p:nvSpPr>
        <p:spPr/>
        <p:txBody>
          <a:bodyPr/>
          <a:lstStyle/>
          <a:p>
            <a:r>
              <a:rPr lang="en-US" dirty="0" smtClean="0"/>
              <a:t>02/2015</a:t>
            </a:r>
            <a:endParaRPr lang="en-US" dirty="0"/>
          </a:p>
        </p:txBody>
      </p:sp>
      <p:sp>
        <p:nvSpPr>
          <p:cNvPr id="8" name="Footer Placeholder 7"/>
          <p:cNvSpPr>
            <a:spLocks noGrp="1"/>
          </p:cNvSpPr>
          <p:nvPr>
            <p:ph type="ftr" sz="quarter" idx="11"/>
          </p:nvPr>
        </p:nvSpPr>
        <p:spPr/>
        <p:txBody>
          <a:bodyPr/>
          <a:lstStyle/>
          <a:p>
            <a:r>
              <a:rPr lang="en-US" dirty="0" smtClean="0"/>
              <a:t>LCA Module A2</a:t>
            </a:r>
            <a:endParaRPr lang="en-US" dirty="0"/>
          </a:p>
        </p:txBody>
      </p:sp>
      <p:sp>
        <p:nvSpPr>
          <p:cNvPr id="7" name="Slide Number Placeholder 6"/>
          <p:cNvSpPr>
            <a:spLocks noGrp="1"/>
          </p:cNvSpPr>
          <p:nvPr>
            <p:ph type="sldNum" sz="quarter" idx="12"/>
          </p:nvPr>
        </p:nvSpPr>
        <p:spPr/>
        <p:txBody>
          <a:bodyPr/>
          <a:lstStyle/>
          <a:p>
            <a:fld id="{0A514951-337F-4C55-96DD-3945EF272A02}" type="slidenum">
              <a:rPr lang="en-US" smtClean="0"/>
              <a:t>19</a:t>
            </a:fld>
            <a:endParaRPr lang="en-US"/>
          </a:p>
        </p:txBody>
      </p:sp>
      <p:sp>
        <p:nvSpPr>
          <p:cNvPr id="13" name="Content Placeholder 2"/>
          <p:cNvSpPr txBox="1">
            <a:spLocks/>
          </p:cNvSpPr>
          <p:nvPr/>
        </p:nvSpPr>
        <p:spPr>
          <a:xfrm>
            <a:off x="2201657" y="1170409"/>
            <a:ext cx="9010826" cy="5189225"/>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sz="2400" dirty="0"/>
              <a:t>No weighting allowed</a:t>
            </a:r>
          </a:p>
          <a:p>
            <a:r>
              <a:rPr lang="en-US" sz="2400" dirty="0"/>
              <a:t>Sufficiently comprehensive set of category indicators</a:t>
            </a:r>
          </a:p>
          <a:p>
            <a:r>
              <a:rPr lang="en-US" sz="2400" dirty="0"/>
              <a:t>Category indicators should be scientifically valid, environmentally relevant, and internationally accepted</a:t>
            </a:r>
          </a:p>
          <a:p>
            <a:r>
              <a:rPr lang="en-US" sz="2400" dirty="0" smtClean="0"/>
              <a:t>Not </a:t>
            </a:r>
            <a:r>
              <a:rPr lang="en-US" sz="2400" dirty="0"/>
              <a:t>sole basis for decisions</a:t>
            </a:r>
          </a:p>
          <a:p>
            <a:r>
              <a:rPr lang="en-US" sz="2400" dirty="0" smtClean="0"/>
              <a:t>Must include sensitivity and uncertainty analyses</a:t>
            </a:r>
          </a:p>
          <a:p>
            <a:r>
              <a:rPr lang="en-US" sz="2400" dirty="0" smtClean="0"/>
              <a:t>If </a:t>
            </a:r>
            <a:r>
              <a:rPr lang="en-US" sz="2400" dirty="0"/>
              <a:t>grouping used then there are lots of additions (caveats) required as in Section 5.3.2</a:t>
            </a:r>
          </a:p>
          <a:p>
            <a:endParaRPr lang="en-US" sz="2400" dirty="0" smtClean="0"/>
          </a:p>
        </p:txBody>
      </p:sp>
      <p:sp>
        <p:nvSpPr>
          <p:cNvPr id="10" name="Title 1"/>
          <p:cNvSpPr>
            <a:spLocks noGrp="1"/>
          </p:cNvSpPr>
          <p:nvPr>
            <p:ph type="title"/>
          </p:nvPr>
        </p:nvSpPr>
        <p:spPr>
          <a:xfrm>
            <a:off x="59045" y="594359"/>
            <a:ext cx="1672814" cy="2286000"/>
          </a:xfrm>
        </p:spPr>
        <p:txBody>
          <a:bodyPr/>
          <a:lstStyle/>
          <a:p>
            <a:r>
              <a:rPr lang="en-US" dirty="0"/>
              <a:t>LCA Phases</a:t>
            </a:r>
            <a:endParaRPr lang="en-US" dirty="0">
              <a:solidFill>
                <a:schemeClr val="tx1"/>
              </a:solidFill>
            </a:endParaRPr>
          </a:p>
        </p:txBody>
      </p:sp>
      <p:sp>
        <p:nvSpPr>
          <p:cNvPr id="11" name="Text Placeholder 10"/>
          <p:cNvSpPr>
            <a:spLocks noGrp="1"/>
          </p:cNvSpPr>
          <p:nvPr>
            <p:ph type="body" sz="half" idx="2"/>
          </p:nvPr>
        </p:nvSpPr>
        <p:spPr>
          <a:xfrm>
            <a:off x="26793" y="2980510"/>
            <a:ext cx="1780370" cy="3379124"/>
          </a:xfrm>
        </p:spPr>
        <p:txBody>
          <a:bodyPr/>
          <a:lstStyle/>
          <a:p>
            <a:pPr marL="169863" indent="-169863">
              <a:buClr>
                <a:schemeClr val="tx1"/>
              </a:buClr>
              <a:buFont typeface="+mj-lt"/>
              <a:buAutoNum type="arabicPeriod"/>
            </a:pPr>
            <a:r>
              <a:rPr lang="en-US" dirty="0"/>
              <a:t>Goal and Scope</a:t>
            </a:r>
          </a:p>
          <a:p>
            <a:pPr marL="169863" indent="-169863">
              <a:buClr>
                <a:schemeClr val="tx1"/>
              </a:buClr>
              <a:buFont typeface="+mj-lt"/>
              <a:buAutoNum type="arabicPeriod"/>
            </a:pPr>
            <a:r>
              <a:rPr lang="en-US" dirty="0"/>
              <a:t>Life Cycle Inventory</a:t>
            </a:r>
          </a:p>
          <a:p>
            <a:pPr marL="169863" indent="-169863">
              <a:buClr>
                <a:schemeClr val="tx1"/>
              </a:buClr>
              <a:buFont typeface="+mj-lt"/>
              <a:buAutoNum type="arabicPeriod"/>
            </a:pPr>
            <a:r>
              <a:rPr lang="en-US" b="1" dirty="0"/>
              <a:t>Life Cycle Impact Assessment </a:t>
            </a:r>
          </a:p>
          <a:p>
            <a:pPr marL="169863" indent="-169863">
              <a:buClr>
                <a:schemeClr val="tx1"/>
              </a:buClr>
              <a:buFont typeface="+mj-lt"/>
              <a:buAutoNum type="arabicPeriod"/>
            </a:pPr>
            <a:r>
              <a:rPr lang="en-US" dirty="0"/>
              <a:t>Interpretation</a:t>
            </a:r>
          </a:p>
          <a:p>
            <a:endParaRPr lang="en-US" dirty="0"/>
          </a:p>
        </p:txBody>
      </p:sp>
      <p:sp>
        <p:nvSpPr>
          <p:cNvPr id="12" name="Title 1"/>
          <p:cNvSpPr txBox="1">
            <a:spLocks/>
          </p:cNvSpPr>
          <p:nvPr/>
        </p:nvSpPr>
        <p:spPr>
          <a:xfrm>
            <a:off x="2247613" y="-184617"/>
            <a:ext cx="9102557" cy="1112519"/>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3600" b="0" kern="1200" spc="-50" baseline="0">
                <a:solidFill>
                  <a:schemeClr val="tx1"/>
                </a:solidFill>
                <a:latin typeface="+mj-lt"/>
                <a:ea typeface="+mj-ea"/>
                <a:cs typeface="+mj-cs"/>
              </a:defRPr>
            </a:lvl1pPr>
          </a:lstStyle>
          <a:p>
            <a:r>
              <a:rPr lang="en-US" sz="4800" dirty="0" smtClean="0"/>
              <a:t>Comparative Assessment LCIA</a:t>
            </a:r>
            <a:endParaRPr lang="en-US" sz="4800" dirty="0"/>
          </a:p>
        </p:txBody>
      </p:sp>
      <p:sp>
        <p:nvSpPr>
          <p:cNvPr id="9" name="Oval 8"/>
          <p:cNvSpPr/>
          <p:nvPr/>
        </p:nvSpPr>
        <p:spPr>
          <a:xfrm>
            <a:off x="10610688" y="5013940"/>
            <a:ext cx="1203590" cy="1203338"/>
          </a:xfrm>
          <a:prstGeom prst="ellipse">
            <a:avLst/>
          </a:prstGeom>
          <a:blipFill rotWithShape="1">
            <a:blip r:embed="rId5"/>
            <a:stretch>
              <a:fillRect/>
            </a:stretch>
          </a:blipFill>
          <a:ln>
            <a:solidFill>
              <a:srgbClr val="739A28"/>
            </a:solidFill>
          </a:ln>
          <a:effectLst/>
          <a:scene3d>
            <a:camera prst="orthographicFront">
              <a:rot lat="0" lon="0" rev="0"/>
            </a:camera>
            <a:lightRig rig="contrasting" dir="t">
              <a:rot lat="0" lon="0" rev="0"/>
            </a:lightRig>
          </a:scene3d>
          <a:sp3d z="300000" contourW="19050" prstMaterial="metal"/>
        </p:spPr>
        <p:style>
          <a:lnRef idx="0">
            <a:scrgbClr r="0" g="0" b="0"/>
          </a:lnRef>
          <a:fillRef idx="1">
            <a:scrgbClr r="0" g="0" b="0"/>
          </a:fillRef>
          <a:effectRef idx="1">
            <a:scrgbClr r="0" g="0" b="0"/>
          </a:effectRef>
          <a:fontRef idx="minor">
            <a:schemeClr val="lt1">
              <a:hueOff val="0"/>
              <a:satOff val="0"/>
              <a:lumOff val="0"/>
              <a:alphaOff val="0"/>
            </a:schemeClr>
          </a:fontRef>
        </p:style>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751935370"/>
      </p:ext>
    </p:extLst>
  </p:cSld>
  <p:clrMapOvr>
    <a:masterClrMapping/>
  </p:clrMapOvr>
  <mc:AlternateContent xmlns:mc="http://schemas.openxmlformats.org/markup-compatibility/2006" xmlns:p14="http://schemas.microsoft.com/office/powerpoint/2010/main">
    <mc:Choice Requires="p14">
      <p:transition spd="slow" p14:dur="2000" advTm="53414"/>
    </mc:Choice>
    <mc:Fallback xmlns="">
      <p:transition spd="slow" advTm="534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LCA Module Series Groups</a:t>
            </a:r>
            <a:endParaRPr lang="en-US" dirty="0"/>
          </a:p>
        </p:txBody>
      </p:sp>
      <p:sp>
        <p:nvSpPr>
          <p:cNvPr id="3" name="Content Placeholder 2"/>
          <p:cNvSpPr>
            <a:spLocks noGrp="1"/>
          </p:cNvSpPr>
          <p:nvPr>
            <p:ph idx="1"/>
          </p:nvPr>
        </p:nvSpPr>
        <p:spPr>
          <a:xfrm>
            <a:off x="637761" y="1476086"/>
            <a:ext cx="10916478" cy="4683414"/>
          </a:xfrm>
        </p:spPr>
        <p:txBody>
          <a:bodyPr>
            <a:normAutofit/>
          </a:bodyPr>
          <a:lstStyle/>
          <a:p>
            <a:pPr marL="0" indent="0">
              <a:buNone/>
            </a:pPr>
            <a:r>
              <a:rPr lang="en-US" dirty="0" smtClean="0"/>
              <a:t>Group </a:t>
            </a:r>
            <a:r>
              <a:rPr lang="en-US" dirty="0"/>
              <a:t>A</a:t>
            </a:r>
            <a:r>
              <a:rPr lang="en-US" dirty="0" smtClean="0"/>
              <a:t>: ISO Compliant LCA Overview Modules</a:t>
            </a:r>
          </a:p>
          <a:p>
            <a:pPr marL="0" indent="0">
              <a:spcAft>
                <a:spcPts val="1200"/>
              </a:spcAft>
              <a:buNone/>
            </a:pPr>
            <a:r>
              <a:rPr lang="en-US" dirty="0"/>
              <a:t>Group </a:t>
            </a:r>
            <a:r>
              <a:rPr lang="en-US" dirty="0">
                <a:latin typeface="Calibri" panose="020F0502020204030204" pitchFamily="34" charset="0"/>
              </a:rPr>
              <a:t>α</a:t>
            </a:r>
            <a:r>
              <a:rPr lang="en-US" dirty="0" smtClean="0"/>
              <a:t>: </a:t>
            </a:r>
            <a:r>
              <a:rPr lang="en-US" dirty="0"/>
              <a:t>ISO Compliant LCA </a:t>
            </a:r>
            <a:r>
              <a:rPr lang="en-US" dirty="0" smtClean="0"/>
              <a:t>Detailed Modules</a:t>
            </a:r>
            <a:endParaRPr lang="en-US" dirty="0"/>
          </a:p>
          <a:p>
            <a:pPr marL="0" indent="0">
              <a:buNone/>
            </a:pPr>
            <a:r>
              <a:rPr lang="en-US" dirty="0"/>
              <a:t>Group B</a:t>
            </a:r>
            <a:r>
              <a:rPr lang="en-US" dirty="0" smtClean="0"/>
              <a:t>: Environmental Impact Categories </a:t>
            </a:r>
            <a:r>
              <a:rPr lang="en-US" dirty="0"/>
              <a:t>Overview Modules</a:t>
            </a:r>
          </a:p>
          <a:p>
            <a:pPr marL="0" indent="0">
              <a:spcAft>
                <a:spcPts val="1200"/>
              </a:spcAft>
              <a:buNone/>
            </a:pPr>
            <a:r>
              <a:rPr lang="en-US" dirty="0"/>
              <a:t>Group </a:t>
            </a:r>
            <a:r>
              <a:rPr lang="en-US" dirty="0">
                <a:latin typeface="Calibri" panose="020F0502020204030204" pitchFamily="34" charset="0"/>
              </a:rPr>
              <a:t>β</a:t>
            </a:r>
            <a:r>
              <a:rPr lang="en-US" dirty="0" smtClean="0"/>
              <a:t>: Environmental Impact Categories Detailed Modules</a:t>
            </a:r>
            <a:endParaRPr lang="en-US" dirty="0"/>
          </a:p>
          <a:p>
            <a:pPr marL="0" indent="0">
              <a:buNone/>
            </a:pPr>
            <a:r>
              <a:rPr lang="en-US" dirty="0" smtClean="0"/>
              <a:t>Group </a:t>
            </a:r>
            <a:r>
              <a:rPr lang="en-US" dirty="0"/>
              <a:t>G</a:t>
            </a:r>
            <a:r>
              <a:rPr lang="en-US" dirty="0" smtClean="0"/>
              <a:t>: General LCA Tools </a:t>
            </a:r>
            <a:r>
              <a:rPr lang="en-US" dirty="0"/>
              <a:t>Overview Modules</a:t>
            </a:r>
          </a:p>
          <a:p>
            <a:pPr marL="0" indent="0">
              <a:spcAft>
                <a:spcPts val="1200"/>
              </a:spcAft>
              <a:buNone/>
            </a:pPr>
            <a:r>
              <a:rPr lang="en-US" dirty="0"/>
              <a:t>Group </a:t>
            </a:r>
            <a:r>
              <a:rPr lang="en-US" dirty="0">
                <a:latin typeface="Calibri" panose="020F0502020204030204" pitchFamily="34" charset="0"/>
              </a:rPr>
              <a:t>γ</a:t>
            </a:r>
            <a:r>
              <a:rPr lang="en-US" dirty="0" smtClean="0"/>
              <a:t>: General LCA Tools </a:t>
            </a:r>
            <a:r>
              <a:rPr lang="en-US" dirty="0"/>
              <a:t>Detailed </a:t>
            </a:r>
            <a:r>
              <a:rPr lang="en-US" dirty="0" smtClean="0"/>
              <a:t>Modules</a:t>
            </a:r>
          </a:p>
          <a:p>
            <a:pPr marL="0" indent="0">
              <a:buNone/>
            </a:pPr>
            <a:r>
              <a:rPr lang="en-US" dirty="0"/>
              <a:t>Group T</a:t>
            </a:r>
            <a:r>
              <a:rPr lang="en-US" dirty="0" smtClean="0"/>
              <a:t>: Transportation-Related LCA Overview </a:t>
            </a:r>
            <a:r>
              <a:rPr lang="en-US" dirty="0"/>
              <a:t>Modules</a:t>
            </a:r>
          </a:p>
          <a:p>
            <a:pPr marL="0" indent="0">
              <a:buNone/>
            </a:pPr>
            <a:r>
              <a:rPr lang="en-US" dirty="0"/>
              <a:t>Group </a:t>
            </a:r>
            <a:r>
              <a:rPr lang="en-US" dirty="0">
                <a:latin typeface="Calibri" panose="020F0502020204030204" pitchFamily="34" charset="0"/>
              </a:rPr>
              <a:t>τ</a:t>
            </a:r>
            <a:r>
              <a:rPr lang="en-US" dirty="0" smtClean="0"/>
              <a:t>: </a:t>
            </a:r>
            <a:r>
              <a:rPr lang="en-US" dirty="0"/>
              <a:t>Transportation-Related LCA </a:t>
            </a:r>
            <a:r>
              <a:rPr lang="en-US" dirty="0" smtClean="0"/>
              <a:t>Detailed Modules</a:t>
            </a:r>
            <a:endParaRPr lang="en-US" dirty="0"/>
          </a:p>
          <a:p>
            <a:pPr marL="0" indent="0">
              <a:buNone/>
            </a:pPr>
            <a:endParaRPr lang="en-US" dirty="0"/>
          </a:p>
          <a:p>
            <a:pPr marL="0" indent="0">
              <a:buNone/>
            </a:pPr>
            <a:endParaRPr lang="en-US" dirty="0"/>
          </a:p>
        </p:txBody>
      </p:sp>
      <p:sp>
        <p:nvSpPr>
          <p:cNvPr id="6" name="Date Placeholder 5"/>
          <p:cNvSpPr>
            <a:spLocks noGrp="1"/>
          </p:cNvSpPr>
          <p:nvPr>
            <p:ph type="dt" sz="half" idx="10"/>
          </p:nvPr>
        </p:nvSpPr>
        <p:spPr/>
        <p:txBody>
          <a:bodyPr/>
          <a:lstStyle/>
          <a:p>
            <a:r>
              <a:rPr lang="en-US" dirty="0" smtClean="0"/>
              <a:t>02/2015</a:t>
            </a:r>
            <a:endParaRPr lang="en-US" dirty="0"/>
          </a:p>
        </p:txBody>
      </p:sp>
      <p:sp>
        <p:nvSpPr>
          <p:cNvPr id="8" name="Footer Placeholder 7"/>
          <p:cNvSpPr>
            <a:spLocks noGrp="1"/>
          </p:cNvSpPr>
          <p:nvPr>
            <p:ph type="ftr" sz="quarter" idx="11"/>
          </p:nvPr>
        </p:nvSpPr>
        <p:spPr/>
        <p:txBody>
          <a:bodyPr/>
          <a:lstStyle/>
          <a:p>
            <a:r>
              <a:rPr lang="en-US" dirty="0" smtClean="0"/>
              <a:t>LCA Module A2</a:t>
            </a:r>
            <a:endParaRPr lang="en-US" dirty="0"/>
          </a:p>
        </p:txBody>
      </p:sp>
      <p:sp>
        <p:nvSpPr>
          <p:cNvPr id="7" name="Slide Number Placeholder 6"/>
          <p:cNvSpPr>
            <a:spLocks noGrp="1"/>
          </p:cNvSpPr>
          <p:nvPr>
            <p:ph type="sldNum" sz="quarter" idx="12"/>
          </p:nvPr>
        </p:nvSpPr>
        <p:spPr/>
        <p:txBody>
          <a:bodyPr/>
          <a:lstStyle/>
          <a:p>
            <a:fld id="{0A514951-337F-4C55-96DD-3945EF272A02}" type="slidenum">
              <a:rPr lang="en-US" smtClean="0"/>
              <a:t>2</a:t>
            </a:fld>
            <a:endParaRPr lang="en-US"/>
          </a:p>
        </p:txBody>
      </p:sp>
      <p:pic>
        <p:nvPicPr>
          <p:cNvPr id="5" name="Audio 4">
            <a:hlinkClick r:id="" action="ppaction://media"/>
          </p:cNvPr>
          <p:cNvPicPr>
            <a:picLocks noChangeAspect="1"/>
          </p:cNvPicPr>
          <p:nvPr>
            <a:audioFile r:link="rId1"/>
            <p:extLst>
              <p:ext uri="{DAA4B4D4-6D71-4841-9C94-3DE7FCFB9230}">
                <p14:media xmlns:p14="http://schemas.microsoft.com/office/powerpoint/2010/main" r:embed="rId2">
                  <p14:trim st="1083"/>
                </p14:media>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528565895"/>
      </p:ext>
    </p:extLst>
  </p:cSld>
  <p:clrMapOvr>
    <a:masterClrMapping/>
  </p:clrMapOvr>
  <mc:AlternateContent xmlns:mc="http://schemas.openxmlformats.org/markup-compatibility/2006" xmlns:p14="http://schemas.microsoft.com/office/powerpoint/2010/main">
    <mc:Choice Requires="p14">
      <p:transition spd="slow" p14:dur="2000" advTm="23000"/>
    </mc:Choice>
    <mc:Fallback xmlns="">
      <p:transition spd="slow" advTm="2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5"/>
          <p:cNvSpPr>
            <a:spLocks noGrp="1"/>
          </p:cNvSpPr>
          <p:nvPr>
            <p:ph type="dt" sz="half" idx="10"/>
          </p:nvPr>
        </p:nvSpPr>
        <p:spPr/>
        <p:txBody>
          <a:bodyPr/>
          <a:lstStyle/>
          <a:p>
            <a:r>
              <a:rPr lang="en-US" dirty="0" smtClean="0"/>
              <a:t>02/2015</a:t>
            </a:r>
            <a:endParaRPr lang="en-US" dirty="0"/>
          </a:p>
        </p:txBody>
      </p:sp>
      <p:sp>
        <p:nvSpPr>
          <p:cNvPr id="8" name="Footer Placeholder 7"/>
          <p:cNvSpPr>
            <a:spLocks noGrp="1"/>
          </p:cNvSpPr>
          <p:nvPr>
            <p:ph type="ftr" sz="quarter" idx="11"/>
          </p:nvPr>
        </p:nvSpPr>
        <p:spPr/>
        <p:txBody>
          <a:bodyPr/>
          <a:lstStyle/>
          <a:p>
            <a:r>
              <a:rPr lang="en-US" dirty="0" smtClean="0"/>
              <a:t>LCA Module A2</a:t>
            </a:r>
            <a:endParaRPr lang="en-US" dirty="0"/>
          </a:p>
        </p:txBody>
      </p:sp>
      <p:sp>
        <p:nvSpPr>
          <p:cNvPr id="7" name="Slide Number Placeholder 6"/>
          <p:cNvSpPr>
            <a:spLocks noGrp="1"/>
          </p:cNvSpPr>
          <p:nvPr>
            <p:ph type="sldNum" sz="quarter" idx="12"/>
          </p:nvPr>
        </p:nvSpPr>
        <p:spPr/>
        <p:txBody>
          <a:bodyPr/>
          <a:lstStyle/>
          <a:p>
            <a:fld id="{0A514951-337F-4C55-96DD-3945EF272A02}" type="slidenum">
              <a:rPr lang="en-US" smtClean="0"/>
              <a:t>20</a:t>
            </a:fld>
            <a:endParaRPr lang="en-US"/>
          </a:p>
        </p:txBody>
      </p:sp>
      <p:sp>
        <p:nvSpPr>
          <p:cNvPr id="13" name="Content Placeholder 2"/>
          <p:cNvSpPr txBox="1">
            <a:spLocks/>
          </p:cNvSpPr>
          <p:nvPr/>
        </p:nvSpPr>
        <p:spPr>
          <a:xfrm>
            <a:off x="2201657" y="1025297"/>
            <a:ext cx="9010826" cy="5546035"/>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sz="2200" dirty="0"/>
              <a:t>Identify significant </a:t>
            </a:r>
            <a:r>
              <a:rPr lang="en-US" sz="2200" dirty="0" smtClean="0"/>
              <a:t>issues with:</a:t>
            </a:r>
            <a:endParaRPr lang="en-US" sz="2200" dirty="0"/>
          </a:p>
          <a:p>
            <a:pPr lvl="1"/>
            <a:r>
              <a:rPr lang="en-US" sz="2200" dirty="0"/>
              <a:t>Inventory data</a:t>
            </a:r>
          </a:p>
          <a:p>
            <a:pPr lvl="1"/>
            <a:r>
              <a:rPr lang="en-US" sz="2200" dirty="0"/>
              <a:t>Impact categories</a:t>
            </a:r>
          </a:p>
          <a:p>
            <a:pPr lvl="1"/>
            <a:r>
              <a:rPr lang="en-US" sz="2200" dirty="0"/>
              <a:t>Significant contributions from life cycle stages</a:t>
            </a:r>
          </a:p>
          <a:p>
            <a:r>
              <a:rPr lang="en-US" sz="2200" dirty="0"/>
              <a:t>Include information on:</a:t>
            </a:r>
          </a:p>
          <a:p>
            <a:pPr lvl="1"/>
            <a:r>
              <a:rPr lang="en-US" sz="2200" dirty="0"/>
              <a:t>Assembled findings from LCI and LCIA</a:t>
            </a:r>
          </a:p>
          <a:p>
            <a:pPr lvl="1"/>
            <a:r>
              <a:rPr lang="en-US" sz="2200" dirty="0"/>
              <a:t>Methodologies used</a:t>
            </a:r>
          </a:p>
          <a:p>
            <a:pPr lvl="1"/>
            <a:r>
              <a:rPr lang="en-US" sz="2200" dirty="0"/>
              <a:t>Value </a:t>
            </a:r>
            <a:r>
              <a:rPr lang="en-US" sz="2200" dirty="0" smtClean="0"/>
              <a:t>choices</a:t>
            </a:r>
          </a:p>
          <a:p>
            <a:pPr lvl="1"/>
            <a:r>
              <a:rPr lang="en-US" sz="2200" dirty="0" smtClean="0"/>
              <a:t>Limitations</a:t>
            </a:r>
            <a:endParaRPr lang="en-US" sz="2200" dirty="0"/>
          </a:p>
          <a:p>
            <a:pPr lvl="1"/>
            <a:r>
              <a:rPr lang="en-US" sz="2200" dirty="0"/>
              <a:t>Roles of interested parties in compilation and review</a:t>
            </a:r>
          </a:p>
          <a:p>
            <a:r>
              <a:rPr lang="en-US" sz="2200" dirty="0"/>
              <a:t>Consider the </a:t>
            </a:r>
            <a:r>
              <a:rPr lang="en-US" sz="2200" dirty="0" smtClean="0"/>
              <a:t>following that may be critically reviewed:</a:t>
            </a:r>
            <a:endParaRPr lang="en-US" sz="2200" dirty="0"/>
          </a:p>
          <a:p>
            <a:pPr lvl="1"/>
            <a:r>
              <a:rPr lang="en-US" sz="2200" dirty="0"/>
              <a:t>Completeness check</a:t>
            </a:r>
          </a:p>
          <a:p>
            <a:pPr lvl="1"/>
            <a:r>
              <a:rPr lang="en-US" sz="2200" dirty="0"/>
              <a:t>Sensitivity check</a:t>
            </a:r>
          </a:p>
          <a:p>
            <a:pPr lvl="1"/>
            <a:r>
              <a:rPr lang="en-US" sz="2200" dirty="0"/>
              <a:t>Consistency </a:t>
            </a:r>
            <a:r>
              <a:rPr lang="en-US" sz="2200" dirty="0" smtClean="0"/>
              <a:t>check</a:t>
            </a:r>
            <a:endParaRPr lang="en-US" sz="2200" dirty="0"/>
          </a:p>
        </p:txBody>
      </p:sp>
      <p:sp>
        <p:nvSpPr>
          <p:cNvPr id="10" name="Title 1"/>
          <p:cNvSpPr>
            <a:spLocks noGrp="1"/>
          </p:cNvSpPr>
          <p:nvPr>
            <p:ph type="title"/>
          </p:nvPr>
        </p:nvSpPr>
        <p:spPr>
          <a:xfrm>
            <a:off x="59045" y="594359"/>
            <a:ext cx="1672814" cy="2286000"/>
          </a:xfrm>
        </p:spPr>
        <p:txBody>
          <a:bodyPr/>
          <a:lstStyle/>
          <a:p>
            <a:r>
              <a:rPr lang="en-US" dirty="0"/>
              <a:t>LCA Phases</a:t>
            </a:r>
            <a:endParaRPr lang="en-US" dirty="0">
              <a:solidFill>
                <a:schemeClr val="tx1"/>
              </a:solidFill>
            </a:endParaRPr>
          </a:p>
        </p:txBody>
      </p:sp>
      <p:sp>
        <p:nvSpPr>
          <p:cNvPr id="11" name="Text Placeholder 10"/>
          <p:cNvSpPr>
            <a:spLocks noGrp="1"/>
          </p:cNvSpPr>
          <p:nvPr>
            <p:ph type="body" sz="half" idx="2"/>
          </p:nvPr>
        </p:nvSpPr>
        <p:spPr>
          <a:xfrm>
            <a:off x="26793" y="2980510"/>
            <a:ext cx="1780370" cy="3379124"/>
          </a:xfrm>
        </p:spPr>
        <p:txBody>
          <a:bodyPr/>
          <a:lstStyle/>
          <a:p>
            <a:pPr marL="169863" indent="-169863">
              <a:buClr>
                <a:schemeClr val="tx1"/>
              </a:buClr>
              <a:buFont typeface="+mj-lt"/>
              <a:buAutoNum type="arabicPeriod"/>
            </a:pPr>
            <a:r>
              <a:rPr lang="en-US" dirty="0"/>
              <a:t>Goal and Scope</a:t>
            </a:r>
          </a:p>
          <a:p>
            <a:pPr marL="169863" indent="-169863">
              <a:buClr>
                <a:schemeClr val="tx1"/>
              </a:buClr>
              <a:buFont typeface="+mj-lt"/>
              <a:buAutoNum type="arabicPeriod"/>
            </a:pPr>
            <a:r>
              <a:rPr lang="en-US" dirty="0"/>
              <a:t>Life Cycle Inventory</a:t>
            </a:r>
          </a:p>
          <a:p>
            <a:pPr marL="169863" indent="-169863">
              <a:buClr>
                <a:schemeClr val="tx1"/>
              </a:buClr>
              <a:buFont typeface="+mj-lt"/>
              <a:buAutoNum type="arabicPeriod"/>
            </a:pPr>
            <a:r>
              <a:rPr lang="en-US" dirty="0"/>
              <a:t>Life Cycle Impact Assessment </a:t>
            </a:r>
          </a:p>
          <a:p>
            <a:pPr marL="169863" indent="-169863">
              <a:buClr>
                <a:schemeClr val="tx1"/>
              </a:buClr>
              <a:buFont typeface="+mj-lt"/>
              <a:buAutoNum type="arabicPeriod"/>
            </a:pPr>
            <a:r>
              <a:rPr lang="en-US" b="1" dirty="0"/>
              <a:t>Interpretation</a:t>
            </a:r>
          </a:p>
          <a:p>
            <a:endParaRPr lang="en-US" dirty="0"/>
          </a:p>
        </p:txBody>
      </p:sp>
      <p:sp>
        <p:nvSpPr>
          <p:cNvPr id="12" name="Title 1"/>
          <p:cNvSpPr txBox="1">
            <a:spLocks/>
          </p:cNvSpPr>
          <p:nvPr/>
        </p:nvSpPr>
        <p:spPr>
          <a:xfrm>
            <a:off x="2247613" y="-184617"/>
            <a:ext cx="9102557" cy="1112519"/>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3600" b="0" kern="1200" spc="-50" baseline="0">
                <a:solidFill>
                  <a:schemeClr val="tx1"/>
                </a:solidFill>
                <a:latin typeface="+mj-lt"/>
                <a:ea typeface="+mj-ea"/>
                <a:cs typeface="+mj-cs"/>
              </a:defRPr>
            </a:lvl1pPr>
          </a:lstStyle>
          <a:p>
            <a:r>
              <a:rPr lang="en-US" sz="4800" dirty="0" smtClean="0"/>
              <a:t>Interpretation</a:t>
            </a:r>
            <a:endParaRPr lang="en-US" sz="4800" dirty="0"/>
          </a:p>
        </p:txBody>
      </p:sp>
      <p:sp>
        <p:nvSpPr>
          <p:cNvPr id="2" name="Round Same Side Corner Rectangle 1"/>
          <p:cNvSpPr/>
          <p:nvPr/>
        </p:nvSpPr>
        <p:spPr>
          <a:xfrm>
            <a:off x="6576217" y="395157"/>
            <a:ext cx="5107208" cy="1260281"/>
          </a:xfrm>
          <a:prstGeom prst="round2SameRect">
            <a:avLst/>
          </a:prstGeom>
          <a:solidFill>
            <a:srgbClr val="C1DF8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chemeClr val="tx1"/>
                </a:solidFill>
              </a:rPr>
              <a:t>Takes the form of conclusions and recommendations </a:t>
            </a:r>
            <a:endParaRPr lang="en-US" sz="2800" dirty="0">
              <a:solidFill>
                <a:schemeClr val="tx1"/>
              </a:solidFill>
            </a:endParaRPr>
          </a:p>
        </p:txBody>
      </p:sp>
      <p:sp>
        <p:nvSpPr>
          <p:cNvPr id="14" name="Oval 13"/>
          <p:cNvSpPr/>
          <p:nvPr/>
        </p:nvSpPr>
        <p:spPr>
          <a:xfrm>
            <a:off x="10576348" y="5070946"/>
            <a:ext cx="1203590" cy="1203338"/>
          </a:xfrm>
          <a:prstGeom prst="ellipse">
            <a:avLst/>
          </a:prstGeom>
          <a:blipFill rotWithShape="1">
            <a:blip r:embed="rId5"/>
            <a:stretch>
              <a:fillRect/>
            </a:stretch>
          </a:blipFill>
          <a:ln>
            <a:solidFill>
              <a:srgbClr val="739A28"/>
            </a:solidFill>
          </a:ln>
          <a:effectLst/>
          <a:scene3d>
            <a:camera prst="orthographicFront">
              <a:rot lat="0" lon="0" rev="0"/>
            </a:camera>
            <a:lightRig rig="contrasting" dir="t">
              <a:rot lat="0" lon="0" rev="0"/>
            </a:lightRig>
          </a:scene3d>
          <a:sp3d z="300000" contourW="19050" prstMaterial="metal"/>
        </p:spPr>
        <p:style>
          <a:lnRef idx="0">
            <a:scrgbClr r="0" g="0" b="0"/>
          </a:lnRef>
          <a:fillRef idx="1">
            <a:scrgbClr r="0" g="0" b="0"/>
          </a:fillRef>
          <a:effectRef idx="1">
            <a:scrgbClr r="0" g="0" b="0"/>
          </a:effectRef>
          <a:fontRef idx="minor">
            <a:schemeClr val="lt1">
              <a:hueOff val="0"/>
              <a:satOff val="0"/>
              <a:lumOff val="0"/>
              <a:alphaOff val="0"/>
            </a:schemeClr>
          </a:fontRef>
        </p:style>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831590976"/>
      </p:ext>
    </p:extLst>
  </p:cSld>
  <p:clrMapOvr>
    <a:masterClrMapping/>
  </p:clrMapOvr>
  <mc:AlternateContent xmlns:mc="http://schemas.openxmlformats.org/markup-compatibility/2006" xmlns:p14="http://schemas.microsoft.com/office/powerpoint/2010/main">
    <mc:Choice Requires="p14">
      <p:transition spd="slow" p14:dur="2000" advTm="49279"/>
    </mc:Choice>
    <mc:Fallback xmlns="">
      <p:transition spd="slow" advTm="492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5"/>
          <p:cNvSpPr>
            <a:spLocks noGrp="1"/>
          </p:cNvSpPr>
          <p:nvPr>
            <p:ph type="dt" sz="half" idx="10"/>
          </p:nvPr>
        </p:nvSpPr>
        <p:spPr/>
        <p:txBody>
          <a:bodyPr/>
          <a:lstStyle/>
          <a:p>
            <a:r>
              <a:rPr lang="en-US" dirty="0" smtClean="0"/>
              <a:t>02/2015</a:t>
            </a:r>
            <a:endParaRPr lang="en-US" dirty="0"/>
          </a:p>
        </p:txBody>
      </p:sp>
      <p:sp>
        <p:nvSpPr>
          <p:cNvPr id="8" name="Footer Placeholder 7"/>
          <p:cNvSpPr>
            <a:spLocks noGrp="1"/>
          </p:cNvSpPr>
          <p:nvPr>
            <p:ph type="ftr" sz="quarter" idx="11"/>
          </p:nvPr>
        </p:nvSpPr>
        <p:spPr/>
        <p:txBody>
          <a:bodyPr/>
          <a:lstStyle/>
          <a:p>
            <a:r>
              <a:rPr lang="en-US" dirty="0" smtClean="0"/>
              <a:t>LCA Module A2</a:t>
            </a:r>
            <a:endParaRPr lang="en-US" dirty="0"/>
          </a:p>
        </p:txBody>
      </p:sp>
      <p:sp>
        <p:nvSpPr>
          <p:cNvPr id="7" name="Slide Number Placeholder 6"/>
          <p:cNvSpPr>
            <a:spLocks noGrp="1"/>
          </p:cNvSpPr>
          <p:nvPr>
            <p:ph type="sldNum" sz="quarter" idx="12"/>
          </p:nvPr>
        </p:nvSpPr>
        <p:spPr/>
        <p:txBody>
          <a:bodyPr/>
          <a:lstStyle/>
          <a:p>
            <a:fld id="{0A514951-337F-4C55-96DD-3945EF272A02}" type="slidenum">
              <a:rPr lang="en-US" smtClean="0"/>
              <a:t>21</a:t>
            </a:fld>
            <a:endParaRPr lang="en-US"/>
          </a:p>
        </p:txBody>
      </p:sp>
      <p:sp>
        <p:nvSpPr>
          <p:cNvPr id="13" name="Content Placeholder 2"/>
          <p:cNvSpPr txBox="1">
            <a:spLocks/>
          </p:cNvSpPr>
          <p:nvPr/>
        </p:nvSpPr>
        <p:spPr>
          <a:xfrm>
            <a:off x="2201657" y="1025297"/>
            <a:ext cx="9010826" cy="5546035"/>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sz="2400" i="1" dirty="0"/>
              <a:t>P</a:t>
            </a:r>
            <a:r>
              <a:rPr lang="en-US" sz="2400" i="1" dirty="0" smtClean="0"/>
              <a:t>rocess </a:t>
            </a:r>
            <a:r>
              <a:rPr lang="en-US" sz="2400" i="1" dirty="0"/>
              <a:t>intended to ensure consistency between a life cycle assessment and the principles and </a:t>
            </a:r>
            <a:r>
              <a:rPr lang="en-US" sz="2400" i="1" dirty="0" smtClean="0"/>
              <a:t>requirements of </a:t>
            </a:r>
            <a:r>
              <a:rPr lang="en-US" sz="2400" i="1" dirty="0"/>
              <a:t>the </a:t>
            </a:r>
            <a:r>
              <a:rPr lang="en-US" sz="2400" i="1" dirty="0" err="1"/>
              <a:t>lnternational</a:t>
            </a:r>
            <a:r>
              <a:rPr lang="en-US" sz="2400" i="1" dirty="0"/>
              <a:t> Standards on life cycle </a:t>
            </a:r>
            <a:r>
              <a:rPr lang="en-US" sz="2400" i="1" dirty="0" smtClean="0"/>
              <a:t>assessment*</a:t>
            </a:r>
          </a:p>
          <a:p>
            <a:r>
              <a:rPr lang="en-US" sz="2200" dirty="0"/>
              <a:t>Done by </a:t>
            </a:r>
            <a:r>
              <a:rPr lang="en-US" sz="2200" dirty="0" smtClean="0"/>
              <a:t>an independent </a:t>
            </a:r>
            <a:r>
              <a:rPr lang="en-US" sz="2200" dirty="0"/>
              <a:t>third party</a:t>
            </a:r>
          </a:p>
          <a:p>
            <a:r>
              <a:rPr lang="en-US" sz="2200" dirty="0"/>
              <a:t>Defined in the scope</a:t>
            </a:r>
          </a:p>
          <a:p>
            <a:r>
              <a:rPr lang="en-US" sz="2200" dirty="0"/>
              <a:t>Required if comparative and disclosed to the public</a:t>
            </a:r>
          </a:p>
          <a:p>
            <a:r>
              <a:rPr lang="en-US" sz="2200" dirty="0"/>
              <a:t>All LCA phases might be critically reviewed, with the exception of the </a:t>
            </a:r>
            <a:r>
              <a:rPr lang="en-US" sz="2200" dirty="0" smtClean="0"/>
              <a:t>goal</a:t>
            </a:r>
            <a:endParaRPr lang="en-US" sz="2200" dirty="0"/>
          </a:p>
          <a:p>
            <a:r>
              <a:rPr lang="en-US" sz="2200" dirty="0"/>
              <a:t>Answers the questions in the following slide</a:t>
            </a:r>
          </a:p>
          <a:p>
            <a:endParaRPr lang="en-US" sz="2200" dirty="0" smtClean="0"/>
          </a:p>
          <a:p>
            <a:endParaRPr lang="en-US" sz="2200" dirty="0" smtClean="0"/>
          </a:p>
        </p:txBody>
      </p:sp>
      <p:sp>
        <p:nvSpPr>
          <p:cNvPr id="10" name="Title 1"/>
          <p:cNvSpPr>
            <a:spLocks noGrp="1"/>
          </p:cNvSpPr>
          <p:nvPr>
            <p:ph type="title"/>
          </p:nvPr>
        </p:nvSpPr>
        <p:spPr>
          <a:xfrm>
            <a:off x="59045" y="594359"/>
            <a:ext cx="1672814" cy="2286000"/>
          </a:xfrm>
        </p:spPr>
        <p:txBody>
          <a:bodyPr/>
          <a:lstStyle/>
          <a:p>
            <a:r>
              <a:rPr lang="en-US" dirty="0"/>
              <a:t>LCA Phases</a:t>
            </a:r>
            <a:endParaRPr lang="en-US" dirty="0">
              <a:solidFill>
                <a:schemeClr val="tx1"/>
              </a:solidFill>
            </a:endParaRPr>
          </a:p>
        </p:txBody>
      </p:sp>
      <p:sp>
        <p:nvSpPr>
          <p:cNvPr id="11" name="Text Placeholder 10"/>
          <p:cNvSpPr>
            <a:spLocks noGrp="1"/>
          </p:cNvSpPr>
          <p:nvPr>
            <p:ph type="body" sz="half" idx="2"/>
          </p:nvPr>
        </p:nvSpPr>
        <p:spPr>
          <a:xfrm>
            <a:off x="26793" y="2980510"/>
            <a:ext cx="1780370" cy="3379124"/>
          </a:xfrm>
        </p:spPr>
        <p:txBody>
          <a:bodyPr/>
          <a:lstStyle/>
          <a:p>
            <a:pPr marL="169863" indent="-169863">
              <a:buClr>
                <a:schemeClr val="tx1"/>
              </a:buClr>
              <a:buFont typeface="+mj-lt"/>
              <a:buAutoNum type="arabicPeriod"/>
            </a:pPr>
            <a:r>
              <a:rPr lang="en-US" dirty="0"/>
              <a:t>Goal and Scope</a:t>
            </a:r>
          </a:p>
          <a:p>
            <a:pPr marL="169863" indent="-169863">
              <a:buClr>
                <a:schemeClr val="tx1"/>
              </a:buClr>
              <a:buFont typeface="+mj-lt"/>
              <a:buAutoNum type="arabicPeriod"/>
            </a:pPr>
            <a:r>
              <a:rPr lang="en-US" dirty="0"/>
              <a:t>Life Cycle Inventory</a:t>
            </a:r>
          </a:p>
          <a:p>
            <a:pPr marL="169863" indent="-169863">
              <a:buClr>
                <a:schemeClr val="tx1"/>
              </a:buClr>
              <a:buFont typeface="+mj-lt"/>
              <a:buAutoNum type="arabicPeriod"/>
            </a:pPr>
            <a:r>
              <a:rPr lang="en-US" dirty="0"/>
              <a:t>Life Cycle Impact Assessment </a:t>
            </a:r>
          </a:p>
          <a:p>
            <a:pPr marL="169863" indent="-169863">
              <a:buClr>
                <a:schemeClr val="tx1"/>
              </a:buClr>
              <a:buFont typeface="+mj-lt"/>
              <a:buAutoNum type="arabicPeriod"/>
            </a:pPr>
            <a:r>
              <a:rPr lang="en-US" b="1" dirty="0"/>
              <a:t>Interpretation</a:t>
            </a:r>
          </a:p>
          <a:p>
            <a:endParaRPr lang="en-US" dirty="0"/>
          </a:p>
        </p:txBody>
      </p:sp>
      <p:sp>
        <p:nvSpPr>
          <p:cNvPr id="12" name="Title 1"/>
          <p:cNvSpPr txBox="1">
            <a:spLocks/>
          </p:cNvSpPr>
          <p:nvPr/>
        </p:nvSpPr>
        <p:spPr>
          <a:xfrm>
            <a:off x="2247613" y="-184617"/>
            <a:ext cx="9102557" cy="1112519"/>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3600" b="0" kern="1200" spc="-50" baseline="0">
                <a:solidFill>
                  <a:schemeClr val="tx1"/>
                </a:solidFill>
                <a:latin typeface="+mj-lt"/>
                <a:ea typeface="+mj-ea"/>
                <a:cs typeface="+mj-cs"/>
              </a:defRPr>
            </a:lvl1pPr>
          </a:lstStyle>
          <a:p>
            <a:r>
              <a:rPr lang="en-US" sz="4800" dirty="0" smtClean="0"/>
              <a:t>Critical Review</a:t>
            </a:r>
            <a:endParaRPr lang="en-US" sz="4800" dirty="0"/>
          </a:p>
        </p:txBody>
      </p:sp>
      <p:sp>
        <p:nvSpPr>
          <p:cNvPr id="9" name="Rectangle 8"/>
          <p:cNvSpPr/>
          <p:nvPr/>
        </p:nvSpPr>
        <p:spPr>
          <a:xfrm>
            <a:off x="8060434" y="6491190"/>
            <a:ext cx="1095185" cy="246221"/>
          </a:xfrm>
          <a:prstGeom prst="rect">
            <a:avLst/>
          </a:prstGeom>
        </p:spPr>
        <p:txBody>
          <a:bodyPr wrap="square">
            <a:spAutoFit/>
          </a:bodyPr>
          <a:lstStyle/>
          <a:p>
            <a:r>
              <a:rPr lang="en-US" sz="1000" dirty="0" smtClean="0"/>
              <a:t>*ISO 14044</a:t>
            </a:r>
            <a:endParaRPr lang="en-US" sz="1000"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595321815"/>
      </p:ext>
    </p:extLst>
  </p:cSld>
  <p:clrMapOvr>
    <a:masterClrMapping/>
  </p:clrMapOvr>
  <mc:AlternateContent xmlns:mc="http://schemas.openxmlformats.org/markup-compatibility/2006" xmlns:p14="http://schemas.microsoft.com/office/powerpoint/2010/main">
    <mc:Choice Requires="p14">
      <p:transition spd="slow" p14:dur="2000" advTm="47454"/>
    </mc:Choice>
    <mc:Fallback xmlns="">
      <p:transition spd="slow" advTm="474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49986" y="3048799"/>
            <a:ext cx="3043165" cy="1661568"/>
          </a:xfrm>
          <a:prstGeom prst="rect">
            <a:avLst/>
          </a:prstGeom>
        </p:spPr>
      </p:pic>
      <p:sp>
        <p:nvSpPr>
          <p:cNvPr id="2" name="Title 1"/>
          <p:cNvSpPr>
            <a:spLocks noGrp="1"/>
          </p:cNvSpPr>
          <p:nvPr>
            <p:ph type="title"/>
          </p:nvPr>
        </p:nvSpPr>
        <p:spPr/>
        <p:txBody>
          <a:bodyPr/>
          <a:lstStyle/>
          <a:p>
            <a:r>
              <a:rPr lang="en-US" dirty="0" smtClean="0"/>
              <a:t>Responsibilities of Critical Review</a:t>
            </a:r>
            <a:endParaRPr lang="en-US" dirty="0"/>
          </a:p>
        </p:txBody>
      </p:sp>
      <p:sp>
        <p:nvSpPr>
          <p:cNvPr id="4" name="Date Placeholder 3"/>
          <p:cNvSpPr>
            <a:spLocks noGrp="1"/>
          </p:cNvSpPr>
          <p:nvPr>
            <p:ph type="dt" sz="half" idx="10"/>
          </p:nvPr>
        </p:nvSpPr>
        <p:spPr/>
        <p:txBody>
          <a:bodyPr/>
          <a:lstStyle/>
          <a:p>
            <a:r>
              <a:rPr lang="en-US" dirty="0" smtClean="0"/>
              <a:t>02/2015</a:t>
            </a:r>
            <a:endParaRPr lang="en-US" dirty="0"/>
          </a:p>
        </p:txBody>
      </p:sp>
      <p:sp>
        <p:nvSpPr>
          <p:cNvPr id="5" name="Footer Placeholder 4"/>
          <p:cNvSpPr>
            <a:spLocks noGrp="1"/>
          </p:cNvSpPr>
          <p:nvPr>
            <p:ph type="ftr" sz="quarter" idx="11"/>
          </p:nvPr>
        </p:nvSpPr>
        <p:spPr/>
        <p:txBody>
          <a:bodyPr/>
          <a:lstStyle/>
          <a:p>
            <a:r>
              <a:rPr lang="en-US" dirty="0" smtClean="0"/>
              <a:t>LCA Module A2</a:t>
            </a:r>
            <a:endParaRPr lang="en-US" dirty="0"/>
          </a:p>
        </p:txBody>
      </p:sp>
      <p:sp>
        <p:nvSpPr>
          <p:cNvPr id="6" name="Slide Number Placeholder 5"/>
          <p:cNvSpPr>
            <a:spLocks noGrp="1"/>
          </p:cNvSpPr>
          <p:nvPr>
            <p:ph type="sldNum" sz="quarter" idx="12"/>
          </p:nvPr>
        </p:nvSpPr>
        <p:spPr/>
        <p:txBody>
          <a:bodyPr/>
          <a:lstStyle/>
          <a:p>
            <a:fld id="{0A514951-337F-4C55-96DD-3945EF272A02}" type="slidenum">
              <a:rPr lang="en-US" smtClean="0"/>
              <a:pPr/>
              <a:t>22</a:t>
            </a:fld>
            <a:endParaRPr lang="en-US" dirty="0"/>
          </a:p>
        </p:txBody>
      </p:sp>
      <p:sp>
        <p:nvSpPr>
          <p:cNvPr id="7" name="Cloud Callout 6"/>
          <p:cNvSpPr/>
          <p:nvPr/>
        </p:nvSpPr>
        <p:spPr>
          <a:xfrm>
            <a:off x="8438868" y="2655042"/>
            <a:ext cx="3172570" cy="1393882"/>
          </a:xfrm>
          <a:prstGeom prst="cloudCallout">
            <a:avLst>
              <a:gd name="adj1" fmla="val -71251"/>
              <a:gd name="adj2" fmla="val 3366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Methods consistent with ISO 14044</a:t>
            </a:r>
            <a:r>
              <a:rPr lang="en-US" b="1" dirty="0" smtClean="0"/>
              <a:t>?</a:t>
            </a:r>
            <a:endParaRPr lang="en-US" b="1" dirty="0"/>
          </a:p>
        </p:txBody>
      </p:sp>
      <p:sp>
        <p:nvSpPr>
          <p:cNvPr id="10" name="Cloud Callout 9"/>
          <p:cNvSpPr/>
          <p:nvPr/>
        </p:nvSpPr>
        <p:spPr>
          <a:xfrm>
            <a:off x="1663637" y="1448743"/>
            <a:ext cx="3606990" cy="1393882"/>
          </a:xfrm>
          <a:prstGeom prst="cloudCallout">
            <a:avLst>
              <a:gd name="adj1" fmla="val 62034"/>
              <a:gd name="adj2" fmla="val 5986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t>Methods scientifically and </a:t>
            </a:r>
            <a:r>
              <a:rPr lang="en-US" b="1" dirty="0" smtClean="0"/>
              <a:t>technically </a:t>
            </a:r>
            <a:r>
              <a:rPr lang="en-US" b="1" dirty="0"/>
              <a:t>valid?</a:t>
            </a:r>
          </a:p>
        </p:txBody>
      </p:sp>
      <p:sp>
        <p:nvSpPr>
          <p:cNvPr id="11" name="Cloud Callout 10"/>
          <p:cNvSpPr/>
          <p:nvPr/>
        </p:nvSpPr>
        <p:spPr>
          <a:xfrm flipH="1">
            <a:off x="7671246" y="4710367"/>
            <a:ext cx="3541237" cy="1393882"/>
          </a:xfrm>
          <a:prstGeom prst="cloudCallout">
            <a:avLst>
              <a:gd name="adj1" fmla="val 63595"/>
              <a:gd name="adj2" fmla="val -9383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smtClean="0"/>
              <a:t>Data appropriate and reasonable for scope?</a:t>
            </a:r>
            <a:endParaRPr lang="en-US" b="1" dirty="0"/>
          </a:p>
        </p:txBody>
      </p:sp>
      <p:sp>
        <p:nvSpPr>
          <p:cNvPr id="14" name="Cloud Callout 13"/>
          <p:cNvSpPr/>
          <p:nvPr/>
        </p:nvSpPr>
        <p:spPr>
          <a:xfrm>
            <a:off x="1097280" y="3679592"/>
            <a:ext cx="3606990" cy="1393882"/>
          </a:xfrm>
          <a:prstGeom prst="cloudCallout">
            <a:avLst>
              <a:gd name="adj1" fmla="val 63796"/>
              <a:gd name="adj2" fmla="val -7757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smtClean="0"/>
              <a:t>Interpretations reflect limitations and goal?</a:t>
            </a:r>
            <a:endParaRPr lang="en-US" b="1" dirty="0"/>
          </a:p>
        </p:txBody>
      </p:sp>
      <p:sp>
        <p:nvSpPr>
          <p:cNvPr id="15" name="Cloud Callout 14"/>
          <p:cNvSpPr/>
          <p:nvPr/>
        </p:nvSpPr>
        <p:spPr>
          <a:xfrm flipH="1">
            <a:off x="5890690" y="1251575"/>
            <a:ext cx="2783045" cy="1393882"/>
          </a:xfrm>
          <a:prstGeom prst="cloudCallout">
            <a:avLst>
              <a:gd name="adj1" fmla="val -4504"/>
              <a:gd name="adj2" fmla="val 9193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smtClean="0"/>
              <a:t>Study is transparent and consistent?</a:t>
            </a:r>
            <a:endParaRPr lang="en-US" b="1" dirty="0"/>
          </a:p>
        </p:txBody>
      </p:sp>
      <p:pic>
        <p:nvPicPr>
          <p:cNvPr id="12" name="Audio 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207393525"/>
      </p:ext>
    </p:extLst>
  </p:cSld>
  <p:clrMapOvr>
    <a:masterClrMapping/>
  </p:clrMapOvr>
  <mc:AlternateContent xmlns:mc="http://schemas.openxmlformats.org/markup-compatibility/2006" xmlns:p14="http://schemas.microsoft.com/office/powerpoint/2010/main">
    <mc:Choice Requires="p14">
      <p:transition spd="slow" p14:dur="2000" advTm="52667"/>
    </mc:Choice>
    <mc:Fallback xmlns="">
      <p:transition spd="slow" advTm="526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Thank you for completing Module </a:t>
            </a:r>
            <a:r>
              <a:rPr lang="en-US" dirty="0" smtClean="0"/>
              <a:t>A2!</a:t>
            </a:r>
            <a:endParaRPr lang="en-US" dirty="0"/>
          </a:p>
        </p:txBody>
      </p:sp>
      <p:sp>
        <p:nvSpPr>
          <p:cNvPr id="5" name="Content Placeholder 2"/>
          <p:cNvSpPr txBox="1">
            <a:spLocks/>
          </p:cNvSpPr>
          <p:nvPr/>
        </p:nvSpPr>
        <p:spPr>
          <a:xfrm>
            <a:off x="688489" y="1412586"/>
            <a:ext cx="10916478" cy="4683414"/>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Font typeface="Calibri" panose="020F0502020204030204" pitchFamily="34" charset="0"/>
              <a:buNone/>
            </a:pPr>
            <a:r>
              <a:rPr lang="en-US" smtClean="0"/>
              <a:t>Group A: ISO Compliant LCA Overview Modules</a:t>
            </a:r>
          </a:p>
          <a:p>
            <a:pPr marL="0" indent="0">
              <a:spcAft>
                <a:spcPts val="1200"/>
              </a:spcAft>
              <a:buFont typeface="Calibri" panose="020F0502020204030204" pitchFamily="34" charset="0"/>
              <a:buNone/>
            </a:pPr>
            <a:r>
              <a:rPr lang="en-US" smtClean="0"/>
              <a:t>Group </a:t>
            </a:r>
            <a:r>
              <a:rPr lang="en-US" smtClean="0">
                <a:latin typeface="Calibri" panose="020F0502020204030204" pitchFamily="34" charset="0"/>
              </a:rPr>
              <a:t>α</a:t>
            </a:r>
            <a:r>
              <a:rPr lang="en-US" smtClean="0"/>
              <a:t>: ISO Compliant LCA Detailed Modules</a:t>
            </a:r>
          </a:p>
          <a:p>
            <a:pPr marL="0" indent="0">
              <a:buFont typeface="Calibri" panose="020F0502020204030204" pitchFamily="34" charset="0"/>
              <a:buNone/>
            </a:pPr>
            <a:r>
              <a:rPr lang="en-US" smtClean="0"/>
              <a:t>Group B: Environmental Impact Categories Overview Modules</a:t>
            </a:r>
          </a:p>
          <a:p>
            <a:pPr marL="0" indent="0">
              <a:spcAft>
                <a:spcPts val="1200"/>
              </a:spcAft>
              <a:buFont typeface="Calibri" panose="020F0502020204030204" pitchFamily="34" charset="0"/>
              <a:buNone/>
            </a:pPr>
            <a:r>
              <a:rPr lang="en-US" smtClean="0"/>
              <a:t>Group </a:t>
            </a:r>
            <a:r>
              <a:rPr lang="en-US" smtClean="0">
                <a:latin typeface="Calibri" panose="020F0502020204030204" pitchFamily="34" charset="0"/>
              </a:rPr>
              <a:t>β</a:t>
            </a:r>
            <a:r>
              <a:rPr lang="en-US" smtClean="0"/>
              <a:t>: Environmental Impact Categories Detailed Modules</a:t>
            </a:r>
          </a:p>
          <a:p>
            <a:pPr marL="0" indent="0">
              <a:buFont typeface="Calibri" panose="020F0502020204030204" pitchFamily="34" charset="0"/>
              <a:buNone/>
            </a:pPr>
            <a:r>
              <a:rPr lang="en-US" smtClean="0"/>
              <a:t>Group G: General LCA Tools Overview Modules</a:t>
            </a:r>
          </a:p>
          <a:p>
            <a:pPr marL="0" indent="0">
              <a:spcAft>
                <a:spcPts val="1200"/>
              </a:spcAft>
              <a:buFont typeface="Calibri" panose="020F0502020204030204" pitchFamily="34" charset="0"/>
              <a:buNone/>
            </a:pPr>
            <a:r>
              <a:rPr lang="en-US" smtClean="0"/>
              <a:t>Group </a:t>
            </a:r>
            <a:r>
              <a:rPr lang="en-US" smtClean="0">
                <a:latin typeface="Calibri" panose="020F0502020204030204" pitchFamily="34" charset="0"/>
              </a:rPr>
              <a:t>γ</a:t>
            </a:r>
            <a:r>
              <a:rPr lang="en-US" smtClean="0"/>
              <a:t>: General LCA Tools Detailed Modules</a:t>
            </a:r>
          </a:p>
          <a:p>
            <a:pPr marL="0" indent="0">
              <a:buFont typeface="Calibri" panose="020F0502020204030204" pitchFamily="34" charset="0"/>
              <a:buNone/>
            </a:pPr>
            <a:r>
              <a:rPr lang="en-US" smtClean="0"/>
              <a:t>Group T: Transportation-Related LCA Overview Modules</a:t>
            </a:r>
          </a:p>
          <a:p>
            <a:pPr marL="0" indent="0">
              <a:buFont typeface="Calibri" panose="020F0502020204030204" pitchFamily="34" charset="0"/>
              <a:buNone/>
            </a:pPr>
            <a:r>
              <a:rPr lang="en-US" smtClean="0"/>
              <a:t>Group </a:t>
            </a:r>
            <a:r>
              <a:rPr lang="en-US" smtClean="0">
                <a:latin typeface="Calibri" panose="020F0502020204030204" pitchFamily="34" charset="0"/>
              </a:rPr>
              <a:t>τ</a:t>
            </a:r>
            <a:r>
              <a:rPr lang="en-US" smtClean="0"/>
              <a:t>: Transportation-Related LCA Detailed Modules</a:t>
            </a:r>
          </a:p>
          <a:p>
            <a:pPr marL="0" indent="0">
              <a:buFont typeface="Calibri" panose="020F0502020204030204" pitchFamily="34" charset="0"/>
              <a:buNone/>
            </a:pPr>
            <a:endParaRPr lang="en-US" smtClean="0"/>
          </a:p>
          <a:p>
            <a:pPr marL="0" indent="0">
              <a:buFont typeface="Calibri" panose="020F0502020204030204" pitchFamily="34" charset="0"/>
              <a:buNone/>
            </a:pPr>
            <a:endParaRPr lang="en-US" dirty="0"/>
          </a:p>
        </p:txBody>
      </p:sp>
      <p:sp>
        <p:nvSpPr>
          <p:cNvPr id="6" name="Folded Corner 5"/>
          <p:cNvSpPr/>
          <p:nvPr/>
        </p:nvSpPr>
        <p:spPr>
          <a:xfrm>
            <a:off x="7315201" y="1819569"/>
            <a:ext cx="4340087" cy="2948137"/>
          </a:xfrm>
          <a:prstGeom prst="foldedCorne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smtClean="0"/>
              <a:t>Please remember that this presentation is not intended as a replacement for reading ISO 14044 when carrying out an LCA.</a:t>
            </a:r>
            <a:endParaRPr lang="en-US" sz="2400" b="1" dirty="0"/>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0278925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56591" y="1122363"/>
            <a:ext cx="11211339" cy="2387600"/>
          </a:xfrm>
        </p:spPr>
        <p:txBody>
          <a:bodyPr/>
          <a:lstStyle/>
          <a:p>
            <a:r>
              <a:rPr lang="en-US" dirty="0" smtClean="0"/>
              <a:t>Self-Assessment Quiz</a:t>
            </a:r>
            <a:endParaRPr lang="en-US" dirty="0"/>
          </a:p>
        </p:txBody>
      </p:sp>
      <p:sp>
        <p:nvSpPr>
          <p:cNvPr id="3" name="Subtitle 2"/>
          <p:cNvSpPr>
            <a:spLocks noGrp="1"/>
          </p:cNvSpPr>
          <p:nvPr>
            <p:ph type="subTitle" idx="1"/>
          </p:nvPr>
        </p:nvSpPr>
        <p:spPr>
          <a:xfrm>
            <a:off x="1100050" y="4455621"/>
            <a:ext cx="10863350" cy="1143000"/>
          </a:xfrm>
        </p:spPr>
        <p:txBody>
          <a:bodyPr/>
          <a:lstStyle/>
          <a:p>
            <a:r>
              <a:rPr lang="en-US" cap="none" dirty="0" smtClean="0">
                <a:latin typeface="Calibri" panose="020F0502020204030204" pitchFamily="34" charset="0"/>
              </a:rPr>
              <a:t>MODULE A</a:t>
            </a:r>
            <a:r>
              <a:rPr lang="en-US" cap="none" dirty="0">
                <a:latin typeface="Calibri" panose="020F0502020204030204" pitchFamily="34" charset="0"/>
              </a:rPr>
              <a:t>2</a:t>
            </a:r>
            <a:r>
              <a:rPr lang="en-US" cap="none" dirty="0" smtClean="0">
                <a:latin typeface="Calibri" panose="020F0502020204030204" pitchFamily="34" charset="0"/>
              </a:rPr>
              <a:t>: </a:t>
            </a:r>
            <a:r>
              <a:rPr lang="en-US" dirty="0" smtClean="0"/>
              <a:t>ISO 14044</a:t>
            </a:r>
            <a:endParaRPr lang="en-US" dirty="0"/>
          </a:p>
        </p:txBody>
      </p:sp>
    </p:spTree>
    <p:extLst>
      <p:ext uri="{BB962C8B-B14F-4D97-AF65-F5344CB8AC3E}">
        <p14:creationId xmlns:p14="http://schemas.microsoft.com/office/powerpoint/2010/main" val="12114434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Action Button: Custom 10">
            <a:hlinkClick r:id="" action="ppaction://noaction" highlightClick="1"/>
          </p:cNvPr>
          <p:cNvSpPr/>
          <p:nvPr/>
        </p:nvSpPr>
        <p:spPr>
          <a:xfrm>
            <a:off x="0" y="0"/>
            <a:ext cx="12192000" cy="6858000"/>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69843" y="365125"/>
            <a:ext cx="11337235" cy="1325563"/>
          </a:xfrm>
        </p:spPr>
        <p:txBody>
          <a:bodyPr>
            <a:normAutofit fontScale="90000"/>
          </a:bodyPr>
          <a:lstStyle/>
          <a:p>
            <a:r>
              <a:rPr lang="en-US" dirty="0" smtClean="0"/>
              <a:t>What is the first step of the data collection procedure?</a:t>
            </a:r>
            <a:endParaRPr lang="en-US" dirty="0"/>
          </a:p>
        </p:txBody>
      </p:sp>
      <p:sp>
        <p:nvSpPr>
          <p:cNvPr id="3" name="Content Placeholder 2"/>
          <p:cNvSpPr>
            <a:spLocks noGrp="1"/>
          </p:cNvSpPr>
          <p:nvPr>
            <p:ph idx="1"/>
          </p:nvPr>
        </p:nvSpPr>
        <p:spPr>
          <a:xfrm>
            <a:off x="1367364" y="5247721"/>
            <a:ext cx="9897533" cy="1028700"/>
          </a:xfrm>
        </p:spPr>
        <p:txBody>
          <a:bodyPr>
            <a:normAutofit/>
          </a:bodyPr>
          <a:lstStyle/>
          <a:p>
            <a:pPr marL="0" indent="0">
              <a:buNone/>
            </a:pPr>
            <a:r>
              <a:rPr lang="en-US" sz="2200" dirty="0" smtClean="0"/>
              <a:t>Collect data</a:t>
            </a:r>
            <a:endParaRPr lang="en-US" sz="2200" dirty="0"/>
          </a:p>
        </p:txBody>
      </p:sp>
      <p:sp>
        <p:nvSpPr>
          <p:cNvPr id="4" name="Rectangle 3">
            <a:hlinkClick r:id="" action="ppaction://customshow?id=0&amp;return=true"/>
          </p:cNvPr>
          <p:cNvSpPr/>
          <p:nvPr/>
        </p:nvSpPr>
        <p:spPr>
          <a:xfrm>
            <a:off x="658743" y="2227274"/>
            <a:ext cx="457200" cy="457200"/>
          </a:xfrm>
          <a:prstGeom prst="rect">
            <a:avLst/>
          </a:prstGeom>
          <a:solidFill>
            <a:srgbClr val="C1DF87"/>
          </a:solidFill>
          <a:ln w="28575">
            <a:solidFill>
              <a:srgbClr val="739A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hlinkClick r:id="" action="ppaction://customshow?id=0&amp;return=true"/>
          </p:cNvPr>
          <p:cNvSpPr/>
          <p:nvPr/>
        </p:nvSpPr>
        <p:spPr>
          <a:xfrm>
            <a:off x="658743" y="5166080"/>
            <a:ext cx="457200" cy="457200"/>
          </a:xfrm>
          <a:prstGeom prst="rect">
            <a:avLst/>
          </a:prstGeom>
          <a:solidFill>
            <a:srgbClr val="C1DF87"/>
          </a:solidFill>
          <a:ln w="25400">
            <a:solidFill>
              <a:srgbClr val="739A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hlinkClick r:id="rId3" action="ppaction://hlinksldjump"/>
          </p:cNvPr>
          <p:cNvSpPr/>
          <p:nvPr/>
        </p:nvSpPr>
        <p:spPr>
          <a:xfrm>
            <a:off x="658743" y="3696677"/>
            <a:ext cx="457200" cy="457200"/>
          </a:xfrm>
          <a:prstGeom prst="rect">
            <a:avLst/>
          </a:prstGeom>
          <a:solidFill>
            <a:srgbClr val="C1DF87"/>
          </a:solidFill>
          <a:ln w="25400">
            <a:solidFill>
              <a:srgbClr val="739A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p:cNvCxnSpPr/>
          <p:nvPr/>
        </p:nvCxnSpPr>
        <p:spPr>
          <a:xfrm>
            <a:off x="629478" y="1786440"/>
            <a:ext cx="10813222" cy="0"/>
          </a:xfrm>
          <a:prstGeom prst="line">
            <a:avLst/>
          </a:prstGeom>
          <a:ln>
            <a:solidFill>
              <a:srgbClr val="739A28"/>
            </a:solidFill>
          </a:ln>
        </p:spPr>
        <p:style>
          <a:lnRef idx="1">
            <a:schemeClr val="accent1"/>
          </a:lnRef>
          <a:fillRef idx="0">
            <a:schemeClr val="accent1"/>
          </a:fillRef>
          <a:effectRef idx="0">
            <a:schemeClr val="accent1"/>
          </a:effectRef>
          <a:fontRef idx="minor">
            <a:schemeClr val="tx1"/>
          </a:fontRef>
        </p:style>
      </p:cxnSp>
      <p:sp>
        <p:nvSpPr>
          <p:cNvPr id="12" name="Content Placeholder 2"/>
          <p:cNvSpPr txBox="1">
            <a:spLocks/>
          </p:cNvSpPr>
          <p:nvPr/>
        </p:nvSpPr>
        <p:spPr>
          <a:xfrm>
            <a:off x="1367365" y="2257876"/>
            <a:ext cx="9897533" cy="869947"/>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None/>
            </a:pPr>
            <a:r>
              <a:rPr lang="en-US" sz="2200" dirty="0" smtClean="0"/>
              <a:t>Refine system boundary</a:t>
            </a:r>
            <a:endParaRPr lang="en-US" sz="2200" dirty="0"/>
          </a:p>
        </p:txBody>
      </p:sp>
      <p:sp>
        <p:nvSpPr>
          <p:cNvPr id="14" name="Content Placeholder 2"/>
          <p:cNvSpPr txBox="1">
            <a:spLocks/>
          </p:cNvSpPr>
          <p:nvPr/>
        </p:nvSpPr>
        <p:spPr>
          <a:xfrm>
            <a:off x="1367365" y="3750581"/>
            <a:ext cx="9897533" cy="600390"/>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None/>
            </a:pPr>
            <a:r>
              <a:rPr lang="en-US" sz="2200" dirty="0" smtClean="0"/>
              <a:t>Consider the goal and scope</a:t>
            </a:r>
            <a:endParaRPr lang="en-US" sz="2200" dirty="0"/>
          </a:p>
          <a:p>
            <a:pPr marL="0" indent="0">
              <a:lnSpc>
                <a:spcPct val="100000"/>
              </a:lnSpc>
              <a:buFont typeface="Calibri" panose="020F0502020204030204" pitchFamily="34" charset="0"/>
              <a:buNone/>
            </a:pPr>
            <a:endParaRPr lang="en-US" dirty="0" smtClean="0"/>
          </a:p>
        </p:txBody>
      </p:sp>
    </p:spTree>
    <p:extLst>
      <p:ext uri="{BB962C8B-B14F-4D97-AF65-F5344CB8AC3E}">
        <p14:creationId xmlns:p14="http://schemas.microsoft.com/office/powerpoint/2010/main" val="15025032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Correct!</a:t>
            </a:r>
            <a:endParaRPr lang="en-US" dirty="0"/>
          </a:p>
        </p:txBody>
      </p:sp>
      <p:sp>
        <p:nvSpPr>
          <p:cNvPr id="4" name="Subtitle 3"/>
          <p:cNvSpPr>
            <a:spLocks noGrp="1"/>
          </p:cNvSpPr>
          <p:nvPr>
            <p:ph type="subTitle" idx="1"/>
          </p:nvPr>
        </p:nvSpPr>
        <p:spPr>
          <a:xfrm>
            <a:off x="1100051" y="4455621"/>
            <a:ext cx="10058400" cy="1428344"/>
          </a:xfrm>
        </p:spPr>
        <p:txBody>
          <a:bodyPr>
            <a:noAutofit/>
          </a:bodyPr>
          <a:lstStyle/>
          <a:p>
            <a:r>
              <a:rPr lang="en-US" sz="2800" cap="none" dirty="0">
                <a:latin typeface="+mn-lt"/>
              </a:rPr>
              <a:t>Since all procedures need to be consistent with the goal and scope, this is generally the first consideration when starting any process in LCA</a:t>
            </a:r>
          </a:p>
        </p:txBody>
      </p:sp>
    </p:spTree>
    <p:extLst>
      <p:ext uri="{BB962C8B-B14F-4D97-AF65-F5344CB8AC3E}">
        <p14:creationId xmlns:p14="http://schemas.microsoft.com/office/powerpoint/2010/main" val="29735358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ction Button: Custom 8">
            <a:hlinkClick r:id="" action="ppaction://noaction" highlightClick="1"/>
          </p:cNvPr>
          <p:cNvSpPr/>
          <p:nvPr/>
        </p:nvSpPr>
        <p:spPr>
          <a:xfrm>
            <a:off x="0" y="0"/>
            <a:ext cx="12192000" cy="6858000"/>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61943" y="381001"/>
            <a:ext cx="10058400" cy="1221016"/>
          </a:xfrm>
        </p:spPr>
        <p:txBody>
          <a:bodyPr>
            <a:normAutofit fontScale="90000"/>
          </a:bodyPr>
          <a:lstStyle/>
          <a:p>
            <a:r>
              <a:rPr lang="en-US" dirty="0" smtClean="0"/>
              <a:t>What is the difference between ISO 14040 and ISO 14044?</a:t>
            </a:r>
            <a:endParaRPr lang="en-US" dirty="0"/>
          </a:p>
        </p:txBody>
      </p:sp>
      <p:sp>
        <p:nvSpPr>
          <p:cNvPr id="3" name="Content Placeholder 2"/>
          <p:cNvSpPr>
            <a:spLocks noGrp="1"/>
          </p:cNvSpPr>
          <p:nvPr>
            <p:ph idx="1"/>
          </p:nvPr>
        </p:nvSpPr>
        <p:spPr>
          <a:xfrm>
            <a:off x="1278465" y="5013671"/>
            <a:ext cx="9897533" cy="971669"/>
          </a:xfrm>
        </p:spPr>
        <p:txBody>
          <a:bodyPr>
            <a:normAutofit/>
          </a:bodyPr>
          <a:lstStyle/>
          <a:p>
            <a:pPr marL="0" indent="0">
              <a:buNone/>
            </a:pPr>
            <a:r>
              <a:rPr lang="en-US" sz="2400" dirty="0" smtClean="0"/>
              <a:t>ISO 14040 is the general introduction to life cycle assessment concepts and procedures, while ISO 14044 includes more details about the procedures.</a:t>
            </a:r>
            <a:endParaRPr lang="en-US" sz="2400" dirty="0"/>
          </a:p>
          <a:p>
            <a:pPr marL="0" indent="0">
              <a:buNone/>
            </a:pPr>
            <a:endParaRPr lang="en-US" dirty="0"/>
          </a:p>
        </p:txBody>
      </p:sp>
      <p:sp>
        <p:nvSpPr>
          <p:cNvPr id="4" name="Rectangle 3">
            <a:hlinkClick r:id="" action="ppaction://customshow?id=0&amp;return=true"/>
          </p:cNvPr>
          <p:cNvSpPr/>
          <p:nvPr/>
        </p:nvSpPr>
        <p:spPr>
          <a:xfrm>
            <a:off x="633343" y="2069705"/>
            <a:ext cx="457200" cy="457200"/>
          </a:xfrm>
          <a:prstGeom prst="rect">
            <a:avLst/>
          </a:prstGeom>
          <a:solidFill>
            <a:srgbClr val="C1DF87"/>
          </a:solidFill>
          <a:ln w="25400">
            <a:solidFill>
              <a:srgbClr val="739A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hlinkClick r:id="rId2" action="ppaction://hlinksldjump"/>
          </p:cNvPr>
          <p:cNvSpPr/>
          <p:nvPr/>
        </p:nvSpPr>
        <p:spPr>
          <a:xfrm>
            <a:off x="633343" y="5117943"/>
            <a:ext cx="457200" cy="457200"/>
          </a:xfrm>
          <a:prstGeom prst="rect">
            <a:avLst/>
          </a:prstGeom>
          <a:solidFill>
            <a:srgbClr val="C1DF87"/>
          </a:solidFill>
          <a:ln w="25400">
            <a:solidFill>
              <a:srgbClr val="739A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hlinkClick r:id="" action="ppaction://customshow?id=0&amp;return=true"/>
          </p:cNvPr>
          <p:cNvSpPr/>
          <p:nvPr/>
        </p:nvSpPr>
        <p:spPr>
          <a:xfrm>
            <a:off x="633343" y="3593824"/>
            <a:ext cx="457200" cy="457200"/>
          </a:xfrm>
          <a:prstGeom prst="rect">
            <a:avLst/>
          </a:prstGeom>
          <a:solidFill>
            <a:srgbClr val="C1DF87"/>
          </a:solidFill>
          <a:ln w="25400">
            <a:solidFill>
              <a:srgbClr val="739A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p:cNvCxnSpPr/>
          <p:nvPr/>
        </p:nvCxnSpPr>
        <p:spPr>
          <a:xfrm>
            <a:off x="569843" y="1602016"/>
            <a:ext cx="10974457" cy="0"/>
          </a:xfrm>
          <a:prstGeom prst="line">
            <a:avLst/>
          </a:prstGeom>
          <a:ln>
            <a:solidFill>
              <a:srgbClr val="739A28"/>
            </a:solidFill>
          </a:ln>
        </p:spPr>
        <p:style>
          <a:lnRef idx="1">
            <a:schemeClr val="accent1"/>
          </a:lnRef>
          <a:fillRef idx="0">
            <a:schemeClr val="accent1"/>
          </a:fillRef>
          <a:effectRef idx="0">
            <a:schemeClr val="accent1"/>
          </a:effectRef>
          <a:fontRef idx="minor">
            <a:schemeClr val="tx1"/>
          </a:fontRef>
        </p:style>
      </p:cxnSp>
      <p:sp>
        <p:nvSpPr>
          <p:cNvPr id="11" name="Content Placeholder 2"/>
          <p:cNvSpPr txBox="1">
            <a:spLocks/>
          </p:cNvSpPr>
          <p:nvPr/>
        </p:nvSpPr>
        <p:spPr>
          <a:xfrm>
            <a:off x="1278464" y="3503861"/>
            <a:ext cx="9897533" cy="1115481"/>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None/>
            </a:pPr>
            <a:r>
              <a:rPr lang="en-US" sz="2400" dirty="0" smtClean="0"/>
              <a:t>ISO 14040 describes life cycle assessment procedures, while ISO 14044 is an example of a life cycle assessment. </a:t>
            </a:r>
            <a:endParaRPr lang="en-US" sz="2400" dirty="0"/>
          </a:p>
          <a:p>
            <a:pPr marL="0" indent="0">
              <a:buFont typeface="Calibri" panose="020F0502020204030204" pitchFamily="34" charset="0"/>
              <a:buNone/>
            </a:pPr>
            <a:endParaRPr lang="en-US" dirty="0"/>
          </a:p>
        </p:txBody>
      </p:sp>
      <p:sp>
        <p:nvSpPr>
          <p:cNvPr id="12" name="Content Placeholder 2"/>
          <p:cNvSpPr txBox="1">
            <a:spLocks/>
          </p:cNvSpPr>
          <p:nvPr/>
        </p:nvSpPr>
        <p:spPr>
          <a:xfrm>
            <a:off x="1278464" y="2069705"/>
            <a:ext cx="9897533" cy="484381"/>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None/>
            </a:pPr>
            <a:r>
              <a:rPr lang="en-US" sz="2400" dirty="0" smtClean="0"/>
              <a:t>ISO 14044 is the updated version of ISO 14040</a:t>
            </a:r>
          </a:p>
          <a:p>
            <a:pPr marL="0" indent="0">
              <a:buFont typeface="Calibri" panose="020F0502020204030204" pitchFamily="34" charset="0"/>
              <a:buNone/>
            </a:pPr>
            <a:endParaRPr lang="en-US" dirty="0"/>
          </a:p>
        </p:txBody>
      </p:sp>
    </p:spTree>
    <p:extLst>
      <p:ext uri="{BB962C8B-B14F-4D97-AF65-F5344CB8AC3E}">
        <p14:creationId xmlns:p14="http://schemas.microsoft.com/office/powerpoint/2010/main" val="23021155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Correct!</a:t>
            </a:r>
            <a:endParaRPr lang="en-US" dirty="0"/>
          </a:p>
        </p:txBody>
      </p:sp>
      <p:sp>
        <p:nvSpPr>
          <p:cNvPr id="4" name="Subtitle 3"/>
          <p:cNvSpPr>
            <a:spLocks noGrp="1"/>
          </p:cNvSpPr>
          <p:nvPr>
            <p:ph type="subTitle" idx="1"/>
          </p:nvPr>
        </p:nvSpPr>
        <p:spPr>
          <a:xfrm>
            <a:off x="1534602" y="4384746"/>
            <a:ext cx="9144000" cy="2033814"/>
          </a:xfrm>
        </p:spPr>
        <p:txBody>
          <a:bodyPr>
            <a:normAutofit/>
          </a:bodyPr>
          <a:lstStyle/>
          <a:p>
            <a:r>
              <a:rPr lang="en-US" sz="2800" cap="none" dirty="0" smtClean="0">
                <a:latin typeface="+mn-lt"/>
              </a:rPr>
              <a:t>ISO 14044 simply gives more detail-oriented guidance about the specific procedures for completing an LCA</a:t>
            </a:r>
            <a:endParaRPr lang="en-US" sz="2800" dirty="0"/>
          </a:p>
        </p:txBody>
      </p:sp>
    </p:spTree>
    <p:extLst>
      <p:ext uri="{BB962C8B-B14F-4D97-AF65-F5344CB8AC3E}">
        <p14:creationId xmlns:p14="http://schemas.microsoft.com/office/powerpoint/2010/main" val="15580388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ction Button: Custom 8">
            <a:hlinkClick r:id="" action="ppaction://noaction" highlightClick="1"/>
          </p:cNvPr>
          <p:cNvSpPr/>
          <p:nvPr/>
        </p:nvSpPr>
        <p:spPr>
          <a:xfrm>
            <a:off x="0" y="0"/>
            <a:ext cx="12192000" cy="6858000"/>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69842" y="392171"/>
            <a:ext cx="11177658" cy="1183498"/>
          </a:xfrm>
        </p:spPr>
        <p:txBody>
          <a:bodyPr>
            <a:normAutofit fontScale="90000"/>
          </a:bodyPr>
          <a:lstStyle/>
          <a:p>
            <a:r>
              <a:rPr lang="en-US" dirty="0" smtClean="0"/>
              <a:t>Which of these is an optional element of the LCIA phase?</a:t>
            </a:r>
            <a:endParaRPr lang="en-US" dirty="0"/>
          </a:p>
        </p:txBody>
      </p:sp>
      <p:sp>
        <p:nvSpPr>
          <p:cNvPr id="3" name="Content Placeholder 2"/>
          <p:cNvSpPr>
            <a:spLocks noGrp="1"/>
          </p:cNvSpPr>
          <p:nvPr>
            <p:ph idx="1"/>
          </p:nvPr>
        </p:nvSpPr>
        <p:spPr>
          <a:xfrm>
            <a:off x="1324204" y="2057696"/>
            <a:ext cx="9897533" cy="613403"/>
          </a:xfrm>
        </p:spPr>
        <p:txBody>
          <a:bodyPr>
            <a:normAutofit/>
          </a:bodyPr>
          <a:lstStyle/>
          <a:p>
            <a:pPr marL="0" indent="0">
              <a:buNone/>
            </a:pPr>
            <a:r>
              <a:rPr lang="en-US" sz="2200" dirty="0"/>
              <a:t>Grouping</a:t>
            </a:r>
          </a:p>
          <a:p>
            <a:pPr marL="0" indent="0">
              <a:buNone/>
            </a:pPr>
            <a:endParaRPr lang="en-US" sz="2200" dirty="0" smtClean="0"/>
          </a:p>
        </p:txBody>
      </p:sp>
      <p:sp>
        <p:nvSpPr>
          <p:cNvPr id="4" name="Rectangle 3">
            <a:hlinkClick r:id="rId2" action="ppaction://hlinksldjump"/>
          </p:cNvPr>
          <p:cNvSpPr/>
          <p:nvPr/>
        </p:nvSpPr>
        <p:spPr>
          <a:xfrm>
            <a:off x="684143" y="2033255"/>
            <a:ext cx="457200" cy="457200"/>
          </a:xfrm>
          <a:prstGeom prst="rect">
            <a:avLst/>
          </a:prstGeom>
          <a:solidFill>
            <a:srgbClr val="C1DF87"/>
          </a:solidFill>
          <a:ln w="25400">
            <a:solidFill>
              <a:srgbClr val="739A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hlinkClick r:id="" action="ppaction://customshow?id=0&amp;return=true"/>
          </p:cNvPr>
          <p:cNvSpPr/>
          <p:nvPr/>
        </p:nvSpPr>
        <p:spPr>
          <a:xfrm>
            <a:off x="684143" y="4083079"/>
            <a:ext cx="457200" cy="457200"/>
          </a:xfrm>
          <a:prstGeom prst="rect">
            <a:avLst/>
          </a:prstGeom>
          <a:solidFill>
            <a:srgbClr val="C1DF87"/>
          </a:solidFill>
          <a:ln w="25400">
            <a:solidFill>
              <a:srgbClr val="739A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hlinkClick r:id="" action="ppaction://customshow?id=0&amp;return=true"/>
          </p:cNvPr>
          <p:cNvSpPr/>
          <p:nvPr/>
        </p:nvSpPr>
        <p:spPr>
          <a:xfrm>
            <a:off x="684143" y="3050579"/>
            <a:ext cx="457200" cy="457200"/>
          </a:xfrm>
          <a:prstGeom prst="rect">
            <a:avLst/>
          </a:prstGeom>
          <a:solidFill>
            <a:srgbClr val="C1DF87"/>
          </a:solidFill>
          <a:ln w="25400">
            <a:solidFill>
              <a:srgbClr val="739A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p:cNvCxnSpPr/>
          <p:nvPr/>
        </p:nvCxnSpPr>
        <p:spPr>
          <a:xfrm>
            <a:off x="524933" y="1665516"/>
            <a:ext cx="11070167" cy="0"/>
          </a:xfrm>
          <a:prstGeom prst="line">
            <a:avLst/>
          </a:prstGeom>
          <a:ln>
            <a:solidFill>
              <a:srgbClr val="739A28"/>
            </a:solidFill>
          </a:ln>
        </p:spPr>
        <p:style>
          <a:lnRef idx="1">
            <a:schemeClr val="accent1"/>
          </a:lnRef>
          <a:fillRef idx="0">
            <a:schemeClr val="accent1"/>
          </a:fillRef>
          <a:effectRef idx="0">
            <a:schemeClr val="accent1"/>
          </a:effectRef>
          <a:fontRef idx="minor">
            <a:schemeClr val="tx1"/>
          </a:fontRef>
        </p:style>
      </p:cxnSp>
      <p:sp>
        <p:nvSpPr>
          <p:cNvPr id="11" name="Rectangle 10">
            <a:hlinkClick r:id="" action="ppaction://customshow?id=0&amp;return=true"/>
          </p:cNvPr>
          <p:cNvSpPr/>
          <p:nvPr/>
        </p:nvSpPr>
        <p:spPr>
          <a:xfrm>
            <a:off x="684143" y="5127454"/>
            <a:ext cx="457200" cy="457200"/>
          </a:xfrm>
          <a:prstGeom prst="rect">
            <a:avLst/>
          </a:prstGeom>
          <a:solidFill>
            <a:srgbClr val="C1DF87"/>
          </a:solidFill>
          <a:ln w="25400">
            <a:solidFill>
              <a:srgbClr val="739A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ontent Placeholder 2"/>
          <p:cNvSpPr txBox="1">
            <a:spLocks/>
          </p:cNvSpPr>
          <p:nvPr/>
        </p:nvSpPr>
        <p:spPr>
          <a:xfrm>
            <a:off x="1324204" y="4160709"/>
            <a:ext cx="9897533" cy="351936"/>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Font typeface="Calibri" panose="020F0502020204030204" pitchFamily="34" charset="0"/>
              <a:buNone/>
            </a:pPr>
            <a:r>
              <a:rPr lang="en-US" sz="2200" dirty="0" smtClean="0"/>
              <a:t>Classification</a:t>
            </a:r>
          </a:p>
        </p:txBody>
      </p:sp>
      <p:sp>
        <p:nvSpPr>
          <p:cNvPr id="13" name="Content Placeholder 2"/>
          <p:cNvSpPr txBox="1">
            <a:spLocks/>
          </p:cNvSpPr>
          <p:nvPr/>
        </p:nvSpPr>
        <p:spPr>
          <a:xfrm>
            <a:off x="1324204" y="3091690"/>
            <a:ext cx="9897533" cy="453286"/>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Font typeface="Calibri" panose="020F0502020204030204" pitchFamily="34" charset="0"/>
              <a:buNone/>
            </a:pPr>
            <a:r>
              <a:rPr lang="en-US" sz="2200" dirty="0" smtClean="0"/>
              <a:t>Characterization</a:t>
            </a:r>
          </a:p>
        </p:txBody>
      </p:sp>
      <p:sp>
        <p:nvSpPr>
          <p:cNvPr id="14" name="Content Placeholder 2"/>
          <p:cNvSpPr txBox="1">
            <a:spLocks/>
          </p:cNvSpPr>
          <p:nvPr/>
        </p:nvSpPr>
        <p:spPr>
          <a:xfrm>
            <a:off x="1324204" y="5217734"/>
            <a:ext cx="9897533" cy="461238"/>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Font typeface="Calibri" panose="020F0502020204030204" pitchFamily="34" charset="0"/>
              <a:buNone/>
            </a:pPr>
            <a:r>
              <a:rPr lang="en-US" sz="2200" dirty="0" smtClean="0"/>
              <a:t>None of the above</a:t>
            </a:r>
            <a:endParaRPr lang="en-US" sz="2200" dirty="0"/>
          </a:p>
        </p:txBody>
      </p:sp>
    </p:spTree>
    <p:extLst>
      <p:ext uri="{BB962C8B-B14F-4D97-AF65-F5344CB8AC3E}">
        <p14:creationId xmlns:p14="http://schemas.microsoft.com/office/powerpoint/2010/main" val="29574528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43001" y="1122363"/>
            <a:ext cx="10069482" cy="2387600"/>
          </a:xfrm>
        </p:spPr>
        <p:txBody>
          <a:bodyPr>
            <a:normAutofit/>
          </a:bodyPr>
          <a:lstStyle/>
          <a:p>
            <a:r>
              <a:rPr lang="en-US" dirty="0" smtClean="0"/>
              <a:t>LCA Requirements and Guidelines: ISO 14044</a:t>
            </a:r>
            <a:endParaRPr lang="en-US" dirty="0"/>
          </a:p>
        </p:txBody>
      </p:sp>
      <p:sp>
        <p:nvSpPr>
          <p:cNvPr id="3" name="Subtitle 2"/>
          <p:cNvSpPr>
            <a:spLocks noGrp="1"/>
          </p:cNvSpPr>
          <p:nvPr>
            <p:ph type="subTitle" idx="1"/>
          </p:nvPr>
        </p:nvSpPr>
        <p:spPr/>
        <p:txBody>
          <a:bodyPr>
            <a:normAutofit/>
          </a:bodyPr>
          <a:lstStyle/>
          <a:p>
            <a:r>
              <a:rPr lang="en-US" sz="3200" dirty="0" smtClean="0"/>
              <a:t>Module </a:t>
            </a:r>
            <a:r>
              <a:rPr lang="en-US" sz="3200" cap="none" dirty="0" smtClean="0">
                <a:latin typeface="Calibri" panose="020F0502020204030204" pitchFamily="34" charset="0"/>
              </a:rPr>
              <a:t>A</a:t>
            </a:r>
            <a:r>
              <a:rPr lang="en-US" sz="3200" dirty="0"/>
              <a:t>2</a:t>
            </a:r>
          </a:p>
        </p:txBody>
      </p:sp>
      <p:sp>
        <p:nvSpPr>
          <p:cNvPr id="4" name="Date Placeholder 3"/>
          <p:cNvSpPr>
            <a:spLocks noGrp="1"/>
          </p:cNvSpPr>
          <p:nvPr>
            <p:ph type="dt" sz="half" idx="10"/>
          </p:nvPr>
        </p:nvSpPr>
        <p:spPr/>
        <p:txBody>
          <a:bodyPr/>
          <a:lstStyle/>
          <a:p>
            <a:r>
              <a:rPr lang="en-US" dirty="0" smtClean="0"/>
              <a:t>02/2015</a:t>
            </a:r>
            <a:endParaRPr lang="en-US" dirty="0"/>
          </a:p>
        </p:txBody>
      </p:sp>
      <p:sp>
        <p:nvSpPr>
          <p:cNvPr id="5" name="Footer Placeholder 4"/>
          <p:cNvSpPr>
            <a:spLocks noGrp="1"/>
          </p:cNvSpPr>
          <p:nvPr>
            <p:ph type="ftr" sz="quarter" idx="11"/>
          </p:nvPr>
        </p:nvSpPr>
        <p:spPr/>
        <p:txBody>
          <a:bodyPr/>
          <a:lstStyle/>
          <a:p>
            <a:r>
              <a:rPr lang="en-US" dirty="0" smtClean="0"/>
              <a:t>LCA Module A2</a:t>
            </a:r>
            <a:endParaRPr lang="en-US" dirty="0"/>
          </a:p>
        </p:txBody>
      </p:sp>
      <p:sp>
        <p:nvSpPr>
          <p:cNvPr id="6" name="Slide Number Placeholder 5"/>
          <p:cNvSpPr>
            <a:spLocks noGrp="1"/>
          </p:cNvSpPr>
          <p:nvPr>
            <p:ph type="sldNum" sz="quarter" idx="12"/>
          </p:nvPr>
        </p:nvSpPr>
        <p:spPr/>
        <p:txBody>
          <a:bodyPr/>
          <a:lstStyle/>
          <a:p>
            <a:fld id="{0A514951-337F-4C55-96DD-3945EF272A02}" type="slidenum">
              <a:rPr lang="en-US" smtClean="0"/>
              <a:t>3</a:t>
            </a:fld>
            <a:endParaRPr lang="en-US"/>
          </a:p>
        </p:txBody>
      </p:sp>
      <p:sp>
        <p:nvSpPr>
          <p:cNvPr id="8" name="Rectangle 7"/>
          <p:cNvSpPr/>
          <p:nvPr/>
        </p:nvSpPr>
        <p:spPr>
          <a:xfrm>
            <a:off x="4924847" y="4317493"/>
            <a:ext cx="6374525" cy="7640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chemeClr val="tx1"/>
                </a:solidFill>
              </a:rPr>
              <a:t>It is suggested to review Module A1 prior to this module</a:t>
            </a:r>
            <a:endParaRPr lang="en-US" sz="2000" dirty="0">
              <a:solidFill>
                <a:schemeClr val="tx1"/>
              </a:solidFill>
            </a:endParaRPr>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165310617"/>
      </p:ext>
    </p:extLst>
  </p:cSld>
  <p:clrMapOvr>
    <a:masterClrMapping/>
  </p:clrMapOvr>
  <mc:AlternateContent xmlns:mc="http://schemas.openxmlformats.org/markup-compatibility/2006" xmlns:p14="http://schemas.microsoft.com/office/powerpoint/2010/main">
    <mc:Choice Requires="p14">
      <p:transition spd="slow" p14:dur="2000" advTm="11795"/>
    </mc:Choice>
    <mc:Fallback xmlns="">
      <p:transition spd="slow" advTm="117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Correct!</a:t>
            </a:r>
            <a:endParaRPr lang="en-US" dirty="0"/>
          </a:p>
        </p:txBody>
      </p:sp>
      <p:sp>
        <p:nvSpPr>
          <p:cNvPr id="4" name="Subtitle 3"/>
          <p:cNvSpPr>
            <a:spLocks noGrp="1"/>
          </p:cNvSpPr>
          <p:nvPr>
            <p:ph type="subTitle" idx="1"/>
          </p:nvPr>
        </p:nvSpPr>
        <p:spPr>
          <a:xfrm>
            <a:off x="1097280" y="4465638"/>
            <a:ext cx="9144000" cy="2864076"/>
          </a:xfrm>
        </p:spPr>
        <p:txBody>
          <a:bodyPr>
            <a:normAutofit/>
          </a:bodyPr>
          <a:lstStyle/>
          <a:p>
            <a:pPr algn="l"/>
            <a:r>
              <a:rPr lang="en-US" sz="2800" cap="none" dirty="0" smtClean="0">
                <a:latin typeface="+mn-lt"/>
              </a:rPr>
              <a:t>Grouping, weighting, normalization, and additional quality analysis are all optional steps of the LCIA phase.</a:t>
            </a:r>
            <a:endParaRPr lang="en-US" sz="2800" cap="none" dirty="0">
              <a:latin typeface="+mn-lt"/>
            </a:endParaRPr>
          </a:p>
        </p:txBody>
      </p:sp>
    </p:spTree>
    <p:extLst>
      <p:ext uri="{BB962C8B-B14F-4D97-AF65-F5344CB8AC3E}">
        <p14:creationId xmlns:p14="http://schemas.microsoft.com/office/powerpoint/2010/main" val="5939178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ction Button: Custom 8">
            <a:hlinkClick r:id="" action="ppaction://noaction" highlightClick="1"/>
          </p:cNvPr>
          <p:cNvSpPr/>
          <p:nvPr/>
        </p:nvSpPr>
        <p:spPr>
          <a:xfrm>
            <a:off x="0" y="0"/>
            <a:ext cx="12192000" cy="6858000"/>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61943" y="381001"/>
            <a:ext cx="10314058" cy="1221016"/>
          </a:xfrm>
        </p:spPr>
        <p:txBody>
          <a:bodyPr>
            <a:normAutofit fontScale="90000"/>
          </a:bodyPr>
          <a:lstStyle/>
          <a:p>
            <a:r>
              <a:rPr lang="en-US" dirty="0" smtClean="0"/>
              <a:t>Can the Goal and Scope be updated after completing the LCI stage?</a:t>
            </a:r>
            <a:endParaRPr lang="en-US" dirty="0"/>
          </a:p>
        </p:txBody>
      </p:sp>
      <p:sp>
        <p:nvSpPr>
          <p:cNvPr id="3" name="Content Placeholder 2"/>
          <p:cNvSpPr>
            <a:spLocks noGrp="1"/>
          </p:cNvSpPr>
          <p:nvPr>
            <p:ph idx="1"/>
          </p:nvPr>
        </p:nvSpPr>
        <p:spPr>
          <a:xfrm>
            <a:off x="1278467" y="2069705"/>
            <a:ext cx="9897533" cy="491066"/>
          </a:xfrm>
        </p:spPr>
        <p:txBody>
          <a:bodyPr>
            <a:normAutofit/>
          </a:bodyPr>
          <a:lstStyle/>
          <a:p>
            <a:pPr marL="0" indent="0">
              <a:buNone/>
            </a:pPr>
            <a:r>
              <a:rPr lang="en-US" sz="2400" dirty="0" smtClean="0"/>
              <a:t>No, it must be left as originally written</a:t>
            </a:r>
            <a:endParaRPr lang="en-US" sz="2400" dirty="0"/>
          </a:p>
          <a:p>
            <a:pPr marL="0" indent="0">
              <a:buNone/>
            </a:pPr>
            <a:endParaRPr lang="en-US" dirty="0"/>
          </a:p>
        </p:txBody>
      </p:sp>
      <p:sp>
        <p:nvSpPr>
          <p:cNvPr id="4" name="Rectangle 3">
            <a:hlinkClick r:id="" action="ppaction://customshow?id=0&amp;return=true"/>
          </p:cNvPr>
          <p:cNvSpPr/>
          <p:nvPr/>
        </p:nvSpPr>
        <p:spPr>
          <a:xfrm>
            <a:off x="633343" y="2069705"/>
            <a:ext cx="457200" cy="457200"/>
          </a:xfrm>
          <a:prstGeom prst="rect">
            <a:avLst/>
          </a:prstGeom>
          <a:solidFill>
            <a:srgbClr val="C1DF87"/>
          </a:solidFill>
          <a:ln w="25400">
            <a:solidFill>
              <a:srgbClr val="739A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hlinkClick r:id="rId2" action="ppaction://hlinksldjump"/>
          </p:cNvPr>
          <p:cNvSpPr/>
          <p:nvPr/>
        </p:nvSpPr>
        <p:spPr>
          <a:xfrm>
            <a:off x="633343" y="5117943"/>
            <a:ext cx="457200" cy="457200"/>
          </a:xfrm>
          <a:prstGeom prst="rect">
            <a:avLst/>
          </a:prstGeom>
          <a:solidFill>
            <a:srgbClr val="C1DF87"/>
          </a:solidFill>
          <a:ln w="25400">
            <a:solidFill>
              <a:srgbClr val="739A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hlinkClick r:id="" action="ppaction://customshow?id=0&amp;return=true"/>
          </p:cNvPr>
          <p:cNvSpPr/>
          <p:nvPr/>
        </p:nvSpPr>
        <p:spPr>
          <a:xfrm>
            <a:off x="633343" y="3593824"/>
            <a:ext cx="457200" cy="457200"/>
          </a:xfrm>
          <a:prstGeom prst="rect">
            <a:avLst/>
          </a:prstGeom>
          <a:solidFill>
            <a:srgbClr val="C1DF87"/>
          </a:solidFill>
          <a:ln w="25400">
            <a:solidFill>
              <a:srgbClr val="739A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p:cNvCxnSpPr/>
          <p:nvPr/>
        </p:nvCxnSpPr>
        <p:spPr>
          <a:xfrm>
            <a:off x="569843" y="1602016"/>
            <a:ext cx="10974457" cy="0"/>
          </a:xfrm>
          <a:prstGeom prst="line">
            <a:avLst/>
          </a:prstGeom>
          <a:ln>
            <a:solidFill>
              <a:srgbClr val="739A28"/>
            </a:solidFill>
          </a:ln>
        </p:spPr>
        <p:style>
          <a:lnRef idx="1">
            <a:schemeClr val="accent1"/>
          </a:lnRef>
          <a:fillRef idx="0">
            <a:schemeClr val="accent1"/>
          </a:fillRef>
          <a:effectRef idx="0">
            <a:schemeClr val="accent1"/>
          </a:effectRef>
          <a:fontRef idx="minor">
            <a:schemeClr val="tx1"/>
          </a:fontRef>
        </p:style>
      </p:cxnSp>
      <p:sp>
        <p:nvSpPr>
          <p:cNvPr id="11" name="Content Placeholder 2"/>
          <p:cNvSpPr txBox="1">
            <a:spLocks/>
          </p:cNvSpPr>
          <p:nvPr/>
        </p:nvSpPr>
        <p:spPr>
          <a:xfrm>
            <a:off x="1278467" y="3615545"/>
            <a:ext cx="9897533" cy="514824"/>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None/>
            </a:pPr>
            <a:r>
              <a:rPr lang="en-US" sz="2400" dirty="0" smtClean="0"/>
              <a:t>Yes, but it should be avoided if possible</a:t>
            </a:r>
            <a:endParaRPr lang="en-US" sz="2400" dirty="0"/>
          </a:p>
          <a:p>
            <a:pPr marL="0" indent="0">
              <a:buFont typeface="Calibri" panose="020F0502020204030204" pitchFamily="34" charset="0"/>
              <a:buNone/>
            </a:pPr>
            <a:endParaRPr lang="en-US" dirty="0"/>
          </a:p>
        </p:txBody>
      </p:sp>
      <p:sp>
        <p:nvSpPr>
          <p:cNvPr id="12" name="Content Placeholder 2"/>
          <p:cNvSpPr txBox="1">
            <a:spLocks/>
          </p:cNvSpPr>
          <p:nvPr/>
        </p:nvSpPr>
        <p:spPr>
          <a:xfrm>
            <a:off x="1278467" y="5105631"/>
            <a:ext cx="9897533" cy="484381"/>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None/>
            </a:pPr>
            <a:r>
              <a:rPr lang="en-US" sz="2400" dirty="0" smtClean="0"/>
              <a:t>Yes, this type of iterative process is encouraged and can strengthen results </a:t>
            </a:r>
            <a:endParaRPr lang="en-US" sz="2400" dirty="0"/>
          </a:p>
          <a:p>
            <a:pPr marL="0" indent="0">
              <a:buFont typeface="Calibri" panose="020F0502020204030204" pitchFamily="34" charset="0"/>
              <a:buNone/>
            </a:pPr>
            <a:endParaRPr lang="en-US" dirty="0"/>
          </a:p>
        </p:txBody>
      </p:sp>
    </p:spTree>
    <p:extLst>
      <p:ext uri="{BB962C8B-B14F-4D97-AF65-F5344CB8AC3E}">
        <p14:creationId xmlns:p14="http://schemas.microsoft.com/office/powerpoint/2010/main" val="29101995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Correct!</a:t>
            </a:r>
            <a:endParaRPr lang="en-US" dirty="0"/>
          </a:p>
        </p:txBody>
      </p:sp>
      <p:sp>
        <p:nvSpPr>
          <p:cNvPr id="4" name="Subtitle 3"/>
          <p:cNvSpPr>
            <a:spLocks noGrp="1"/>
          </p:cNvSpPr>
          <p:nvPr>
            <p:ph type="subTitle" idx="1"/>
          </p:nvPr>
        </p:nvSpPr>
        <p:spPr>
          <a:xfrm>
            <a:off x="1534602" y="4384746"/>
            <a:ext cx="9144000" cy="2033814"/>
          </a:xfrm>
        </p:spPr>
        <p:txBody>
          <a:bodyPr>
            <a:normAutofit/>
          </a:bodyPr>
          <a:lstStyle/>
          <a:p>
            <a:r>
              <a:rPr lang="en-US" sz="2800" cap="none" dirty="0">
                <a:latin typeface="+mn-lt"/>
              </a:rPr>
              <a:t>The entire </a:t>
            </a:r>
            <a:r>
              <a:rPr lang="en-US" sz="2800" cap="none" dirty="0" smtClean="0">
                <a:latin typeface="+mn-lt"/>
              </a:rPr>
              <a:t>process of life cycle assessment is iterative between each phase to accommodate incorporation of new information at any point.</a:t>
            </a:r>
            <a:endParaRPr lang="en-US" sz="2800" cap="none" dirty="0">
              <a:latin typeface="+mn-lt"/>
            </a:endParaRPr>
          </a:p>
          <a:p>
            <a:endParaRPr lang="en-US" sz="2800" cap="none" dirty="0">
              <a:latin typeface="+mn-lt"/>
            </a:endParaRPr>
          </a:p>
        </p:txBody>
      </p:sp>
    </p:spTree>
    <p:extLst>
      <p:ext uri="{BB962C8B-B14F-4D97-AF65-F5344CB8AC3E}">
        <p14:creationId xmlns:p14="http://schemas.microsoft.com/office/powerpoint/2010/main" val="34503242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Sorry that’s Incorrect</a:t>
            </a:r>
            <a:endParaRPr lang="en-US" dirty="0"/>
          </a:p>
        </p:txBody>
      </p:sp>
      <p:sp>
        <p:nvSpPr>
          <p:cNvPr id="5" name="Subtitle 4"/>
          <p:cNvSpPr>
            <a:spLocks noGrp="1"/>
          </p:cNvSpPr>
          <p:nvPr>
            <p:ph type="subTitle" idx="1"/>
          </p:nvPr>
        </p:nvSpPr>
        <p:spPr/>
        <p:txBody>
          <a:bodyPr>
            <a:normAutofit/>
          </a:bodyPr>
          <a:lstStyle/>
          <a:p>
            <a:r>
              <a:rPr lang="en-US" sz="3800" dirty="0" smtClean="0"/>
              <a:t>Please try again!</a:t>
            </a:r>
            <a:endParaRPr lang="en-US" sz="3800" dirty="0"/>
          </a:p>
        </p:txBody>
      </p:sp>
    </p:spTree>
    <p:extLst>
      <p:ext uri="{BB962C8B-B14F-4D97-AF65-F5344CB8AC3E}">
        <p14:creationId xmlns:p14="http://schemas.microsoft.com/office/powerpoint/2010/main" val="6460323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Disclaimer on this Module</a:t>
            </a:r>
            <a:endParaRPr lang="en-US" dirty="0"/>
          </a:p>
        </p:txBody>
      </p:sp>
      <p:sp>
        <p:nvSpPr>
          <p:cNvPr id="4" name="Date Placeholder 3"/>
          <p:cNvSpPr>
            <a:spLocks noGrp="1"/>
          </p:cNvSpPr>
          <p:nvPr>
            <p:ph type="dt" sz="half" idx="10"/>
          </p:nvPr>
        </p:nvSpPr>
        <p:spPr/>
        <p:txBody>
          <a:bodyPr/>
          <a:lstStyle/>
          <a:p>
            <a:r>
              <a:rPr lang="en-US" dirty="0" smtClean="0"/>
              <a:t>02/2015</a:t>
            </a:r>
            <a:endParaRPr lang="en-US" dirty="0"/>
          </a:p>
        </p:txBody>
      </p:sp>
      <p:sp>
        <p:nvSpPr>
          <p:cNvPr id="5" name="Footer Placeholder 4"/>
          <p:cNvSpPr>
            <a:spLocks noGrp="1"/>
          </p:cNvSpPr>
          <p:nvPr>
            <p:ph type="ftr" sz="quarter" idx="11"/>
          </p:nvPr>
        </p:nvSpPr>
        <p:spPr/>
        <p:txBody>
          <a:bodyPr/>
          <a:lstStyle/>
          <a:p>
            <a:r>
              <a:rPr lang="en-US" smtClean="0"/>
              <a:t>LCA Module A2</a:t>
            </a:r>
            <a:endParaRPr lang="en-US" dirty="0"/>
          </a:p>
        </p:txBody>
      </p:sp>
      <p:sp>
        <p:nvSpPr>
          <p:cNvPr id="6" name="Slide Number Placeholder 5"/>
          <p:cNvSpPr>
            <a:spLocks noGrp="1"/>
          </p:cNvSpPr>
          <p:nvPr>
            <p:ph type="sldNum" sz="quarter" idx="12"/>
          </p:nvPr>
        </p:nvSpPr>
        <p:spPr/>
        <p:txBody>
          <a:bodyPr/>
          <a:lstStyle/>
          <a:p>
            <a:fld id="{0A514951-337F-4C55-96DD-3945EF272A02}" type="slidenum">
              <a:rPr lang="en-US" smtClean="0"/>
              <a:pPr/>
              <a:t>4</a:t>
            </a:fld>
            <a:endParaRPr lang="en-US" dirty="0"/>
          </a:p>
        </p:txBody>
      </p:sp>
      <p:sp>
        <p:nvSpPr>
          <p:cNvPr id="7" name="Rectangle 6"/>
          <p:cNvSpPr/>
          <p:nvPr/>
        </p:nvSpPr>
        <p:spPr>
          <a:xfrm>
            <a:off x="1097280" y="5476923"/>
            <a:ext cx="9788435" cy="400110"/>
          </a:xfrm>
          <a:prstGeom prst="rect">
            <a:avLst/>
          </a:prstGeom>
        </p:spPr>
        <p:txBody>
          <a:bodyPr wrap="square">
            <a:spAutoFit/>
          </a:bodyPr>
          <a:lstStyle/>
          <a:p>
            <a:r>
              <a:rPr lang="en-US" sz="2000" dirty="0" smtClean="0"/>
              <a:t>The standard can be purchased from a few sources:  </a:t>
            </a:r>
            <a:r>
              <a:rPr lang="en-US" sz="2000" dirty="0" smtClean="0">
                <a:hlinkClick r:id="rId4"/>
              </a:rPr>
              <a:t>ISO</a:t>
            </a:r>
            <a:r>
              <a:rPr lang="en-US" sz="2000" dirty="0" smtClean="0"/>
              <a:t>   </a:t>
            </a:r>
            <a:r>
              <a:rPr lang="en-US" sz="2000" dirty="0" smtClean="0">
                <a:hlinkClick r:id="rId5"/>
              </a:rPr>
              <a:t>ANSI</a:t>
            </a:r>
            <a:r>
              <a:rPr lang="en-US" sz="2000" dirty="0" smtClean="0"/>
              <a:t>  Other standard organizations</a:t>
            </a:r>
            <a:endParaRPr lang="en-US" sz="2000" dirty="0"/>
          </a:p>
        </p:txBody>
      </p:sp>
      <p:sp>
        <p:nvSpPr>
          <p:cNvPr id="10" name="Folded Corner 9"/>
          <p:cNvSpPr/>
          <p:nvPr/>
        </p:nvSpPr>
        <p:spPr>
          <a:xfrm>
            <a:off x="1758742" y="1744579"/>
            <a:ext cx="8988147" cy="3149592"/>
          </a:xfrm>
          <a:prstGeom prst="foldedCorne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t>This module </a:t>
            </a:r>
            <a:r>
              <a:rPr lang="en-US" sz="2400" b="1" dirty="0" smtClean="0"/>
              <a:t>intended only as an overview of ISO 14044 by the International Organization for Standardization. It does </a:t>
            </a:r>
            <a:r>
              <a:rPr lang="en-US" sz="2400" b="1" dirty="0"/>
              <a:t>not include all of the information in that </a:t>
            </a:r>
            <a:r>
              <a:rPr lang="en-US" sz="2400" b="1" dirty="0" smtClean="0"/>
              <a:t>standard and presentation of the information is subject to our interpretations. Therefore, this module is </a:t>
            </a:r>
            <a:r>
              <a:rPr lang="en-US" sz="2400" b="1" i="1" dirty="0" smtClean="0"/>
              <a:t>not</a:t>
            </a:r>
            <a:r>
              <a:rPr lang="en-US" sz="2400" b="1" dirty="0" smtClean="0"/>
              <a:t> meant as a replacement for reading the standard when carrying out an ISO compliant LCA, but simply as an introduction to the general requirements.</a:t>
            </a:r>
            <a:endParaRPr lang="en-US" sz="2400" b="1"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931412031"/>
      </p:ext>
    </p:extLst>
  </p:cSld>
  <p:clrMapOvr>
    <a:masterClrMapping/>
  </p:clrMapOvr>
  <mc:AlternateContent xmlns:mc="http://schemas.openxmlformats.org/markup-compatibility/2006" xmlns:p14="http://schemas.microsoft.com/office/powerpoint/2010/main">
    <mc:Choice Requires="p14">
      <p:transition spd="slow" p14:dur="2000" advTm="30768"/>
    </mc:Choice>
    <mc:Fallback xmlns="">
      <p:transition spd="slow" advTm="307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ISO 14044:2006 Background</a:t>
            </a:r>
            <a:endParaRPr lang="en-US" dirty="0"/>
          </a:p>
        </p:txBody>
      </p:sp>
      <p:sp>
        <p:nvSpPr>
          <p:cNvPr id="4" name="Date Placeholder 3"/>
          <p:cNvSpPr>
            <a:spLocks noGrp="1"/>
          </p:cNvSpPr>
          <p:nvPr>
            <p:ph type="dt" sz="half" idx="10"/>
          </p:nvPr>
        </p:nvSpPr>
        <p:spPr/>
        <p:txBody>
          <a:bodyPr/>
          <a:lstStyle/>
          <a:p>
            <a:r>
              <a:rPr lang="en-US" dirty="0" smtClean="0"/>
              <a:t>02/2015</a:t>
            </a:r>
            <a:endParaRPr lang="en-US" dirty="0"/>
          </a:p>
        </p:txBody>
      </p:sp>
      <p:sp>
        <p:nvSpPr>
          <p:cNvPr id="5" name="Footer Placeholder 4"/>
          <p:cNvSpPr>
            <a:spLocks noGrp="1"/>
          </p:cNvSpPr>
          <p:nvPr>
            <p:ph type="ftr" sz="quarter" idx="11"/>
          </p:nvPr>
        </p:nvSpPr>
        <p:spPr/>
        <p:txBody>
          <a:bodyPr/>
          <a:lstStyle/>
          <a:p>
            <a:r>
              <a:rPr lang="en-US" smtClean="0"/>
              <a:t>LCA Module A2</a:t>
            </a:r>
            <a:endParaRPr lang="en-US" dirty="0"/>
          </a:p>
        </p:txBody>
      </p:sp>
      <p:sp>
        <p:nvSpPr>
          <p:cNvPr id="6" name="Slide Number Placeholder 5"/>
          <p:cNvSpPr>
            <a:spLocks noGrp="1"/>
          </p:cNvSpPr>
          <p:nvPr>
            <p:ph type="sldNum" sz="quarter" idx="12"/>
          </p:nvPr>
        </p:nvSpPr>
        <p:spPr/>
        <p:txBody>
          <a:bodyPr/>
          <a:lstStyle/>
          <a:p>
            <a:fld id="{0A514951-337F-4C55-96DD-3945EF272A02}" type="slidenum">
              <a:rPr lang="en-US" smtClean="0"/>
              <a:pPr/>
              <a:t>5</a:t>
            </a:fld>
            <a:endParaRPr lang="en-US" dirty="0"/>
          </a:p>
        </p:txBody>
      </p:sp>
      <p:pic>
        <p:nvPicPr>
          <p:cNvPr id="12" name="Picture 11"/>
          <p:cNvPicPr>
            <a:picLocks noChangeAspect="1"/>
          </p:cNvPicPr>
          <p:nvPr/>
        </p:nvPicPr>
        <p:blipFill>
          <a:blip r:embed="rId4"/>
          <a:stretch>
            <a:fillRect/>
          </a:stretch>
        </p:blipFill>
        <p:spPr>
          <a:xfrm>
            <a:off x="7063014" y="1161827"/>
            <a:ext cx="4533900" cy="4533900"/>
          </a:xfrm>
          <a:prstGeom prst="rect">
            <a:avLst/>
          </a:prstGeom>
          <a:ln>
            <a:solidFill>
              <a:schemeClr val="tx1"/>
            </a:solidFill>
          </a:ln>
        </p:spPr>
      </p:pic>
      <p:sp>
        <p:nvSpPr>
          <p:cNvPr id="13" name="Content Placeholder 2"/>
          <p:cNvSpPr txBox="1">
            <a:spLocks/>
          </p:cNvSpPr>
          <p:nvPr/>
        </p:nvSpPr>
        <p:spPr>
          <a:xfrm>
            <a:off x="688489" y="1475082"/>
            <a:ext cx="5524500" cy="3907389"/>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None/>
            </a:pPr>
            <a:r>
              <a:rPr lang="en-US" dirty="0"/>
              <a:t>LCA Requirements and Guidelines</a:t>
            </a:r>
          </a:p>
          <a:p>
            <a:pPr marL="0" indent="0">
              <a:buNone/>
            </a:pPr>
            <a:r>
              <a:rPr lang="en-US" dirty="0" smtClean="0"/>
              <a:t>Similar to ISO 14040 in:</a:t>
            </a:r>
          </a:p>
          <a:p>
            <a:pPr lvl="1"/>
            <a:r>
              <a:rPr lang="en-US" dirty="0" smtClean="0"/>
              <a:t>Introduction</a:t>
            </a:r>
          </a:p>
          <a:p>
            <a:pPr lvl="1"/>
            <a:r>
              <a:rPr lang="en-US" dirty="0" smtClean="0"/>
              <a:t>Terminology definitions</a:t>
            </a:r>
          </a:p>
          <a:p>
            <a:pPr lvl="1"/>
            <a:r>
              <a:rPr lang="en-US" dirty="0" smtClean="0"/>
              <a:t>Phases and overview of process</a:t>
            </a:r>
          </a:p>
          <a:p>
            <a:pPr marL="0" indent="0">
              <a:buNone/>
            </a:pPr>
            <a:r>
              <a:rPr lang="en-US" dirty="0" smtClean="0"/>
              <a:t>Describes </a:t>
            </a:r>
            <a:r>
              <a:rPr lang="en-US" dirty="0"/>
              <a:t>in more detail the required process for completing a life cycle </a:t>
            </a:r>
            <a:r>
              <a:rPr lang="en-US" dirty="0" smtClean="0"/>
              <a:t>assessment</a:t>
            </a:r>
          </a:p>
          <a:p>
            <a:pPr marL="0" indent="0">
              <a:buNone/>
            </a:pPr>
            <a:r>
              <a:rPr lang="en-US" dirty="0" smtClean="0"/>
              <a:t>First </a:t>
            </a:r>
            <a:r>
              <a:rPr lang="en-US" dirty="0"/>
              <a:t>and only edition published in </a:t>
            </a:r>
            <a:r>
              <a:rPr lang="en-US" dirty="0" smtClean="0"/>
              <a:t>2006</a:t>
            </a:r>
            <a:endParaRPr lang="en-US" dirty="0"/>
          </a:p>
          <a:p>
            <a:pPr marL="0" indent="0">
              <a:buNone/>
            </a:pPr>
            <a:r>
              <a:rPr lang="en-US" dirty="0" smtClean="0"/>
              <a:t>Replaces </a:t>
            </a:r>
            <a:r>
              <a:rPr lang="en-US" dirty="0"/>
              <a:t>a host of previous ISO LCA </a:t>
            </a:r>
            <a:r>
              <a:rPr lang="en-US" dirty="0" smtClean="0"/>
              <a:t>standards</a:t>
            </a:r>
          </a:p>
          <a:p>
            <a:endParaRPr lang="en-US" dirty="0"/>
          </a:p>
        </p:txBody>
      </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762040576"/>
      </p:ext>
    </p:extLst>
  </p:cSld>
  <p:clrMapOvr>
    <a:masterClrMapping/>
  </p:clrMapOvr>
  <mc:AlternateContent xmlns:mc="http://schemas.openxmlformats.org/markup-compatibility/2006" xmlns:p14="http://schemas.microsoft.com/office/powerpoint/2010/main">
    <mc:Choice Requires="p14">
      <p:transition spd="slow" p14:dur="2000" advTm="30667"/>
    </mc:Choice>
    <mc:Fallback xmlns="">
      <p:transition spd="slow" advTm="306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8489" y="275846"/>
            <a:ext cx="10058400" cy="870783"/>
          </a:xfrm>
        </p:spPr>
        <p:txBody>
          <a:bodyPr>
            <a:normAutofit/>
          </a:bodyPr>
          <a:lstStyle/>
          <a:p>
            <a:r>
              <a:rPr lang="en-US" dirty="0" smtClean="0"/>
              <a:t>ISO LCA Standards Combination</a:t>
            </a:r>
            <a:endParaRPr lang="en-US" dirty="0"/>
          </a:p>
        </p:txBody>
      </p:sp>
      <p:sp>
        <p:nvSpPr>
          <p:cNvPr id="4" name="Date Placeholder 3"/>
          <p:cNvSpPr>
            <a:spLocks noGrp="1"/>
          </p:cNvSpPr>
          <p:nvPr>
            <p:ph type="dt" sz="half" idx="10"/>
          </p:nvPr>
        </p:nvSpPr>
        <p:spPr/>
        <p:txBody>
          <a:bodyPr/>
          <a:lstStyle/>
          <a:p>
            <a:r>
              <a:rPr lang="en-US" dirty="0" smtClean="0"/>
              <a:t>02/2015</a:t>
            </a:r>
            <a:endParaRPr lang="en-US" dirty="0"/>
          </a:p>
        </p:txBody>
      </p:sp>
      <p:sp>
        <p:nvSpPr>
          <p:cNvPr id="5" name="Footer Placeholder 4"/>
          <p:cNvSpPr>
            <a:spLocks noGrp="1"/>
          </p:cNvSpPr>
          <p:nvPr>
            <p:ph type="ftr" sz="quarter" idx="11"/>
          </p:nvPr>
        </p:nvSpPr>
        <p:spPr/>
        <p:txBody>
          <a:bodyPr/>
          <a:lstStyle/>
          <a:p>
            <a:r>
              <a:rPr lang="en-US" smtClean="0"/>
              <a:t>LCA Module A2</a:t>
            </a:r>
            <a:endParaRPr lang="en-US" dirty="0"/>
          </a:p>
        </p:txBody>
      </p:sp>
      <p:sp>
        <p:nvSpPr>
          <p:cNvPr id="6" name="Slide Number Placeholder 5"/>
          <p:cNvSpPr>
            <a:spLocks noGrp="1"/>
          </p:cNvSpPr>
          <p:nvPr>
            <p:ph type="sldNum" sz="quarter" idx="12"/>
          </p:nvPr>
        </p:nvSpPr>
        <p:spPr/>
        <p:txBody>
          <a:bodyPr/>
          <a:lstStyle/>
          <a:p>
            <a:fld id="{0A514951-337F-4C55-96DD-3945EF272A02}" type="slidenum">
              <a:rPr lang="en-US" smtClean="0"/>
              <a:pPr/>
              <a:t>6</a:t>
            </a:fld>
            <a:endParaRPr lang="en-US" dirty="0"/>
          </a:p>
        </p:txBody>
      </p:sp>
      <p:graphicFrame>
        <p:nvGraphicFramePr>
          <p:cNvPr id="9" name="Diagram 8"/>
          <p:cNvGraphicFramePr/>
          <p:nvPr>
            <p:extLst>
              <p:ext uri="{D42A27DB-BD31-4B8C-83A1-F6EECF244321}">
                <p14:modId xmlns:p14="http://schemas.microsoft.com/office/powerpoint/2010/main" val="590912028"/>
              </p:ext>
            </p:extLst>
          </p:nvPr>
        </p:nvGraphicFramePr>
        <p:xfrm>
          <a:off x="666915" y="622550"/>
          <a:ext cx="10959027"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1" name="Audio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907720241"/>
      </p:ext>
    </p:extLst>
  </p:cSld>
  <p:clrMapOvr>
    <a:masterClrMapping/>
  </p:clrMapOvr>
  <mc:AlternateContent xmlns:mc="http://schemas.openxmlformats.org/markup-compatibility/2006" xmlns:p14="http://schemas.microsoft.com/office/powerpoint/2010/main">
    <mc:Choice Requires="p14">
      <p:transition spd="slow" p14:dur="2000" advTm="32474"/>
    </mc:Choice>
    <mc:Fallback xmlns="">
      <p:transition spd="slow" advTm="324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stretch>
            <a:fillRect/>
          </a:stretch>
        </p:blipFill>
        <p:spPr>
          <a:xfrm>
            <a:off x="1481137" y="689064"/>
            <a:ext cx="10144125" cy="5410200"/>
          </a:xfrm>
          <a:prstGeom prst="rect">
            <a:avLst/>
          </a:prstGeom>
        </p:spPr>
      </p:pic>
      <p:sp>
        <p:nvSpPr>
          <p:cNvPr id="2" name="Title 1"/>
          <p:cNvSpPr>
            <a:spLocks noGrp="1"/>
          </p:cNvSpPr>
          <p:nvPr>
            <p:ph type="title"/>
          </p:nvPr>
        </p:nvSpPr>
        <p:spPr>
          <a:xfrm>
            <a:off x="726589" y="352046"/>
            <a:ext cx="10058400" cy="1324354"/>
          </a:xfrm>
        </p:spPr>
        <p:txBody>
          <a:bodyPr>
            <a:normAutofit fontScale="90000"/>
          </a:bodyPr>
          <a:lstStyle/>
          <a:p>
            <a:r>
              <a:rPr lang="en-US" dirty="0" smtClean="0"/>
              <a:t>Phases of </a:t>
            </a:r>
            <a:br>
              <a:rPr lang="en-US" dirty="0" smtClean="0"/>
            </a:br>
            <a:r>
              <a:rPr lang="en-US" dirty="0" smtClean="0"/>
              <a:t>an LCA</a:t>
            </a:r>
            <a:endParaRPr lang="en-US" dirty="0"/>
          </a:p>
        </p:txBody>
      </p:sp>
      <p:sp>
        <p:nvSpPr>
          <p:cNvPr id="7" name="Date Placeholder 6"/>
          <p:cNvSpPr>
            <a:spLocks noGrp="1"/>
          </p:cNvSpPr>
          <p:nvPr>
            <p:ph type="dt" sz="half" idx="10"/>
          </p:nvPr>
        </p:nvSpPr>
        <p:spPr/>
        <p:txBody>
          <a:bodyPr/>
          <a:lstStyle/>
          <a:p>
            <a:r>
              <a:rPr lang="en-US" dirty="0" smtClean="0"/>
              <a:t>02/2015</a:t>
            </a:r>
            <a:endParaRPr lang="en-US" dirty="0"/>
          </a:p>
        </p:txBody>
      </p:sp>
      <p:sp>
        <p:nvSpPr>
          <p:cNvPr id="10" name="Footer Placeholder 9"/>
          <p:cNvSpPr>
            <a:spLocks noGrp="1"/>
          </p:cNvSpPr>
          <p:nvPr>
            <p:ph type="ftr" sz="quarter" idx="11"/>
          </p:nvPr>
        </p:nvSpPr>
        <p:spPr/>
        <p:txBody>
          <a:bodyPr/>
          <a:lstStyle/>
          <a:p>
            <a:r>
              <a:rPr lang="en-US" dirty="0" smtClean="0"/>
              <a:t>LCA Module A2</a:t>
            </a:r>
            <a:endParaRPr lang="en-US" dirty="0"/>
          </a:p>
        </p:txBody>
      </p:sp>
      <p:sp>
        <p:nvSpPr>
          <p:cNvPr id="8" name="Slide Number Placeholder 7"/>
          <p:cNvSpPr>
            <a:spLocks noGrp="1"/>
          </p:cNvSpPr>
          <p:nvPr>
            <p:ph type="sldNum" sz="quarter" idx="12"/>
          </p:nvPr>
        </p:nvSpPr>
        <p:spPr/>
        <p:txBody>
          <a:bodyPr/>
          <a:lstStyle/>
          <a:p>
            <a:fld id="{0A514951-337F-4C55-96DD-3945EF272A02}" type="slidenum">
              <a:rPr lang="en-US" smtClean="0"/>
              <a:t>7</a:t>
            </a:fld>
            <a:endParaRPr lang="en-US"/>
          </a:p>
        </p:txBody>
      </p:sp>
      <p:sp>
        <p:nvSpPr>
          <p:cNvPr id="14" name="Rectangle 13"/>
          <p:cNvSpPr/>
          <p:nvPr/>
        </p:nvSpPr>
        <p:spPr>
          <a:xfrm>
            <a:off x="6656254" y="6137364"/>
            <a:ext cx="6488407" cy="246221"/>
          </a:xfrm>
          <a:prstGeom prst="rect">
            <a:avLst/>
          </a:prstGeom>
        </p:spPr>
        <p:txBody>
          <a:bodyPr wrap="square">
            <a:spAutoFit/>
          </a:bodyPr>
          <a:lstStyle/>
          <a:p>
            <a:r>
              <a:rPr lang="en-US" sz="1000" dirty="0" smtClean="0"/>
              <a:t>Image Sources: Target: wikia.nocookie.net      Data: dreamstime.com      Earth: business2community.com</a:t>
            </a:r>
            <a:endParaRPr lang="en-US" sz="1000"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506712881"/>
      </p:ext>
    </p:extLst>
  </p:cSld>
  <p:clrMapOvr>
    <a:masterClrMapping/>
  </p:clrMapOvr>
  <mc:AlternateContent xmlns:mc="http://schemas.openxmlformats.org/markup-compatibility/2006" xmlns:p14="http://schemas.microsoft.com/office/powerpoint/2010/main">
    <mc:Choice Requires="p14">
      <p:transition spd="slow" p14:dur="2000" advTm="16686"/>
    </mc:Choice>
    <mc:Fallback xmlns="">
      <p:transition spd="slow" advTm="166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LCA Phases</a:t>
            </a:r>
            <a:endParaRPr lang="en-US" dirty="0"/>
          </a:p>
        </p:txBody>
      </p:sp>
      <p:sp>
        <p:nvSpPr>
          <p:cNvPr id="12" name="Content Placeholder 11"/>
          <p:cNvSpPr>
            <a:spLocks noGrp="1"/>
          </p:cNvSpPr>
          <p:nvPr>
            <p:ph idx="1"/>
          </p:nvPr>
        </p:nvSpPr>
        <p:spPr>
          <a:xfrm>
            <a:off x="2344783" y="1101834"/>
            <a:ext cx="6492240" cy="4489069"/>
          </a:xfrm>
        </p:spPr>
        <p:txBody>
          <a:bodyPr/>
          <a:lstStyle/>
          <a:p>
            <a:pPr lvl="0"/>
            <a:r>
              <a:rPr lang="en-US" sz="2200" dirty="0" smtClean="0"/>
              <a:t>Goal statement is the first component of an LCA and guides much of the subsequent analysis</a:t>
            </a:r>
          </a:p>
          <a:p>
            <a:pPr lvl="0"/>
            <a:r>
              <a:rPr lang="en-US" sz="2200" u="sng" dirty="0" smtClean="0"/>
              <a:t>Goal must state:</a:t>
            </a:r>
          </a:p>
          <a:p>
            <a:pPr marL="396875" indent="-90488">
              <a:buFont typeface="Wingdings" panose="05000000000000000000" pitchFamily="2" charset="2"/>
              <a:buChar char="Ø"/>
            </a:pPr>
            <a:r>
              <a:rPr lang="en-US" sz="2200" dirty="0" smtClean="0"/>
              <a:t>Intended use</a:t>
            </a:r>
          </a:p>
          <a:p>
            <a:pPr marL="396875" indent="-90488">
              <a:buFont typeface="Wingdings" panose="05000000000000000000" pitchFamily="2" charset="2"/>
              <a:buChar char="Ø"/>
            </a:pPr>
            <a:r>
              <a:rPr lang="en-US" sz="2200" dirty="0" smtClean="0"/>
              <a:t>Reasons for study</a:t>
            </a:r>
          </a:p>
          <a:p>
            <a:pPr marL="396875" indent="-90488">
              <a:buFont typeface="Wingdings" panose="05000000000000000000" pitchFamily="2" charset="2"/>
              <a:buChar char="Ø"/>
            </a:pPr>
            <a:r>
              <a:rPr lang="en-US" sz="2200" dirty="0" smtClean="0"/>
              <a:t>Audience</a:t>
            </a:r>
          </a:p>
          <a:p>
            <a:pPr marL="396875" indent="-90488">
              <a:buFont typeface="Wingdings" panose="05000000000000000000" pitchFamily="2" charset="2"/>
              <a:buChar char="Ø"/>
            </a:pPr>
            <a:r>
              <a:rPr lang="en-US" sz="2200" dirty="0" smtClean="0"/>
              <a:t>Whether comparative and disclosed to public</a:t>
            </a:r>
          </a:p>
          <a:p>
            <a:endParaRPr lang="en-US" dirty="0"/>
          </a:p>
        </p:txBody>
      </p:sp>
      <p:sp>
        <p:nvSpPr>
          <p:cNvPr id="13" name="Text Placeholder 12"/>
          <p:cNvSpPr>
            <a:spLocks noGrp="1"/>
          </p:cNvSpPr>
          <p:nvPr>
            <p:ph type="body" sz="half" idx="2"/>
          </p:nvPr>
        </p:nvSpPr>
        <p:spPr/>
        <p:txBody>
          <a:bodyPr/>
          <a:lstStyle/>
          <a:p>
            <a:pPr marL="169863" indent="-169863">
              <a:buClr>
                <a:schemeClr val="tx1"/>
              </a:buClr>
              <a:buFont typeface="+mj-lt"/>
              <a:buAutoNum type="arabicPeriod"/>
            </a:pPr>
            <a:r>
              <a:rPr lang="en-US" b="1" dirty="0" smtClean="0"/>
              <a:t>Goal and Scope</a:t>
            </a:r>
          </a:p>
          <a:p>
            <a:pPr marL="169863" indent="-169863">
              <a:buClr>
                <a:schemeClr val="tx1"/>
              </a:buClr>
              <a:buFont typeface="+mj-lt"/>
              <a:buAutoNum type="arabicPeriod"/>
            </a:pPr>
            <a:r>
              <a:rPr lang="en-US" dirty="0" smtClean="0"/>
              <a:t>Life Cycle Inventory</a:t>
            </a:r>
          </a:p>
          <a:p>
            <a:pPr marL="169863" indent="-169863">
              <a:buClr>
                <a:schemeClr val="tx1"/>
              </a:buClr>
              <a:buFont typeface="+mj-lt"/>
              <a:buAutoNum type="arabicPeriod"/>
            </a:pPr>
            <a:r>
              <a:rPr lang="en-US" dirty="0" smtClean="0"/>
              <a:t>Life Cycle Impact Assessment </a:t>
            </a:r>
          </a:p>
          <a:p>
            <a:pPr marL="169863" indent="-169863">
              <a:buClr>
                <a:schemeClr val="tx1"/>
              </a:buClr>
              <a:buFont typeface="+mj-lt"/>
              <a:buAutoNum type="arabicPeriod"/>
            </a:pPr>
            <a:r>
              <a:rPr lang="en-US" dirty="0" smtClean="0"/>
              <a:t>Interpretation</a:t>
            </a:r>
            <a:endParaRPr lang="en-US" dirty="0"/>
          </a:p>
        </p:txBody>
      </p:sp>
      <p:sp>
        <p:nvSpPr>
          <p:cNvPr id="4" name="Date Placeholder 3"/>
          <p:cNvSpPr>
            <a:spLocks noGrp="1"/>
          </p:cNvSpPr>
          <p:nvPr>
            <p:ph type="dt" sz="half" idx="10"/>
          </p:nvPr>
        </p:nvSpPr>
        <p:spPr/>
        <p:txBody>
          <a:bodyPr/>
          <a:lstStyle/>
          <a:p>
            <a:r>
              <a:rPr lang="en-US" dirty="0" smtClean="0"/>
              <a:t>02/2015</a:t>
            </a:r>
            <a:endParaRPr lang="en-US" dirty="0"/>
          </a:p>
        </p:txBody>
      </p:sp>
      <p:sp>
        <p:nvSpPr>
          <p:cNvPr id="6" name="Footer Placeholder 5"/>
          <p:cNvSpPr>
            <a:spLocks noGrp="1"/>
          </p:cNvSpPr>
          <p:nvPr>
            <p:ph type="ftr" sz="quarter" idx="11"/>
          </p:nvPr>
        </p:nvSpPr>
        <p:spPr/>
        <p:txBody>
          <a:bodyPr/>
          <a:lstStyle/>
          <a:p>
            <a:r>
              <a:rPr lang="en-US" smtClean="0"/>
              <a:t>LCA Module A2</a:t>
            </a:r>
            <a:endParaRPr lang="en-US" dirty="0"/>
          </a:p>
        </p:txBody>
      </p:sp>
      <p:sp>
        <p:nvSpPr>
          <p:cNvPr id="5" name="Slide Number Placeholder 4"/>
          <p:cNvSpPr>
            <a:spLocks noGrp="1"/>
          </p:cNvSpPr>
          <p:nvPr>
            <p:ph type="sldNum" sz="quarter" idx="12"/>
          </p:nvPr>
        </p:nvSpPr>
        <p:spPr/>
        <p:txBody>
          <a:bodyPr/>
          <a:lstStyle/>
          <a:p>
            <a:fld id="{0A514951-337F-4C55-96DD-3945EF272A02}" type="slidenum">
              <a:rPr lang="en-US" smtClean="0"/>
              <a:pPr/>
              <a:t>8</a:t>
            </a:fld>
            <a:endParaRPr lang="en-US"/>
          </a:p>
        </p:txBody>
      </p:sp>
      <p:cxnSp>
        <p:nvCxnSpPr>
          <p:cNvPr id="21" name="Straight Connector 20"/>
          <p:cNvCxnSpPr/>
          <p:nvPr/>
        </p:nvCxnSpPr>
        <p:spPr>
          <a:xfrm>
            <a:off x="8470179" y="3598722"/>
            <a:ext cx="0" cy="178607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Title 1"/>
          <p:cNvSpPr txBox="1">
            <a:spLocks/>
          </p:cNvSpPr>
          <p:nvPr/>
        </p:nvSpPr>
        <p:spPr>
          <a:xfrm>
            <a:off x="2344783" y="222109"/>
            <a:ext cx="4826726" cy="697638"/>
          </a:xfrm>
          <a:prstGeom prst="rect">
            <a:avLst/>
          </a:prstGeom>
        </p:spPr>
        <p:txBody>
          <a:bodyPr vert="horz" lIns="91440" tIns="45720" rIns="91440" bIns="45720" rtlCol="0" anchor="b">
            <a:noAutofit/>
          </a:bodyPr>
          <a:lstStyle>
            <a:lvl1pPr algn="l" defTabSz="914400" rtl="0" eaLnBrk="1" latinLnBrk="0" hangingPunct="1">
              <a:lnSpc>
                <a:spcPct val="85000"/>
              </a:lnSpc>
              <a:spcBef>
                <a:spcPct val="0"/>
              </a:spcBef>
              <a:buNone/>
              <a:defRPr sz="3600" b="0" kern="1200" spc="-50" baseline="0">
                <a:solidFill>
                  <a:srgbClr val="FFFFFF"/>
                </a:solidFill>
                <a:latin typeface="+mj-lt"/>
                <a:ea typeface="+mj-ea"/>
                <a:cs typeface="+mj-cs"/>
              </a:defRPr>
            </a:lvl1pPr>
          </a:lstStyle>
          <a:p>
            <a:r>
              <a:rPr lang="en-US" sz="4800" dirty="0" smtClean="0">
                <a:solidFill>
                  <a:schemeClr val="tx1"/>
                </a:solidFill>
              </a:rPr>
              <a:t>Goal Statement</a:t>
            </a:r>
            <a:endParaRPr lang="en-US" sz="4800" dirty="0">
              <a:solidFill>
                <a:schemeClr val="tx1"/>
              </a:solidFill>
            </a:endParaRPr>
          </a:p>
        </p:txBody>
      </p:sp>
      <p:sp>
        <p:nvSpPr>
          <p:cNvPr id="10" name="Oval 9"/>
          <p:cNvSpPr/>
          <p:nvPr/>
        </p:nvSpPr>
        <p:spPr>
          <a:xfrm>
            <a:off x="10637127" y="5028990"/>
            <a:ext cx="1203590" cy="1203338"/>
          </a:xfrm>
          <a:prstGeom prst="ellipse">
            <a:avLst/>
          </a:prstGeom>
          <a:blipFill rotWithShape="1">
            <a:blip r:embed="rId4"/>
            <a:stretch>
              <a:fillRect/>
            </a:stretch>
          </a:blipFill>
          <a:ln>
            <a:solidFill>
              <a:srgbClr val="739A28"/>
            </a:solidFill>
          </a:ln>
          <a:effectLst/>
          <a:scene3d>
            <a:camera prst="orthographicFront">
              <a:rot lat="0" lon="0" rev="0"/>
            </a:camera>
            <a:lightRig rig="contrasting" dir="t">
              <a:rot lat="0" lon="0" rev="0"/>
            </a:lightRig>
          </a:scene3d>
          <a:sp3d z="300000" contourW="19050" prstMaterial="metal"/>
        </p:spPr>
        <p:style>
          <a:lnRef idx="0">
            <a:scrgbClr r="0" g="0" b="0"/>
          </a:lnRef>
          <a:fillRef idx="1">
            <a:scrgbClr r="0" g="0" b="0"/>
          </a:fillRef>
          <a:effectRef idx="1">
            <a:scrgbClr r="0" g="0" b="0"/>
          </a:effectRef>
          <a:fontRef idx="minor">
            <a:schemeClr val="lt1">
              <a:hueOff val="0"/>
              <a:satOff val="0"/>
              <a:lumOff val="0"/>
              <a:alphaOff val="0"/>
            </a:schemeClr>
          </a:fontRef>
        </p:style>
      </p:sp>
      <p:pic>
        <p:nvPicPr>
          <p:cNvPr id="17" name="Audio 1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753628440"/>
      </p:ext>
    </p:extLst>
  </p:cSld>
  <p:clrMapOvr>
    <a:masterClrMapping/>
  </p:clrMapOvr>
  <mc:AlternateContent xmlns:mc="http://schemas.openxmlformats.org/markup-compatibility/2006" xmlns:p14="http://schemas.microsoft.com/office/powerpoint/2010/main">
    <mc:Choice Requires="p14">
      <p:transition spd="slow" p14:dur="2000" advTm="44711"/>
    </mc:Choice>
    <mc:Fallback xmlns="">
      <p:transition spd="slow" advTm="447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LCA Phases</a:t>
            </a:r>
            <a:endParaRPr lang="en-US" dirty="0">
              <a:solidFill>
                <a:schemeClr val="tx1"/>
              </a:solidFill>
            </a:endParaRPr>
          </a:p>
        </p:txBody>
      </p:sp>
      <p:sp>
        <p:nvSpPr>
          <p:cNvPr id="10" name="Content Placeholder 9"/>
          <p:cNvSpPr>
            <a:spLocks noGrp="1"/>
          </p:cNvSpPr>
          <p:nvPr>
            <p:ph idx="1"/>
          </p:nvPr>
        </p:nvSpPr>
        <p:spPr>
          <a:xfrm>
            <a:off x="2247615" y="1201984"/>
            <a:ext cx="6492240" cy="5257800"/>
          </a:xfrm>
        </p:spPr>
        <p:txBody>
          <a:bodyPr/>
          <a:lstStyle/>
          <a:p>
            <a:r>
              <a:rPr lang="en-US" u="sng" dirty="0" smtClean="0"/>
              <a:t>Function and functional unit</a:t>
            </a:r>
          </a:p>
          <a:p>
            <a:pPr lvl="1"/>
            <a:r>
              <a:rPr lang="en-US" dirty="0" smtClean="0"/>
              <a:t>Define the functional characteristics of the product system</a:t>
            </a:r>
          </a:p>
          <a:p>
            <a:pPr lvl="1"/>
            <a:r>
              <a:rPr lang="en-US" dirty="0" smtClean="0">
                <a:solidFill>
                  <a:schemeClr val="tx1"/>
                </a:solidFill>
              </a:rPr>
              <a:t>Functional unit </a:t>
            </a:r>
            <a:r>
              <a:rPr lang="en-US" dirty="0" smtClean="0"/>
              <a:t>for amount of function achieved, useful as a reference measure</a:t>
            </a:r>
          </a:p>
          <a:p>
            <a:r>
              <a:rPr lang="en-US" u="sng" dirty="0" smtClean="0"/>
              <a:t>System boundary</a:t>
            </a:r>
          </a:p>
          <a:p>
            <a:pPr lvl="1"/>
            <a:r>
              <a:rPr lang="en-US" dirty="0" smtClean="0"/>
              <a:t>Define which processes are included in the study</a:t>
            </a:r>
          </a:p>
          <a:p>
            <a:pPr lvl="1"/>
            <a:r>
              <a:rPr lang="en-US" dirty="0" smtClean="0"/>
              <a:t>Helpful to include a process flow diagram</a:t>
            </a:r>
          </a:p>
          <a:p>
            <a:r>
              <a:rPr lang="en-US" u="sng" dirty="0" smtClean="0"/>
              <a:t>LCIA methodology</a:t>
            </a:r>
            <a:endParaRPr lang="en-US" dirty="0" smtClean="0"/>
          </a:p>
          <a:p>
            <a:pPr lvl="1"/>
            <a:r>
              <a:rPr lang="en-US" dirty="0" smtClean="0"/>
              <a:t>State which impact categories and category indicators are used</a:t>
            </a:r>
          </a:p>
          <a:p>
            <a:pPr lvl="1"/>
            <a:r>
              <a:rPr lang="en-US" dirty="0" smtClean="0"/>
              <a:t>State which impact characterization methodology is used</a:t>
            </a:r>
            <a:r>
              <a:rPr lang="en-US" u="sng" dirty="0" smtClean="0"/>
              <a:t> </a:t>
            </a:r>
          </a:p>
          <a:p>
            <a:r>
              <a:rPr lang="en-US" u="sng" dirty="0" smtClean="0"/>
              <a:t>Inventory Data</a:t>
            </a:r>
          </a:p>
          <a:p>
            <a:pPr lvl="1"/>
            <a:r>
              <a:rPr lang="en-US" dirty="0" smtClean="0"/>
              <a:t>Obtain either from direct measurement of processes or from secondary sources (or a mix of the two)</a:t>
            </a:r>
          </a:p>
          <a:p>
            <a:pPr lvl="1"/>
            <a:r>
              <a:rPr lang="en-US" dirty="0" smtClean="0"/>
              <a:t>Include inputs and outputs to air, water, and soil</a:t>
            </a:r>
          </a:p>
          <a:p>
            <a:pPr lvl="1"/>
            <a:endParaRPr lang="en-US" dirty="0" smtClean="0"/>
          </a:p>
          <a:p>
            <a:pPr lvl="1"/>
            <a:endParaRPr lang="en-US" dirty="0" smtClean="0"/>
          </a:p>
          <a:p>
            <a:pPr lvl="1"/>
            <a:endParaRPr lang="en-US" dirty="0" smtClean="0"/>
          </a:p>
          <a:p>
            <a:pPr lvl="1"/>
            <a:endParaRPr lang="en-US" dirty="0"/>
          </a:p>
        </p:txBody>
      </p:sp>
      <p:sp>
        <p:nvSpPr>
          <p:cNvPr id="11" name="Text Placeholder 10"/>
          <p:cNvSpPr>
            <a:spLocks noGrp="1"/>
          </p:cNvSpPr>
          <p:nvPr>
            <p:ph type="body" sz="half" idx="2"/>
          </p:nvPr>
        </p:nvSpPr>
        <p:spPr/>
        <p:txBody>
          <a:bodyPr/>
          <a:lstStyle/>
          <a:p>
            <a:pPr marL="169863" indent="-169863">
              <a:buClr>
                <a:schemeClr val="tx1"/>
              </a:buClr>
              <a:buFont typeface="+mj-lt"/>
              <a:buAutoNum type="arabicPeriod"/>
            </a:pPr>
            <a:r>
              <a:rPr lang="en-US" b="1" dirty="0"/>
              <a:t>Goal and Scope</a:t>
            </a:r>
          </a:p>
          <a:p>
            <a:pPr marL="169863" indent="-169863">
              <a:buClr>
                <a:schemeClr val="tx1"/>
              </a:buClr>
              <a:buFont typeface="+mj-lt"/>
              <a:buAutoNum type="arabicPeriod"/>
            </a:pPr>
            <a:r>
              <a:rPr lang="en-US" dirty="0"/>
              <a:t>Life Cycle Inventory</a:t>
            </a:r>
          </a:p>
          <a:p>
            <a:pPr marL="169863" indent="-169863">
              <a:buClr>
                <a:schemeClr val="tx1"/>
              </a:buClr>
              <a:buFont typeface="+mj-lt"/>
              <a:buAutoNum type="arabicPeriod"/>
            </a:pPr>
            <a:r>
              <a:rPr lang="en-US" dirty="0"/>
              <a:t>Life Cycle Impact Assessment </a:t>
            </a:r>
          </a:p>
          <a:p>
            <a:pPr marL="169863" indent="-169863">
              <a:buClr>
                <a:schemeClr val="tx1"/>
              </a:buClr>
              <a:buFont typeface="+mj-lt"/>
              <a:buAutoNum type="arabicPeriod"/>
            </a:pPr>
            <a:r>
              <a:rPr lang="en-US" dirty="0"/>
              <a:t>Interpretation</a:t>
            </a:r>
          </a:p>
          <a:p>
            <a:endParaRPr lang="en-US" dirty="0"/>
          </a:p>
        </p:txBody>
      </p:sp>
      <p:sp>
        <p:nvSpPr>
          <p:cNvPr id="6" name="Date Placeholder 5"/>
          <p:cNvSpPr>
            <a:spLocks noGrp="1"/>
          </p:cNvSpPr>
          <p:nvPr>
            <p:ph type="dt" sz="half" idx="10"/>
          </p:nvPr>
        </p:nvSpPr>
        <p:spPr/>
        <p:txBody>
          <a:bodyPr/>
          <a:lstStyle/>
          <a:p>
            <a:r>
              <a:rPr lang="en-US" dirty="0" smtClean="0"/>
              <a:t>02/2015</a:t>
            </a:r>
            <a:endParaRPr lang="en-US" dirty="0"/>
          </a:p>
        </p:txBody>
      </p:sp>
      <p:sp>
        <p:nvSpPr>
          <p:cNvPr id="8" name="Footer Placeholder 7"/>
          <p:cNvSpPr>
            <a:spLocks noGrp="1"/>
          </p:cNvSpPr>
          <p:nvPr>
            <p:ph type="ftr" sz="quarter" idx="11"/>
          </p:nvPr>
        </p:nvSpPr>
        <p:spPr/>
        <p:txBody>
          <a:bodyPr/>
          <a:lstStyle/>
          <a:p>
            <a:r>
              <a:rPr lang="en-US" dirty="0" smtClean="0"/>
              <a:t>LCA Module A2</a:t>
            </a:r>
            <a:endParaRPr lang="en-US" dirty="0"/>
          </a:p>
        </p:txBody>
      </p:sp>
      <p:sp>
        <p:nvSpPr>
          <p:cNvPr id="7" name="Slide Number Placeholder 6"/>
          <p:cNvSpPr>
            <a:spLocks noGrp="1"/>
          </p:cNvSpPr>
          <p:nvPr>
            <p:ph type="sldNum" sz="quarter" idx="12"/>
          </p:nvPr>
        </p:nvSpPr>
        <p:spPr/>
        <p:txBody>
          <a:bodyPr/>
          <a:lstStyle/>
          <a:p>
            <a:fld id="{0A514951-337F-4C55-96DD-3945EF272A02}" type="slidenum">
              <a:rPr lang="en-US" smtClean="0"/>
              <a:pPr/>
              <a:t>9</a:t>
            </a:fld>
            <a:endParaRPr lang="en-US"/>
          </a:p>
        </p:txBody>
      </p:sp>
      <p:sp>
        <p:nvSpPr>
          <p:cNvPr id="22" name="Rectangle 21"/>
          <p:cNvSpPr/>
          <p:nvPr/>
        </p:nvSpPr>
        <p:spPr>
          <a:xfrm flipV="1">
            <a:off x="8739855" y="179891"/>
            <a:ext cx="3246120" cy="1761507"/>
          </a:xfrm>
          <a:prstGeom prst="rect">
            <a:avLst/>
          </a:prstGeom>
          <a:solidFill>
            <a:srgbClr val="DAC0A6"/>
          </a:solidFill>
          <a:ln w="222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Content Placeholder 2"/>
          <p:cNvSpPr txBox="1">
            <a:spLocks/>
          </p:cNvSpPr>
          <p:nvPr/>
        </p:nvSpPr>
        <p:spPr>
          <a:xfrm>
            <a:off x="8739855" y="594359"/>
            <a:ext cx="3246120" cy="1113366"/>
          </a:xfrm>
          <a:prstGeom prst="rect">
            <a:avLst/>
          </a:prstGeom>
        </p:spPr>
        <p:txBody>
          <a:bodyPr vert="horz" lIns="0" tIns="45720" rIns="0" bIns="45720" rtlCol="0" anchor="t">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lvl="2" indent="0" algn="ctr">
              <a:buFont typeface="Calibri" pitchFamily="34" charset="0"/>
              <a:buNone/>
            </a:pPr>
            <a:r>
              <a:rPr lang="en-US" sz="2200" dirty="0" smtClean="0">
                <a:solidFill>
                  <a:schemeClr val="tx1"/>
                </a:solidFill>
              </a:rPr>
              <a:t>All developed to be consistent with the stated goal of the LCA </a:t>
            </a:r>
          </a:p>
          <a:p>
            <a:endParaRPr lang="en-US" b="1" dirty="0" smtClean="0"/>
          </a:p>
          <a:p>
            <a:pPr marL="0" indent="0">
              <a:buFont typeface="Calibri" panose="020F0502020204030204" pitchFamily="34" charset="0"/>
              <a:buNone/>
            </a:pPr>
            <a:endParaRPr lang="en-US" dirty="0"/>
          </a:p>
        </p:txBody>
      </p:sp>
      <p:sp>
        <p:nvSpPr>
          <p:cNvPr id="25" name="Title 1"/>
          <p:cNvSpPr txBox="1">
            <a:spLocks/>
          </p:cNvSpPr>
          <p:nvPr/>
        </p:nvSpPr>
        <p:spPr>
          <a:xfrm>
            <a:off x="2247614" y="289208"/>
            <a:ext cx="7201185" cy="630096"/>
          </a:xfrm>
          <a:prstGeom prst="rect">
            <a:avLst/>
          </a:prstGeom>
        </p:spPr>
        <p:txBody>
          <a:bodyPr vert="horz" lIns="91440" tIns="45720" rIns="91440" bIns="45720" rtlCol="0" anchor="b">
            <a:noAutofit/>
          </a:bodyPr>
          <a:lstStyle>
            <a:lvl1pPr algn="l" defTabSz="914400" rtl="0" eaLnBrk="1" latinLnBrk="0" hangingPunct="1">
              <a:lnSpc>
                <a:spcPct val="85000"/>
              </a:lnSpc>
              <a:spcBef>
                <a:spcPct val="0"/>
              </a:spcBef>
              <a:buNone/>
              <a:defRPr sz="3600" b="0" kern="1200" spc="-50" baseline="0">
                <a:solidFill>
                  <a:srgbClr val="FFFFFF"/>
                </a:solidFill>
                <a:latin typeface="+mj-lt"/>
                <a:ea typeface="+mj-ea"/>
                <a:cs typeface="+mj-cs"/>
              </a:defRPr>
            </a:lvl1pPr>
          </a:lstStyle>
          <a:p>
            <a:r>
              <a:rPr lang="en-US" sz="4800" dirty="0" smtClean="0">
                <a:solidFill>
                  <a:schemeClr val="tx1"/>
                </a:solidFill>
              </a:rPr>
              <a:t>Scope Elements</a:t>
            </a:r>
            <a:endParaRPr lang="en-US" sz="4800" dirty="0">
              <a:solidFill>
                <a:schemeClr val="tx1"/>
              </a:solidFill>
            </a:endParaRPr>
          </a:p>
        </p:txBody>
      </p:sp>
      <p:sp>
        <p:nvSpPr>
          <p:cNvPr id="14" name="Oval 13"/>
          <p:cNvSpPr/>
          <p:nvPr/>
        </p:nvSpPr>
        <p:spPr>
          <a:xfrm>
            <a:off x="10637127" y="5028990"/>
            <a:ext cx="1203590" cy="1203338"/>
          </a:xfrm>
          <a:prstGeom prst="ellipse">
            <a:avLst/>
          </a:prstGeom>
          <a:blipFill rotWithShape="1">
            <a:blip r:embed="rId5"/>
            <a:stretch>
              <a:fillRect/>
            </a:stretch>
          </a:blipFill>
          <a:ln>
            <a:solidFill>
              <a:srgbClr val="739A28"/>
            </a:solidFill>
          </a:ln>
          <a:effectLst/>
          <a:scene3d>
            <a:camera prst="orthographicFront">
              <a:rot lat="0" lon="0" rev="0"/>
            </a:camera>
            <a:lightRig rig="contrasting" dir="t">
              <a:rot lat="0" lon="0" rev="0"/>
            </a:lightRig>
          </a:scene3d>
          <a:sp3d z="300000" contourW="19050" prstMaterial="metal"/>
        </p:spPr>
        <p:style>
          <a:lnRef idx="0">
            <a:scrgbClr r="0" g="0" b="0"/>
          </a:lnRef>
          <a:fillRef idx="1">
            <a:scrgbClr r="0" g="0" b="0"/>
          </a:fillRef>
          <a:effectRef idx="1">
            <a:scrgbClr r="0" g="0" b="0"/>
          </a:effectRef>
          <a:fontRef idx="minor">
            <a:schemeClr val="lt1">
              <a:hueOff val="0"/>
              <a:satOff val="0"/>
              <a:lumOff val="0"/>
              <a:alphaOff val="0"/>
            </a:schemeClr>
          </a:fontRef>
        </p:style>
      </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414109357"/>
      </p:ext>
    </p:extLst>
  </p:cSld>
  <p:clrMapOvr>
    <a:masterClrMapping/>
  </p:clrMapOvr>
  <mc:AlternateContent xmlns:mc="http://schemas.openxmlformats.org/markup-compatibility/2006" xmlns:p14="http://schemas.microsoft.com/office/powerpoint/2010/main">
    <mc:Choice Requires="p14">
      <p:transition spd="slow" p14:dur="2000" advTm="115602"/>
    </mc:Choice>
    <mc:Fallback xmlns="">
      <p:transition spd="slow" advTm="1156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theme/theme1.xml><?xml version="1.0" encoding="utf-8"?>
<a:theme xmlns:a="http://schemas.openxmlformats.org/drawingml/2006/main" name="Retrospect">
  <a:themeElements>
    <a:clrScheme name="Custom 1">
      <a:dk1>
        <a:sysClr val="windowText" lastClr="000000"/>
      </a:dk1>
      <a:lt1>
        <a:sysClr val="window" lastClr="FFFFFF"/>
      </a:lt1>
      <a:dk2>
        <a:srgbClr val="455F51"/>
      </a:dk2>
      <a:lt2>
        <a:srgbClr val="E2DFCC"/>
      </a:lt2>
      <a:accent1>
        <a:srgbClr val="739A28"/>
      </a:accent1>
      <a:accent2>
        <a:srgbClr val="C1DF87"/>
      </a:accent2>
      <a:accent3>
        <a:srgbClr val="37A76F"/>
      </a:accent3>
      <a:accent4>
        <a:srgbClr val="44C1A3"/>
      </a:accent4>
      <a:accent5>
        <a:srgbClr val="4EB3CF"/>
      </a:accent5>
      <a:accent6>
        <a:srgbClr val="51C3F9"/>
      </a:accent6>
      <a:hlink>
        <a:srgbClr val="6B9F25"/>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D26EA377-59BD-4C9C-9D94-EE8416EE4C7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7616</TotalTime>
  <Words>2009</Words>
  <Application>Microsoft Office PowerPoint</Application>
  <PresentationFormat>Widescreen</PresentationFormat>
  <Paragraphs>400</Paragraphs>
  <Slides>33</Slides>
  <Notes>15</Notes>
  <HiddenSlides>1</HiddenSlides>
  <MMClips>23</MMClips>
  <ScaleCrop>false</ScaleCrop>
  <HeadingPairs>
    <vt:vector size="8" baseType="variant">
      <vt:variant>
        <vt:lpstr>Fonts Used</vt:lpstr>
      </vt:variant>
      <vt:variant>
        <vt:i4>5</vt:i4>
      </vt:variant>
      <vt:variant>
        <vt:lpstr>Theme</vt:lpstr>
      </vt:variant>
      <vt:variant>
        <vt:i4>1</vt:i4>
      </vt:variant>
      <vt:variant>
        <vt:lpstr>Slide Titles</vt:lpstr>
      </vt:variant>
      <vt:variant>
        <vt:i4>33</vt:i4>
      </vt:variant>
      <vt:variant>
        <vt:lpstr>Custom Shows</vt:lpstr>
      </vt:variant>
      <vt:variant>
        <vt:i4>1</vt:i4>
      </vt:variant>
    </vt:vector>
  </HeadingPairs>
  <TitlesOfParts>
    <vt:vector size="40" baseType="lpstr">
      <vt:lpstr>Arial</vt:lpstr>
      <vt:lpstr>Calibri</vt:lpstr>
      <vt:lpstr>Calibri Light</vt:lpstr>
      <vt:lpstr>Cambria Math</vt:lpstr>
      <vt:lpstr>Wingdings</vt:lpstr>
      <vt:lpstr>Retrospect</vt:lpstr>
      <vt:lpstr>Welcome to the Life Cycle Assessment (LCA) Learning Module Series</vt:lpstr>
      <vt:lpstr>LCA Module Series Groups</vt:lpstr>
      <vt:lpstr>LCA Requirements and Guidelines: ISO 14044</vt:lpstr>
      <vt:lpstr>Disclaimer on this Module</vt:lpstr>
      <vt:lpstr>ISO 14044:2006 Background</vt:lpstr>
      <vt:lpstr>ISO LCA Standards Combination</vt:lpstr>
      <vt:lpstr>Phases of  an LCA</vt:lpstr>
      <vt:lpstr>LCA Phases</vt:lpstr>
      <vt:lpstr>LCA Phases</vt:lpstr>
      <vt:lpstr>LCA Phases</vt:lpstr>
      <vt:lpstr>LCA Phases</vt:lpstr>
      <vt:lpstr>LCA Phases</vt:lpstr>
      <vt:lpstr>LCA Phases</vt:lpstr>
      <vt:lpstr>LCA Phases</vt:lpstr>
      <vt:lpstr>LCA Phases</vt:lpstr>
      <vt:lpstr>LCA Phases</vt:lpstr>
      <vt:lpstr>LCA Phases</vt:lpstr>
      <vt:lpstr>LCA Phases</vt:lpstr>
      <vt:lpstr>LCA Phases</vt:lpstr>
      <vt:lpstr>LCA Phases</vt:lpstr>
      <vt:lpstr>LCA Phases</vt:lpstr>
      <vt:lpstr>Responsibilities of Critical Review</vt:lpstr>
      <vt:lpstr>Thank you for completing Module A2!</vt:lpstr>
      <vt:lpstr>Self-Assessment Quiz</vt:lpstr>
      <vt:lpstr>What is the first step of the data collection procedure?</vt:lpstr>
      <vt:lpstr>Correct!</vt:lpstr>
      <vt:lpstr>What is the difference between ISO 14040 and ISO 14044?</vt:lpstr>
      <vt:lpstr>Correct!</vt:lpstr>
      <vt:lpstr>Which of these is an optional element of the LCIA phase?</vt:lpstr>
      <vt:lpstr>Correct!</vt:lpstr>
      <vt:lpstr>Can the Goal and Scope be updated after completing the LCI stage?</vt:lpstr>
      <vt:lpstr>Correct!</vt:lpstr>
      <vt:lpstr>Sorry that’s Incorrect</vt:lpstr>
      <vt:lpstr>Wrong</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Quinn Langfitt</dc:creator>
  <cp:lastModifiedBy>Melissa E Sparks</cp:lastModifiedBy>
  <cp:revision>296</cp:revision>
  <dcterms:created xsi:type="dcterms:W3CDTF">2014-11-14T22:25:32Z</dcterms:created>
  <dcterms:modified xsi:type="dcterms:W3CDTF">2015-03-12T19:27:27Z</dcterms:modified>
</cp:coreProperties>
</file>